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57" r:id="rId3"/>
    <p:sldId id="3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18F22-4D20-4601-810C-2975BEF633B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5CA24-7946-4767-8E46-0034D831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Mother - Children dyads were recruited for the childhood visit from the Kaiser Permanente of Colorado Health system. Preferential recruitment for mothers who had had developed GDM during pregnancy,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 70% of children had nine or more measurements of height and weight from MRA.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0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Mother - Children dyads were recruited for the childhood visit from the Kaiser Permanente of Colorado Health system. Preferential recruitment for mothers who had had developed GDM during pregnancy,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 70% of children had nine or more measurements of height and weight from MRA.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40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154E-3981-4B4F-A867-41E73E74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B8000-4959-4E61-B601-564300532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242-C2CB-4C62-988F-6BCA3621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3145-C06E-458F-94D1-635C4FFC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EC25-9F56-4DD5-BEEC-4E13D9D5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3C25-38B7-4CF5-BFAE-B667B367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CE17F-BE07-4755-820B-EAD29EAB5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795F-BC9A-406B-A5A5-5087EC95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BC51-CC56-43DB-B0F2-7F184518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F68A-898D-4D24-A205-0865BADB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D813D-AEE7-4058-B181-9902ECC57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5A055-7A47-4FFA-956D-8ADD9C591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C0D3-9E65-4446-AF75-07040680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17EA-D871-4B9A-B847-48847D57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5E4B-2551-41F3-B977-02BC13DF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6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96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0D53337-71F4-4999-A572-C66B67AEA2D5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6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8B9B0443-91A1-4522-8D19-644D63C172E5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1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AC7222C9-71AF-483A-ADDC-136B8106C62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62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712386EF-3513-4BD0-A42A-A1DBAB9FFE3F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62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E5D035E4-425D-4391-A36C-A452BB07D229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92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7B10D19-477A-4001-B577-BE0CBF7F5281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6DF9-D784-4850-86E1-848C566E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196B-5888-4D50-A09F-77E15D2A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8F535-78DA-44BF-AFCE-872B0B30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CEAA-1233-4171-919E-761210C6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B66B-0CC2-44F3-8A6D-63F06F50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73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775C284-5B53-4FF1-9CFC-CBE6D91CAB08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91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BA09FA8B-3272-4EC8-AF35-25587C99D3E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9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7FE2FF5-C7FA-4989-A712-CED6ECE4D6B9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75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6D7C1C38-576E-4A83-B0D0-093A687668F0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3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D0A6-5759-426D-B5D0-D74A8F92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3361C-F98D-46C9-979A-DC2081A4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84BF-1CD6-4717-B1D1-1B75A164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7DE6-CF07-4C24-9AB6-A8862054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9D73-564C-4D99-84D0-332A9D35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0FDE-E1F6-4554-A612-B32820CF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7B12-3344-4FAA-96DF-0818A52B0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6743-0FF4-4E8B-9C7B-FC88F5ED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7F13-EA0A-4A8E-99D7-EA870B85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E73DE-F18F-4315-AE43-BB0088FB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80F70-4236-4A07-88C3-F0165304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07E3-4362-42F5-BED5-0DABA045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38147-608A-4AB5-8C71-C52D7D4E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94F56-020E-49B9-B752-91F6662A4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E3D70-8C22-4F19-AEE8-323708F90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4A7D9-CFC7-4ACD-BD6F-76A568C53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72EE3-DCF0-4C8A-A0B6-DC49E927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05E6C-3624-4C16-B6F3-A3AA633D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FBC17-316B-47A4-86F4-C9538A0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8A42-770B-4109-B308-740E6277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E50EA-70D9-4015-B432-72166D86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8C1BA-E1C9-4A61-A49C-DA46914C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86146-C187-484D-BBCA-5D8046B4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B0184-D7A7-4FC2-87DA-AB6DA203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87E4D-A713-452F-B295-3DBAB18E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CD77B-0558-4FBD-BE53-D36C4950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2193-DDB8-49AB-A39E-B8B41A0D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A509-8C10-48AE-A846-035C299F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BF7A7-901B-4C17-A05E-7E1E022ED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8BCE-F406-47D7-98A9-73ACC60C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A132D-E4FC-4949-A42A-F50BB33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44553-316E-455E-AB7F-2ABA72BB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7727-4865-4A94-A5CB-85B3BAF8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1D9E6-4F96-4EED-AA20-3AB7D4E36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F77D7-F192-4690-8603-FFB6F93F6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2A2F-5D3E-44AC-B238-4758EB96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F506-48AE-42A8-85D4-C22CA9E3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C2DF-8599-403E-A1B0-8397B395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E30F7-2F29-42F4-8A20-50C5FF94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6B6F-7DB2-4B6D-9ECC-266CEA73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63B9-291F-4647-AF4C-FB4B6FA2D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E17D-64FC-48FB-A804-27B1A4D45EC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FB17-3AC1-4FDC-BD99-BE44614F5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2C9B6-971A-4F9C-BC33-49B9406CB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5C1F-175C-4950-A4ED-2561A1AB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40FCE919-00B6-43B6-BC62-2CBD24C1CC99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7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2A27-B0B3-A557-446C-78BC5736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study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1FA5-05FB-CAF3-50F5-6D6DD15D3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E49A4-2692-94EA-1AE3-70FD31E3161F}"/>
              </a:ext>
            </a:extLst>
          </p:cNvPr>
          <p:cNvSpPr/>
          <p:nvPr/>
        </p:nvSpPr>
        <p:spPr>
          <a:xfrm>
            <a:off x="4281138" y="2377920"/>
            <a:ext cx="1929161" cy="959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5FF78-3661-265B-9DFC-EA7ECEC1AD0F}"/>
              </a:ext>
            </a:extLst>
          </p:cNvPr>
          <p:cNvSpPr txBox="1"/>
          <p:nvPr/>
        </p:nvSpPr>
        <p:spPr>
          <a:xfrm>
            <a:off x="4281138" y="2495448"/>
            <a:ext cx="214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Childhood visit </a:t>
            </a:r>
          </a:p>
          <a:p>
            <a:r>
              <a:rPr lang="en-US" dirty="0">
                <a:solidFill>
                  <a:schemeClr val="bg1"/>
                </a:solidFill>
              </a:rPr>
              <a:t>(~10 years of age)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92BCBA-DE1C-AA44-4C71-B842FE7891AE}"/>
              </a:ext>
            </a:extLst>
          </p:cNvPr>
          <p:cNvSpPr/>
          <p:nvPr/>
        </p:nvSpPr>
        <p:spPr>
          <a:xfrm>
            <a:off x="8158046" y="2377920"/>
            <a:ext cx="1929161" cy="959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DB4A7-E59C-0865-F3FC-B606AD2220A2}"/>
              </a:ext>
            </a:extLst>
          </p:cNvPr>
          <p:cNvSpPr txBox="1"/>
          <p:nvPr/>
        </p:nvSpPr>
        <p:spPr>
          <a:xfrm>
            <a:off x="8158046" y="2495448"/>
            <a:ext cx="214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Adolescent visit </a:t>
            </a:r>
          </a:p>
          <a:p>
            <a:r>
              <a:rPr lang="en-US" dirty="0">
                <a:solidFill>
                  <a:schemeClr val="bg1"/>
                </a:solidFill>
              </a:rPr>
              <a:t>(~16 years of age)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88C2027-DBBF-7BC6-161C-0EE6F33E2ECC}"/>
              </a:ext>
            </a:extLst>
          </p:cNvPr>
          <p:cNvSpPr/>
          <p:nvPr/>
        </p:nvSpPr>
        <p:spPr>
          <a:xfrm>
            <a:off x="1326996" y="4921134"/>
            <a:ext cx="8760212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B0536-4A3B-1EEE-80C9-36492E1D2026}"/>
              </a:ext>
            </a:extLst>
          </p:cNvPr>
          <p:cNvSpPr/>
          <p:nvPr/>
        </p:nvSpPr>
        <p:spPr>
          <a:xfrm>
            <a:off x="4063688" y="2160470"/>
            <a:ext cx="2364061" cy="25230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3002EA-0453-51DF-AB21-66F1AAACE2B2}"/>
              </a:ext>
            </a:extLst>
          </p:cNvPr>
          <p:cNvSpPr/>
          <p:nvPr/>
        </p:nvSpPr>
        <p:spPr>
          <a:xfrm>
            <a:off x="7941523" y="2160469"/>
            <a:ext cx="2364061" cy="25230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43F65-DC0C-B348-09CE-836E8BFC99B0}"/>
              </a:ext>
            </a:extLst>
          </p:cNvPr>
          <p:cNvSpPr txBox="1"/>
          <p:nvPr/>
        </p:nvSpPr>
        <p:spPr>
          <a:xfrm>
            <a:off x="4172412" y="3429000"/>
            <a:ext cx="214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 &amp;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C42EC-8078-1FD8-AD10-E9E048DDDDD5}"/>
              </a:ext>
            </a:extLst>
          </p:cNvPr>
          <p:cNvSpPr txBox="1"/>
          <p:nvPr/>
        </p:nvSpPr>
        <p:spPr>
          <a:xfrm>
            <a:off x="8049320" y="3411146"/>
            <a:ext cx="214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 &amp;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2-hour OGTT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CA62C-58A5-662F-B1B7-9F5E9FB26E28}"/>
              </a:ext>
            </a:extLst>
          </p:cNvPr>
          <p:cNvSpPr txBox="1"/>
          <p:nvPr/>
        </p:nvSpPr>
        <p:spPr>
          <a:xfrm>
            <a:off x="1326996" y="5073805"/>
            <a:ext cx="11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Birth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55B8-DE64-CBF2-0864-70DADDF4EDED}"/>
              </a:ext>
            </a:extLst>
          </p:cNvPr>
          <p:cNvSpPr txBox="1"/>
          <p:nvPr/>
        </p:nvSpPr>
        <p:spPr>
          <a:xfrm>
            <a:off x="8668215" y="5032508"/>
            <a:ext cx="152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End of 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096E01-50BE-B370-ABB2-D57A56AE1F96}"/>
              </a:ext>
            </a:extLst>
          </p:cNvPr>
          <p:cNvSpPr txBox="1"/>
          <p:nvPr/>
        </p:nvSpPr>
        <p:spPr>
          <a:xfrm>
            <a:off x="1793024" y="5554511"/>
            <a:ext cx="78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 and weight abstracted from KPCO electronic health records</a:t>
            </a:r>
          </a:p>
        </p:txBody>
      </p:sp>
    </p:spTree>
    <p:extLst>
      <p:ext uri="{BB962C8B-B14F-4D97-AF65-F5344CB8AC3E}">
        <p14:creationId xmlns:p14="http://schemas.microsoft.com/office/powerpoint/2010/main" val="13344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2A27-B0B3-A557-446C-78BC5736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study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1FA5-05FB-CAF3-50F5-6D6DD15D3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E49A4-2692-94EA-1AE3-70FD31E3161F}"/>
              </a:ext>
            </a:extLst>
          </p:cNvPr>
          <p:cNvSpPr/>
          <p:nvPr/>
        </p:nvSpPr>
        <p:spPr>
          <a:xfrm>
            <a:off x="4281138" y="2377920"/>
            <a:ext cx="1929161" cy="959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5FF78-3661-265B-9DFC-EA7ECEC1AD0F}"/>
              </a:ext>
            </a:extLst>
          </p:cNvPr>
          <p:cNvSpPr txBox="1"/>
          <p:nvPr/>
        </p:nvSpPr>
        <p:spPr>
          <a:xfrm>
            <a:off x="4281138" y="2495448"/>
            <a:ext cx="214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Childhood visit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(~10 years of age)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92BCBA-DE1C-AA44-4C71-B842FE7891AE}"/>
              </a:ext>
            </a:extLst>
          </p:cNvPr>
          <p:cNvSpPr/>
          <p:nvPr/>
        </p:nvSpPr>
        <p:spPr>
          <a:xfrm>
            <a:off x="8158046" y="2377920"/>
            <a:ext cx="1929161" cy="959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DB4A7-E59C-0865-F3FC-B606AD2220A2}"/>
              </a:ext>
            </a:extLst>
          </p:cNvPr>
          <p:cNvSpPr txBox="1"/>
          <p:nvPr/>
        </p:nvSpPr>
        <p:spPr>
          <a:xfrm>
            <a:off x="8158046" y="2495448"/>
            <a:ext cx="214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Adolescent visit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(~16 years of age)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88C2027-DBBF-7BC6-161C-0EE6F33E2ECC}"/>
              </a:ext>
            </a:extLst>
          </p:cNvPr>
          <p:cNvSpPr/>
          <p:nvPr/>
        </p:nvSpPr>
        <p:spPr>
          <a:xfrm>
            <a:off x="1326996" y="4921134"/>
            <a:ext cx="8760212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B0536-4A3B-1EEE-80C9-36492E1D2026}"/>
              </a:ext>
            </a:extLst>
          </p:cNvPr>
          <p:cNvSpPr/>
          <p:nvPr/>
        </p:nvSpPr>
        <p:spPr>
          <a:xfrm>
            <a:off x="4063688" y="2160470"/>
            <a:ext cx="2364061" cy="25230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3002EA-0453-51DF-AB21-66F1AAACE2B2}"/>
              </a:ext>
            </a:extLst>
          </p:cNvPr>
          <p:cNvSpPr/>
          <p:nvPr/>
        </p:nvSpPr>
        <p:spPr>
          <a:xfrm>
            <a:off x="7941523" y="2160469"/>
            <a:ext cx="2364061" cy="25230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43F65-DC0C-B348-09CE-836E8BFC99B0}"/>
              </a:ext>
            </a:extLst>
          </p:cNvPr>
          <p:cNvSpPr txBox="1"/>
          <p:nvPr/>
        </p:nvSpPr>
        <p:spPr>
          <a:xfrm>
            <a:off x="4172412" y="3429000"/>
            <a:ext cx="214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Genotyping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Height &amp; weight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Demographics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C42EC-8078-1FD8-AD10-E9E048DDDDD5}"/>
              </a:ext>
            </a:extLst>
          </p:cNvPr>
          <p:cNvSpPr txBox="1"/>
          <p:nvPr/>
        </p:nvSpPr>
        <p:spPr>
          <a:xfrm>
            <a:off x="8049320" y="3411146"/>
            <a:ext cx="214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Height &amp; weight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2-hour OGTT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CA62C-58A5-662F-B1B7-9F5E9FB26E28}"/>
              </a:ext>
            </a:extLst>
          </p:cNvPr>
          <p:cNvSpPr txBox="1"/>
          <p:nvPr/>
        </p:nvSpPr>
        <p:spPr>
          <a:xfrm>
            <a:off x="1326996" y="5073805"/>
            <a:ext cx="11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Birth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55B8-DE64-CBF2-0864-70DADDF4EDED}"/>
              </a:ext>
            </a:extLst>
          </p:cNvPr>
          <p:cNvSpPr txBox="1"/>
          <p:nvPr/>
        </p:nvSpPr>
        <p:spPr>
          <a:xfrm>
            <a:off x="8668215" y="5032508"/>
            <a:ext cx="152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End of 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096E01-50BE-B370-ABB2-D57A56AE1F96}"/>
              </a:ext>
            </a:extLst>
          </p:cNvPr>
          <p:cNvSpPr txBox="1"/>
          <p:nvPr/>
        </p:nvSpPr>
        <p:spPr>
          <a:xfrm>
            <a:off x="1793024" y="5554511"/>
            <a:ext cx="78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Height and weight abstracted from KPCO electronic health records</a:t>
            </a:r>
          </a:p>
        </p:txBody>
      </p:sp>
    </p:spTree>
    <p:extLst>
      <p:ext uri="{BB962C8B-B14F-4D97-AF65-F5344CB8AC3E}">
        <p14:creationId xmlns:p14="http://schemas.microsoft.com/office/powerpoint/2010/main" val="302465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Tenorite</vt:lpstr>
      <vt:lpstr>Office Theme</vt:lpstr>
      <vt:lpstr>1_Office Theme</vt:lpstr>
      <vt:lpstr>EPOCH study design</vt:lpstr>
      <vt:lpstr>EPOCH study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EPOCH study design</dc:title>
  <dc:creator>Harrall, Kylie</dc:creator>
  <cp:lastModifiedBy>Harrall, Kylie</cp:lastModifiedBy>
  <cp:revision>1</cp:revision>
  <dcterms:created xsi:type="dcterms:W3CDTF">2024-10-24T17:48:22Z</dcterms:created>
  <dcterms:modified xsi:type="dcterms:W3CDTF">2024-10-24T17:48:48Z</dcterms:modified>
</cp:coreProperties>
</file>