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56" r:id="rId2"/>
    <p:sldId id="257" r:id="rId3"/>
    <p:sldId id="258" r:id="rId4"/>
    <p:sldId id="259" r:id="rId5"/>
    <p:sldId id="277" r:id="rId6"/>
    <p:sldId id="262" r:id="rId7"/>
    <p:sldId id="260" r:id="rId8"/>
    <p:sldId id="263" r:id="rId9"/>
    <p:sldId id="273" r:id="rId10"/>
    <p:sldId id="265" r:id="rId11"/>
    <p:sldId id="275" r:id="rId12"/>
    <p:sldId id="274" r:id="rId13"/>
    <p:sldId id="269" r:id="rId14"/>
    <p:sldId id="270" r:id="rId15"/>
    <p:sldId id="267" r:id="rId16"/>
    <p:sldId id="271" r:id="rId17"/>
    <p:sldId id="272"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78" autoAdjust="0"/>
    <p:restoredTop sz="94660"/>
  </p:normalViewPr>
  <p:slideViewPr>
    <p:cSldViewPr snapToGrid="0">
      <p:cViewPr varScale="1">
        <p:scale>
          <a:sx n="77" d="100"/>
          <a:sy n="77" d="100"/>
        </p:scale>
        <p:origin x="1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26223080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4A6BE-21B7-4387-B101-2C68373D63F5}"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1131676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9979848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9330491"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130420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32473738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3847221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2405723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2882207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2124656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2442718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1355919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4A6BE-21B7-4387-B101-2C68373D63F5}"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37558163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4A6BE-21B7-4387-B101-2C68373D63F5}"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33849785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3326378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4277890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2"/>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C54A6BE-21B7-4387-B101-2C68373D63F5}" type="datetimeFigureOut">
              <a:rPr lang="en-IN" smtClean="0"/>
              <a:t>08-11-2023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4234432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4A6BE-21B7-4387-B101-2C68373D63F5}"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FE5AC-5B24-4AFF-BF98-F1990B9663A5}" type="slidenum">
              <a:rPr lang="en-IN" smtClean="0"/>
              <a:t>‹#›</a:t>
            </a:fld>
            <a:endParaRPr lang="en-IN"/>
          </a:p>
        </p:txBody>
      </p:sp>
    </p:spTree>
    <p:extLst>
      <p:ext uri="{BB962C8B-B14F-4D97-AF65-F5344CB8AC3E}">
        <p14:creationId xmlns:p14="http://schemas.microsoft.com/office/powerpoint/2010/main" val="18001038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3"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54A6BE-21B7-4387-B101-2C68373D63F5}" type="datetimeFigureOut">
              <a:rPr lang="en-IN" smtClean="0"/>
              <a:t>08-11-2023</a:t>
            </a:fld>
            <a:endParaRPr lang="en-IN"/>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8FE5AC-5B24-4AFF-BF98-F1990B9663A5}" type="slidenum">
              <a:rPr lang="en-IN" smtClean="0"/>
              <a:t>‹#›</a:t>
            </a:fld>
            <a:endParaRPr lang="en-IN"/>
          </a:p>
        </p:txBody>
      </p:sp>
    </p:spTree>
    <p:extLst>
      <p:ext uri="{BB962C8B-B14F-4D97-AF65-F5344CB8AC3E}">
        <p14:creationId xmlns:p14="http://schemas.microsoft.com/office/powerpoint/2010/main" val="3714488728"/>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165F-207C-5CE4-699C-A31A521E2205}"/>
              </a:ext>
            </a:extLst>
          </p:cNvPr>
          <p:cNvSpPr>
            <a:spLocks noGrp="1"/>
          </p:cNvSpPr>
          <p:nvPr>
            <p:ph type="title"/>
          </p:nvPr>
        </p:nvSpPr>
        <p:spPr>
          <a:xfrm>
            <a:off x="576470" y="710979"/>
            <a:ext cx="10492850" cy="596348"/>
          </a:xfrm>
        </p:spPr>
        <p:txBody>
          <a:bodyPr>
            <a:noAutofit/>
          </a:bodyPr>
          <a:lstStyle/>
          <a:p>
            <a:pPr algn="l"/>
            <a:r>
              <a:rPr lang="en-US" u="sng" dirty="0">
                <a:solidFill>
                  <a:schemeClr val="bg2">
                    <a:lumMod val="20000"/>
                    <a:lumOff val="80000"/>
                  </a:schemeClr>
                </a:solidFill>
                <a:latin typeface="Algerian" panose="04020705040A02060702" pitchFamily="82" charset="0"/>
              </a:rPr>
              <a:t>Face detection &amp; recognition in organic video : a </a:t>
            </a:r>
            <a:r>
              <a:rPr lang="en-US" u="sng" dirty="0" err="1">
                <a:solidFill>
                  <a:schemeClr val="bg2">
                    <a:lumMod val="20000"/>
                    <a:lumOff val="80000"/>
                  </a:schemeClr>
                </a:solidFill>
                <a:latin typeface="Algerian" panose="04020705040A02060702" pitchFamily="82" charset="0"/>
              </a:rPr>
              <a:t>comperative</a:t>
            </a:r>
            <a:r>
              <a:rPr lang="en-US" u="sng" dirty="0">
                <a:solidFill>
                  <a:schemeClr val="bg2">
                    <a:lumMod val="20000"/>
                    <a:lumOff val="80000"/>
                  </a:schemeClr>
                </a:solidFill>
                <a:latin typeface="Algerian" panose="04020705040A02060702" pitchFamily="82" charset="0"/>
              </a:rPr>
              <a:t> study for sport </a:t>
            </a:r>
            <a:r>
              <a:rPr lang="en-US" u="sng" dirty="0" err="1">
                <a:solidFill>
                  <a:schemeClr val="bg2">
                    <a:lumMod val="20000"/>
                    <a:lumOff val="80000"/>
                  </a:schemeClr>
                </a:solidFill>
                <a:latin typeface="Algerian" panose="04020705040A02060702" pitchFamily="82" charset="0"/>
              </a:rPr>
              <a:t>celebraties</a:t>
            </a:r>
            <a:r>
              <a:rPr lang="en-US" u="sng" dirty="0">
                <a:solidFill>
                  <a:schemeClr val="bg2">
                    <a:lumMod val="20000"/>
                    <a:lumOff val="80000"/>
                  </a:schemeClr>
                </a:solidFill>
                <a:latin typeface="Algerian" panose="04020705040A02060702" pitchFamily="82" charset="0"/>
              </a:rPr>
              <a:t> database </a:t>
            </a:r>
            <a:br>
              <a:rPr lang="en-US" u="sng" dirty="0">
                <a:solidFill>
                  <a:schemeClr val="bg2">
                    <a:lumMod val="20000"/>
                    <a:lumOff val="80000"/>
                  </a:schemeClr>
                </a:solidFill>
                <a:latin typeface="Algerian" panose="04020705040A02060702" pitchFamily="82" charset="0"/>
              </a:rPr>
            </a:br>
            <a:r>
              <a:rPr lang="en-US" dirty="0">
                <a:solidFill>
                  <a:schemeClr val="bg2">
                    <a:lumMod val="20000"/>
                    <a:lumOff val="80000"/>
                  </a:schemeClr>
                </a:solidFill>
                <a:latin typeface="Algerian" panose="04020705040A02060702" pitchFamily="82" charset="0"/>
              </a:rPr>
              <a:t>                               -</a:t>
            </a:r>
            <a:r>
              <a:rPr lang="en-US" u="sng" dirty="0">
                <a:solidFill>
                  <a:schemeClr val="bg2">
                    <a:lumMod val="20000"/>
                    <a:lumOff val="80000"/>
                  </a:schemeClr>
                </a:solidFill>
                <a:latin typeface="Algerian" panose="04020705040A02060702" pitchFamily="82" charset="0"/>
              </a:rPr>
              <a:t>using </a:t>
            </a:r>
            <a:r>
              <a:rPr lang="en-US" u="sng" dirty="0" err="1">
                <a:solidFill>
                  <a:schemeClr val="bg2">
                    <a:lumMod val="20000"/>
                    <a:lumOff val="80000"/>
                  </a:schemeClr>
                </a:solidFill>
                <a:latin typeface="Algerian" panose="04020705040A02060702" pitchFamily="82" charset="0"/>
              </a:rPr>
              <a:t>deeplearning</a:t>
            </a:r>
            <a:r>
              <a:rPr lang="en-US" u="sng" dirty="0">
                <a:solidFill>
                  <a:schemeClr val="bg2">
                    <a:lumMod val="20000"/>
                    <a:lumOff val="80000"/>
                  </a:schemeClr>
                </a:solidFill>
                <a:latin typeface="Algerian" panose="04020705040A02060702" pitchFamily="82" charset="0"/>
              </a:rPr>
              <a:t> </a:t>
            </a:r>
            <a:endParaRPr lang="en-IN" u="sng" dirty="0">
              <a:solidFill>
                <a:schemeClr val="bg2">
                  <a:lumMod val="20000"/>
                  <a:lumOff val="80000"/>
                </a:schemeClr>
              </a:solidFill>
              <a:latin typeface="Algerian" panose="04020705040A02060702" pitchFamily="82" charset="0"/>
            </a:endParaRPr>
          </a:p>
        </p:txBody>
      </p:sp>
      <p:sp>
        <p:nvSpPr>
          <p:cNvPr id="16" name="Content Placeholder 15">
            <a:extLst>
              <a:ext uri="{FF2B5EF4-FFF2-40B4-BE49-F238E27FC236}">
                <a16:creationId xmlns:a16="http://schemas.microsoft.com/office/drawing/2014/main" id="{79C29FD9-B2CC-BC33-EC11-F086DF1CE33B}"/>
              </a:ext>
            </a:extLst>
          </p:cNvPr>
          <p:cNvSpPr>
            <a:spLocks noGrp="1"/>
          </p:cNvSpPr>
          <p:nvPr>
            <p:ph idx="1"/>
          </p:nvPr>
        </p:nvSpPr>
        <p:spPr>
          <a:xfrm>
            <a:off x="919480" y="3727176"/>
            <a:ext cx="10515600" cy="4143651"/>
          </a:xfrm>
        </p:spPr>
        <p:txBody>
          <a:bodyPr/>
          <a:lstStyle/>
          <a:p>
            <a:pPr marL="0" indent="0" algn="r">
              <a:buNone/>
            </a:pPr>
            <a:r>
              <a:rPr lang="en-US" b="1" dirty="0"/>
              <a:t>PRESENTED BY </a:t>
            </a:r>
          </a:p>
          <a:p>
            <a:pPr algn="r">
              <a:buFont typeface="Wingdings" panose="05000000000000000000" pitchFamily="2" charset="2"/>
              <a:buChar char="Ø"/>
            </a:pPr>
            <a:r>
              <a:rPr lang="en-US" b="1" dirty="0"/>
              <a:t>N BHASKAR NAYAK  -  20Q91A05I9</a:t>
            </a:r>
          </a:p>
          <a:p>
            <a:pPr algn="r">
              <a:buFont typeface="Wingdings" panose="05000000000000000000" pitchFamily="2" charset="2"/>
              <a:buChar char="Ø"/>
            </a:pPr>
            <a:r>
              <a:rPr lang="en-US" b="1" dirty="0"/>
              <a:t>B  VINEELA                -  20Q91A05J2     </a:t>
            </a:r>
          </a:p>
          <a:p>
            <a:pPr algn="r">
              <a:buFont typeface="Wingdings" panose="05000000000000000000" pitchFamily="2" charset="2"/>
              <a:buChar char="Ø"/>
            </a:pPr>
            <a:r>
              <a:rPr lang="en-US" b="1" dirty="0"/>
              <a:t>M SUNAYANA           -  20Q91A05I4          </a:t>
            </a:r>
          </a:p>
          <a:p>
            <a:pPr algn="r">
              <a:buFont typeface="Wingdings" panose="05000000000000000000" pitchFamily="2" charset="2"/>
              <a:buChar char="Ø"/>
            </a:pPr>
            <a:r>
              <a:rPr lang="en-US" b="1" dirty="0"/>
              <a:t>K NIKHIL VARMA      -  20Q91A05L2     </a:t>
            </a:r>
          </a:p>
        </p:txBody>
      </p:sp>
      <p:pic>
        <p:nvPicPr>
          <p:cNvPr id="19" name="Picture 4" descr="How does Facial Recognition Work with Deep Learning? | Analytics Steps">
            <a:extLst>
              <a:ext uri="{FF2B5EF4-FFF2-40B4-BE49-F238E27FC236}">
                <a16:creationId xmlns:a16="http://schemas.microsoft.com/office/drawing/2014/main" id="{4CBEE5CC-4509-A74B-4C34-5BFF168D2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6148"/>
            <a:ext cx="6713171" cy="350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002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B8A2-CBFA-A172-20A9-69F689E12248}"/>
              </a:ext>
            </a:extLst>
          </p:cNvPr>
          <p:cNvSpPr>
            <a:spLocks noGrp="1"/>
          </p:cNvSpPr>
          <p:nvPr>
            <p:ph type="title"/>
          </p:nvPr>
        </p:nvSpPr>
        <p:spPr/>
        <p:txBody>
          <a:bodyPr/>
          <a:lstStyle/>
          <a:p>
            <a:pPr algn="ctr"/>
            <a:r>
              <a:rPr lang="en-US" b="1" u="sng" dirty="0"/>
              <a:t>PROPOSED SYSTEMS</a:t>
            </a:r>
            <a:endParaRPr lang="en-IN" b="1" u="sng" dirty="0"/>
          </a:p>
        </p:txBody>
      </p:sp>
      <p:sp>
        <p:nvSpPr>
          <p:cNvPr id="3" name="Content Placeholder 2">
            <a:extLst>
              <a:ext uri="{FF2B5EF4-FFF2-40B4-BE49-F238E27FC236}">
                <a16:creationId xmlns:a16="http://schemas.microsoft.com/office/drawing/2014/main" id="{53584D65-ABFE-52B4-F5B5-A92D47D8A946}"/>
              </a:ext>
            </a:extLst>
          </p:cNvPr>
          <p:cNvSpPr>
            <a:spLocks noGrp="1"/>
          </p:cNvSpPr>
          <p:nvPr>
            <p:ph idx="1"/>
          </p:nvPr>
        </p:nvSpPr>
        <p:spPr>
          <a:xfrm>
            <a:off x="780746" y="452718"/>
            <a:ext cx="9135453" cy="4490721"/>
          </a:xfrm>
        </p:spPr>
        <p:txBody>
          <a:bodyPr>
            <a:noAutofit/>
          </a:bodyPr>
          <a:lstStyle/>
          <a:p>
            <a:pPr algn="l"/>
            <a:endParaRPr lang="en-IN" b="0" i="0" u="none" strike="noStrike" baseline="0" dirty="0">
              <a:solidFill>
                <a:srgbClr val="000000"/>
              </a:solidFill>
              <a:latin typeface="Century Gothic" panose="020B0502020202020204" pitchFamily="34" charset="0"/>
            </a:endParaRPr>
          </a:p>
          <a:p>
            <a:endParaRPr lang="en-IN" b="0" i="0" u="none" strike="noStrike" baseline="0" dirty="0">
              <a:latin typeface="Century Gothic" panose="020B0502020202020204" pitchFamily="34" charset="0"/>
            </a:endParaRPr>
          </a:p>
          <a:p>
            <a:r>
              <a:rPr lang="en-US" b="0" i="0" u="none" strike="noStrike" baseline="0" dirty="0">
                <a:solidFill>
                  <a:srgbClr val="FFFFFF"/>
                </a:solidFill>
                <a:latin typeface="Century Gothic" panose="020B0502020202020204" pitchFamily="34" charset="0"/>
              </a:rPr>
              <a:t>This paper aims to identify basic human Face detection  with the combination of gender classification and age estimation. </a:t>
            </a:r>
          </a:p>
          <a:p>
            <a:r>
              <a:rPr lang="en-US" b="0" i="0" u="none" strike="noStrike" baseline="0" dirty="0">
                <a:solidFill>
                  <a:srgbClr val="FFFFFF"/>
                </a:solidFill>
                <a:latin typeface="Century Gothic" panose="020B0502020202020204" pitchFamily="34" charset="0"/>
              </a:rPr>
              <a:t>Here proposes a real time facial emotion recognition system based on You Look Only Once (YOLO) version 2 architecture and a </a:t>
            </a:r>
            <a:r>
              <a:rPr lang="en-US" b="0" i="0" u="none" strike="noStrike" baseline="0" dirty="0" err="1">
                <a:solidFill>
                  <a:srgbClr val="FFFFFF"/>
                </a:solidFill>
                <a:latin typeface="Century Gothic" panose="020B0502020202020204" pitchFamily="34" charset="0"/>
              </a:rPr>
              <a:t>squeezenetarchitecture</a:t>
            </a:r>
            <a:r>
              <a:rPr lang="en-US" b="0" i="0" u="none" strike="noStrike" baseline="0" dirty="0">
                <a:solidFill>
                  <a:srgbClr val="FFFFFF"/>
                </a:solidFill>
                <a:latin typeface="Century Gothic" panose="020B0502020202020204" pitchFamily="34" charset="0"/>
              </a:rPr>
              <a:t>.</a:t>
            </a:r>
          </a:p>
          <a:p>
            <a:r>
              <a:rPr lang="en-US" b="0" i="0" u="none" strike="noStrike" baseline="0" dirty="0">
                <a:solidFill>
                  <a:srgbClr val="FFFFFF"/>
                </a:solidFill>
                <a:latin typeface="Century Gothic" panose="020B0502020202020204" pitchFamily="34" charset="0"/>
              </a:rPr>
              <a:t>The yolo architecture is a real time object detection system. Here it used for identify and detect faces in real time. These images are captured by using anchor boxes for accuracy. </a:t>
            </a:r>
          </a:p>
          <a:p>
            <a:r>
              <a:rPr lang="en-US" b="0" i="0" u="none" strike="noStrike" baseline="0" dirty="0">
                <a:solidFill>
                  <a:srgbClr val="FFFFFF"/>
                </a:solidFill>
                <a:latin typeface="Century Gothic" panose="020B0502020202020204" pitchFamily="34" charset="0"/>
              </a:rPr>
              <a:t>The second architecture is </a:t>
            </a:r>
            <a:r>
              <a:rPr lang="en-US" b="0" i="0" u="none" strike="noStrike" baseline="0" dirty="0" err="1">
                <a:solidFill>
                  <a:srgbClr val="FFFFFF"/>
                </a:solidFill>
                <a:latin typeface="Century Gothic" panose="020B0502020202020204" pitchFamily="34" charset="0"/>
              </a:rPr>
              <a:t>squeezenetand</a:t>
            </a:r>
            <a:r>
              <a:rPr lang="en-US" b="0" i="0" u="none" strike="noStrike" baseline="0" dirty="0">
                <a:solidFill>
                  <a:srgbClr val="FFFFFF"/>
                </a:solidFill>
                <a:latin typeface="Century Gothic" panose="020B0502020202020204" pitchFamily="34" charset="0"/>
              </a:rPr>
              <a:t> is used for gender classification and age estimation.</a:t>
            </a:r>
          </a:p>
          <a:p>
            <a:r>
              <a:rPr lang="en-US" b="0" i="0" u="none" strike="noStrike" baseline="0" dirty="0">
                <a:solidFill>
                  <a:srgbClr val="FFFFFF"/>
                </a:solidFill>
                <a:latin typeface="Century Gothic" panose="020B0502020202020204" pitchFamily="34" charset="0"/>
              </a:rPr>
              <a:t>It provides significant, accurate object detection and extracts high-level features that help to achieve tremendous performance to classify the image and detecting objects.</a:t>
            </a:r>
          </a:p>
          <a:p>
            <a:r>
              <a:rPr lang="en-US" b="0" i="0" u="none" strike="noStrike" baseline="0" dirty="0">
                <a:solidFill>
                  <a:srgbClr val="FFFFFF"/>
                </a:solidFill>
                <a:latin typeface="Century Gothic" panose="020B0502020202020204" pitchFamily="34" charset="0"/>
              </a:rPr>
              <a:t>Both the architectures provide accurate result than other methods with the large no of hidden layers and cross validation in the neural network </a:t>
            </a:r>
          </a:p>
          <a:p>
            <a:endParaRPr lang="en-IN" dirty="0"/>
          </a:p>
        </p:txBody>
      </p:sp>
    </p:spTree>
    <p:extLst>
      <p:ext uri="{BB962C8B-B14F-4D97-AF65-F5344CB8AC3E}">
        <p14:creationId xmlns:p14="http://schemas.microsoft.com/office/powerpoint/2010/main" val="13497784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1729-A9DE-294C-6F44-3D73DCC74414}"/>
              </a:ext>
            </a:extLst>
          </p:cNvPr>
          <p:cNvSpPr>
            <a:spLocks noGrp="1"/>
          </p:cNvSpPr>
          <p:nvPr>
            <p:ph type="title"/>
          </p:nvPr>
        </p:nvSpPr>
        <p:spPr/>
        <p:txBody>
          <a:bodyPr/>
          <a:lstStyle/>
          <a:p>
            <a:pPr algn="ctr"/>
            <a:r>
              <a:rPr lang="en-US" b="1" u="sng" dirty="0"/>
              <a:t>Advantages</a:t>
            </a:r>
            <a:endParaRPr lang="en-IN" dirty="0"/>
          </a:p>
        </p:txBody>
      </p:sp>
      <p:sp>
        <p:nvSpPr>
          <p:cNvPr id="3" name="Content Placeholder 2">
            <a:extLst>
              <a:ext uri="{FF2B5EF4-FFF2-40B4-BE49-F238E27FC236}">
                <a16:creationId xmlns:a16="http://schemas.microsoft.com/office/drawing/2014/main" id="{1CD1491D-2761-3180-3BB1-64B6B851A0AB}"/>
              </a:ext>
            </a:extLst>
          </p:cNvPr>
          <p:cNvSpPr>
            <a:spLocks noGrp="1"/>
          </p:cNvSpPr>
          <p:nvPr>
            <p:ph idx="1"/>
          </p:nvPr>
        </p:nvSpPr>
        <p:spPr/>
        <p:txBody>
          <a:bodyPr/>
          <a:lstStyle/>
          <a:p>
            <a:r>
              <a:rPr lang="en-US" dirty="0"/>
              <a:t>Convenient , social acceptability </a:t>
            </a:r>
          </a:p>
          <a:p>
            <a:r>
              <a:rPr lang="en-US" dirty="0"/>
              <a:t>More user friendly</a:t>
            </a:r>
          </a:p>
          <a:p>
            <a:r>
              <a:rPr lang="en-US" dirty="0"/>
              <a:t>Inexpensive technique of identification </a:t>
            </a:r>
          </a:p>
          <a:p>
            <a:r>
              <a:rPr lang="en-US" dirty="0"/>
              <a:t>Secures the data </a:t>
            </a:r>
            <a:endParaRPr lang="en-IN" dirty="0"/>
          </a:p>
          <a:p>
            <a:endParaRPr lang="en-IN" dirty="0"/>
          </a:p>
        </p:txBody>
      </p:sp>
    </p:spTree>
    <p:extLst>
      <p:ext uri="{BB962C8B-B14F-4D97-AF65-F5344CB8AC3E}">
        <p14:creationId xmlns:p14="http://schemas.microsoft.com/office/powerpoint/2010/main" val="20104804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D2F1-C08F-A34E-A051-E8D003F76C0A}"/>
              </a:ext>
            </a:extLst>
          </p:cNvPr>
          <p:cNvSpPr>
            <a:spLocks noGrp="1"/>
          </p:cNvSpPr>
          <p:nvPr>
            <p:ph type="title"/>
          </p:nvPr>
        </p:nvSpPr>
        <p:spPr/>
        <p:txBody>
          <a:bodyPr/>
          <a:lstStyle/>
          <a:p>
            <a:pPr algn="ctr"/>
            <a:r>
              <a:rPr lang="en-US" b="1" u="sng" dirty="0"/>
              <a:t>APPLICATIONS </a:t>
            </a:r>
            <a:endParaRPr lang="en-IN" dirty="0"/>
          </a:p>
        </p:txBody>
      </p:sp>
      <p:sp>
        <p:nvSpPr>
          <p:cNvPr id="3" name="Content Placeholder 2">
            <a:extLst>
              <a:ext uri="{FF2B5EF4-FFF2-40B4-BE49-F238E27FC236}">
                <a16:creationId xmlns:a16="http://schemas.microsoft.com/office/drawing/2014/main" id="{8E90376E-3C67-745D-6B2D-DA6D4A56A5EA}"/>
              </a:ext>
            </a:extLst>
          </p:cNvPr>
          <p:cNvSpPr>
            <a:spLocks noGrp="1"/>
          </p:cNvSpPr>
          <p:nvPr>
            <p:ph idx="1"/>
          </p:nvPr>
        </p:nvSpPr>
        <p:spPr/>
        <p:txBody>
          <a:bodyPr/>
          <a:lstStyle/>
          <a:p>
            <a:r>
              <a:rPr lang="en-US" sz="2000" dirty="0"/>
              <a:t>Time attendance and user authentication </a:t>
            </a:r>
          </a:p>
          <a:p>
            <a:r>
              <a:rPr lang="en-US" sz="2000" dirty="0"/>
              <a:t>Social media profile moderation and verification </a:t>
            </a:r>
          </a:p>
          <a:p>
            <a:r>
              <a:rPr lang="en-US" sz="2000" dirty="0"/>
              <a:t>Reducing online banking fraud</a:t>
            </a:r>
          </a:p>
          <a:p>
            <a:r>
              <a:rPr lang="en-US" sz="2000" dirty="0"/>
              <a:t>Making an entrance at events </a:t>
            </a:r>
          </a:p>
          <a:p>
            <a:r>
              <a:rPr lang="en-IN" sz="2000" dirty="0"/>
              <a:t>Biometric border checks in Europe      ……..and many more </a:t>
            </a:r>
          </a:p>
          <a:p>
            <a:pPr marL="0" indent="0">
              <a:buNone/>
            </a:pPr>
            <a:endParaRPr lang="en-IN" dirty="0"/>
          </a:p>
        </p:txBody>
      </p:sp>
    </p:spTree>
    <p:extLst>
      <p:ext uri="{BB962C8B-B14F-4D97-AF65-F5344CB8AC3E}">
        <p14:creationId xmlns:p14="http://schemas.microsoft.com/office/powerpoint/2010/main" val="3316568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45D4-4D25-C5AE-1028-EF299B932D7D}"/>
              </a:ext>
            </a:extLst>
          </p:cNvPr>
          <p:cNvSpPr>
            <a:spLocks noGrp="1"/>
          </p:cNvSpPr>
          <p:nvPr>
            <p:ph type="title"/>
          </p:nvPr>
        </p:nvSpPr>
        <p:spPr/>
        <p:txBody>
          <a:bodyPr/>
          <a:lstStyle/>
          <a:p>
            <a:pPr algn="ctr"/>
            <a:r>
              <a:rPr lang="en-US" b="1" u="sng" dirty="0"/>
              <a:t>SYSTEM ARCHITECTURE </a:t>
            </a:r>
            <a:endParaRPr lang="en-IN" b="1" u="sng" dirty="0"/>
          </a:p>
        </p:txBody>
      </p:sp>
      <p:sp>
        <p:nvSpPr>
          <p:cNvPr id="3" name="Content Placeholder 2">
            <a:extLst>
              <a:ext uri="{FF2B5EF4-FFF2-40B4-BE49-F238E27FC236}">
                <a16:creationId xmlns:a16="http://schemas.microsoft.com/office/drawing/2014/main" id="{65F477F7-1478-F450-8626-A7E568385596}"/>
              </a:ext>
            </a:extLst>
          </p:cNvPr>
          <p:cNvSpPr>
            <a:spLocks noGrp="1"/>
          </p:cNvSpPr>
          <p:nvPr>
            <p:ph idx="1"/>
          </p:nvPr>
        </p:nvSpPr>
        <p:spPr>
          <a:xfrm>
            <a:off x="558360" y="1921303"/>
            <a:ext cx="8946541" cy="4195481"/>
          </a:xfrm>
        </p:spPr>
        <p:txBody>
          <a:bodyPr/>
          <a:lstStyle/>
          <a:p>
            <a:r>
              <a:rPr lang="en-US" dirty="0"/>
              <a:t>                                                                    </a:t>
            </a:r>
          </a:p>
          <a:p>
            <a:endParaRPr lang="en-US" dirty="0"/>
          </a:p>
          <a:p>
            <a:endParaRPr lang="en-US" dirty="0"/>
          </a:p>
          <a:p>
            <a:endParaRPr lang="en-US" dirty="0"/>
          </a:p>
          <a:p>
            <a:endParaRPr lang="en-US" dirty="0"/>
          </a:p>
          <a:p>
            <a:endParaRPr lang="en-IN" dirty="0"/>
          </a:p>
        </p:txBody>
      </p:sp>
      <p:sp>
        <p:nvSpPr>
          <p:cNvPr id="13" name="Rectangle 12">
            <a:extLst>
              <a:ext uri="{FF2B5EF4-FFF2-40B4-BE49-F238E27FC236}">
                <a16:creationId xmlns:a16="http://schemas.microsoft.com/office/drawing/2014/main" id="{7065A76B-EC65-B962-A57E-2B8C902974B0}"/>
              </a:ext>
            </a:extLst>
          </p:cNvPr>
          <p:cNvSpPr/>
          <p:nvPr/>
        </p:nvSpPr>
        <p:spPr>
          <a:xfrm>
            <a:off x="1010745" y="3786810"/>
            <a:ext cx="1789043" cy="9839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Real Time Input Image</a:t>
            </a:r>
            <a:endParaRPr lang="en-IN" dirty="0"/>
          </a:p>
        </p:txBody>
      </p:sp>
      <p:sp>
        <p:nvSpPr>
          <p:cNvPr id="14" name="Rectangle 13">
            <a:extLst>
              <a:ext uri="{FF2B5EF4-FFF2-40B4-BE49-F238E27FC236}">
                <a16:creationId xmlns:a16="http://schemas.microsoft.com/office/drawing/2014/main" id="{75BF91A3-072D-36F2-C38B-2449780D1045}"/>
              </a:ext>
            </a:extLst>
          </p:cNvPr>
          <p:cNvSpPr/>
          <p:nvPr/>
        </p:nvSpPr>
        <p:spPr>
          <a:xfrm>
            <a:off x="4015409" y="3786810"/>
            <a:ext cx="1789043" cy="9839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Processing </a:t>
            </a:r>
            <a:endParaRPr lang="en-IN" dirty="0"/>
          </a:p>
        </p:txBody>
      </p:sp>
      <p:sp>
        <p:nvSpPr>
          <p:cNvPr id="15" name="Rectangle 14">
            <a:extLst>
              <a:ext uri="{FF2B5EF4-FFF2-40B4-BE49-F238E27FC236}">
                <a16:creationId xmlns:a16="http://schemas.microsoft.com/office/drawing/2014/main" id="{67DCE476-F6CC-9479-CD11-1FCEF4A778BE}"/>
              </a:ext>
            </a:extLst>
          </p:cNvPr>
          <p:cNvSpPr/>
          <p:nvPr/>
        </p:nvSpPr>
        <p:spPr>
          <a:xfrm>
            <a:off x="6434279" y="1771986"/>
            <a:ext cx="1789043" cy="9839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Yolo Y2</a:t>
            </a:r>
            <a:endParaRPr lang="en-IN" dirty="0"/>
          </a:p>
        </p:txBody>
      </p:sp>
      <p:sp>
        <p:nvSpPr>
          <p:cNvPr id="16" name="Rectangle 15">
            <a:extLst>
              <a:ext uri="{FF2B5EF4-FFF2-40B4-BE49-F238E27FC236}">
                <a16:creationId xmlns:a16="http://schemas.microsoft.com/office/drawing/2014/main" id="{A955C989-AC41-470A-2D6B-12C3958FBA9C}"/>
              </a:ext>
            </a:extLst>
          </p:cNvPr>
          <p:cNvSpPr/>
          <p:nvPr/>
        </p:nvSpPr>
        <p:spPr>
          <a:xfrm>
            <a:off x="9628053" y="3545840"/>
            <a:ext cx="1789043" cy="9839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Image with Image detection   </a:t>
            </a:r>
            <a:endParaRPr lang="en-IN" dirty="0"/>
          </a:p>
        </p:txBody>
      </p:sp>
      <p:sp>
        <p:nvSpPr>
          <p:cNvPr id="17" name="Rectangle 16">
            <a:extLst>
              <a:ext uri="{FF2B5EF4-FFF2-40B4-BE49-F238E27FC236}">
                <a16:creationId xmlns:a16="http://schemas.microsoft.com/office/drawing/2014/main" id="{185248C1-61C5-5056-4080-A8F9E76164FA}"/>
              </a:ext>
            </a:extLst>
          </p:cNvPr>
          <p:cNvSpPr/>
          <p:nvPr/>
        </p:nvSpPr>
        <p:spPr>
          <a:xfrm>
            <a:off x="6847863" y="5282126"/>
            <a:ext cx="1789043" cy="9839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Squeezenet</a:t>
            </a:r>
            <a:r>
              <a:rPr lang="en-US" dirty="0"/>
              <a:t> Architecture</a:t>
            </a:r>
            <a:endParaRPr lang="en-IN" dirty="0"/>
          </a:p>
        </p:txBody>
      </p:sp>
      <p:cxnSp>
        <p:nvCxnSpPr>
          <p:cNvPr id="19" name="Straight Arrow Connector 18">
            <a:extLst>
              <a:ext uri="{FF2B5EF4-FFF2-40B4-BE49-F238E27FC236}">
                <a16:creationId xmlns:a16="http://schemas.microsoft.com/office/drawing/2014/main" id="{D1E5E99D-2A49-A8FC-E43C-D1F83AA06AE5}"/>
              </a:ext>
            </a:extLst>
          </p:cNvPr>
          <p:cNvCxnSpPr>
            <a:stCxn id="13" idx="3"/>
          </p:cNvCxnSpPr>
          <p:nvPr/>
        </p:nvCxnSpPr>
        <p:spPr>
          <a:xfrm>
            <a:off x="2799788" y="4278797"/>
            <a:ext cx="11422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51ECA0B5-3417-2A1D-321F-ED43089824CE}"/>
              </a:ext>
            </a:extLst>
          </p:cNvPr>
          <p:cNvCxnSpPr>
            <a:cxnSpLocks/>
            <a:stCxn id="14" idx="0"/>
          </p:cNvCxnSpPr>
          <p:nvPr/>
        </p:nvCxnSpPr>
        <p:spPr>
          <a:xfrm flipH="1" flipV="1">
            <a:off x="4875443" y="2392247"/>
            <a:ext cx="34488" cy="139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54832CE4-02B2-BBFC-8649-B389A1894DF2}"/>
              </a:ext>
            </a:extLst>
          </p:cNvPr>
          <p:cNvCxnSpPr>
            <a:cxnSpLocks/>
          </p:cNvCxnSpPr>
          <p:nvPr/>
        </p:nvCxnSpPr>
        <p:spPr>
          <a:xfrm>
            <a:off x="8223322" y="2282586"/>
            <a:ext cx="204017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E7B2441A-4143-45C5-733E-86A908BCA6CA}"/>
              </a:ext>
            </a:extLst>
          </p:cNvPr>
          <p:cNvCxnSpPr>
            <a:cxnSpLocks/>
          </p:cNvCxnSpPr>
          <p:nvPr/>
        </p:nvCxnSpPr>
        <p:spPr>
          <a:xfrm>
            <a:off x="10373360" y="4529814"/>
            <a:ext cx="0" cy="1244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F53CB5EB-F6C7-83A2-C26C-17D4F3BEF452}"/>
              </a:ext>
            </a:extLst>
          </p:cNvPr>
          <p:cNvCxnSpPr>
            <a:cxnSpLocks/>
          </p:cNvCxnSpPr>
          <p:nvPr/>
        </p:nvCxnSpPr>
        <p:spPr>
          <a:xfrm flipH="1">
            <a:off x="5232400" y="5774113"/>
            <a:ext cx="152289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2DFAAF6-CFEC-BCE3-3B61-6CDF496D81E8}"/>
              </a:ext>
            </a:extLst>
          </p:cNvPr>
          <p:cNvCxnSpPr/>
          <p:nvPr/>
        </p:nvCxnSpPr>
        <p:spPr>
          <a:xfrm>
            <a:off x="4875443" y="2235200"/>
            <a:ext cx="15213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7F75DA9F-61B7-27BC-9A49-F02F58972660}"/>
              </a:ext>
            </a:extLst>
          </p:cNvPr>
          <p:cNvCxnSpPr>
            <a:cxnSpLocks/>
          </p:cNvCxnSpPr>
          <p:nvPr/>
        </p:nvCxnSpPr>
        <p:spPr>
          <a:xfrm>
            <a:off x="10373360" y="2263973"/>
            <a:ext cx="0" cy="1281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4DBDE26B-9DB7-78A6-C97E-A0F2649792E0}"/>
              </a:ext>
            </a:extLst>
          </p:cNvPr>
          <p:cNvCxnSpPr/>
          <p:nvPr/>
        </p:nvCxnSpPr>
        <p:spPr>
          <a:xfrm flipH="1">
            <a:off x="8656320" y="5756414"/>
            <a:ext cx="17170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15924134-68CB-044B-92CE-B00EB87BE674}"/>
              </a:ext>
            </a:extLst>
          </p:cNvPr>
          <p:cNvCxnSpPr>
            <a:stCxn id="14" idx="2"/>
            <a:endCxn id="14" idx="2"/>
          </p:cNvCxnSpPr>
          <p:nvPr/>
        </p:nvCxnSpPr>
        <p:spPr>
          <a:xfrm>
            <a:off x="4909931" y="477078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01ACC3B-319C-5478-FBC4-0BBB91E175D2}"/>
              </a:ext>
            </a:extLst>
          </p:cNvPr>
          <p:cNvCxnSpPr/>
          <p:nvPr/>
        </p:nvCxnSpPr>
        <p:spPr>
          <a:xfrm flipV="1">
            <a:off x="5232399" y="5756414"/>
            <a:ext cx="116074" cy="17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365434B-48C2-9B45-1CD7-F4EFEACB0A49}"/>
              </a:ext>
            </a:extLst>
          </p:cNvPr>
          <p:cNvCxnSpPr>
            <a:cxnSpLocks/>
          </p:cNvCxnSpPr>
          <p:nvPr/>
        </p:nvCxnSpPr>
        <p:spPr>
          <a:xfrm flipV="1">
            <a:off x="4930251" y="4780461"/>
            <a:ext cx="0" cy="9936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060D1C88-6624-DDD5-DCF4-DF77A562CA1E}"/>
              </a:ext>
            </a:extLst>
          </p:cNvPr>
          <p:cNvCxnSpPr/>
          <p:nvPr/>
        </p:nvCxnSpPr>
        <p:spPr>
          <a:xfrm flipH="1">
            <a:off x="4909931" y="5774113"/>
            <a:ext cx="3224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133CA913-BB4A-E610-F839-6E136AB40DC0}"/>
              </a:ext>
            </a:extLst>
          </p:cNvPr>
          <p:cNvCxnSpPr/>
          <p:nvPr/>
        </p:nvCxnSpPr>
        <p:spPr>
          <a:xfrm>
            <a:off x="4875443" y="2235200"/>
            <a:ext cx="0" cy="259522"/>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5792EA31-608F-3ED0-3EF9-7003BA7E8DF4}"/>
              </a:ext>
            </a:extLst>
          </p:cNvPr>
          <p:cNvCxnSpPr>
            <a:cxnSpLocks/>
          </p:cNvCxnSpPr>
          <p:nvPr/>
        </p:nvCxnSpPr>
        <p:spPr>
          <a:xfrm flipH="1">
            <a:off x="10263495" y="2235200"/>
            <a:ext cx="109865" cy="28773"/>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61EEAFCD-1E33-0265-C9AB-97A8AD195678}"/>
              </a:ext>
            </a:extLst>
          </p:cNvPr>
          <p:cNvSpPr/>
          <p:nvPr/>
        </p:nvSpPr>
        <p:spPr>
          <a:xfrm>
            <a:off x="1373191" y="5384246"/>
            <a:ext cx="1903349" cy="77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detected </a:t>
            </a:r>
            <a:endParaRPr lang="en-IN" dirty="0"/>
          </a:p>
        </p:txBody>
      </p:sp>
      <p:cxnSp>
        <p:nvCxnSpPr>
          <p:cNvPr id="6" name="Straight Arrow Connector 5">
            <a:extLst>
              <a:ext uri="{FF2B5EF4-FFF2-40B4-BE49-F238E27FC236}">
                <a16:creationId xmlns:a16="http://schemas.microsoft.com/office/drawing/2014/main" id="{5A23048F-42BF-074D-2D94-569039F4F430}"/>
              </a:ext>
            </a:extLst>
          </p:cNvPr>
          <p:cNvCxnSpPr>
            <a:cxnSpLocks/>
          </p:cNvCxnSpPr>
          <p:nvPr/>
        </p:nvCxnSpPr>
        <p:spPr>
          <a:xfrm flipH="1">
            <a:off x="3332859" y="5774112"/>
            <a:ext cx="1579320"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601E12E4-A077-0220-B4B2-F61F7CF11D15}"/>
              </a:ext>
            </a:extLst>
          </p:cNvPr>
          <p:cNvCxnSpPr>
            <a:stCxn id="4" idx="3"/>
            <a:endCxn id="4" idx="3"/>
          </p:cNvCxnSpPr>
          <p:nvPr/>
        </p:nvCxnSpPr>
        <p:spPr>
          <a:xfrm>
            <a:off x="3276540" y="577411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198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2F40-A9FA-BCBA-0D84-EA9A717AA1C3}"/>
              </a:ext>
            </a:extLst>
          </p:cNvPr>
          <p:cNvSpPr>
            <a:spLocks noGrp="1"/>
          </p:cNvSpPr>
          <p:nvPr>
            <p:ph type="title"/>
          </p:nvPr>
        </p:nvSpPr>
        <p:spPr/>
        <p:txBody>
          <a:bodyPr/>
          <a:lstStyle/>
          <a:p>
            <a:pPr algn="ctr"/>
            <a:r>
              <a:rPr lang="en-US" b="1" u="sng" dirty="0"/>
              <a:t>MODULES</a:t>
            </a:r>
            <a:endParaRPr lang="en-IN" b="1" u="sng" dirty="0"/>
          </a:p>
        </p:txBody>
      </p:sp>
      <p:sp>
        <p:nvSpPr>
          <p:cNvPr id="3" name="Content Placeholder 2">
            <a:extLst>
              <a:ext uri="{FF2B5EF4-FFF2-40B4-BE49-F238E27FC236}">
                <a16:creationId xmlns:a16="http://schemas.microsoft.com/office/drawing/2014/main" id="{56B508F5-00BA-D064-BDA8-A95AD91A4AF0}"/>
              </a:ext>
            </a:extLst>
          </p:cNvPr>
          <p:cNvSpPr>
            <a:spLocks noGrp="1"/>
          </p:cNvSpPr>
          <p:nvPr>
            <p:ph idx="1"/>
          </p:nvPr>
        </p:nvSpPr>
        <p:spPr/>
        <p:txBody>
          <a:bodyPr>
            <a:normAutofit fontScale="92500" lnSpcReduction="20000"/>
          </a:bodyPr>
          <a:lstStyle/>
          <a:p>
            <a:r>
              <a:rPr lang="en-US" dirty="0"/>
              <a:t>U</a:t>
            </a:r>
            <a:r>
              <a:rPr lang="en-IN" dirty="0" err="1"/>
              <a:t>pload</a:t>
            </a:r>
            <a:r>
              <a:rPr lang="en-IN" dirty="0"/>
              <a:t> Facial Recognition  Dataset : First we need to upload the face of sport </a:t>
            </a:r>
            <a:r>
              <a:rPr lang="en-IN" dirty="0" err="1"/>
              <a:t>celebraty</a:t>
            </a:r>
            <a:r>
              <a:rPr lang="en-IN" dirty="0"/>
              <a:t>  </a:t>
            </a:r>
          </a:p>
          <a:p>
            <a:endParaRPr lang="en-IN" dirty="0"/>
          </a:p>
          <a:p>
            <a:r>
              <a:rPr lang="en-IN" dirty="0"/>
              <a:t>Preprocess the dataset :then we need to preprocess the data  </a:t>
            </a:r>
          </a:p>
          <a:p>
            <a:endParaRPr lang="en-IN" dirty="0"/>
          </a:p>
          <a:p>
            <a:r>
              <a:rPr lang="en-IN" dirty="0"/>
              <a:t>Train the CNN Algorithm with the Yolo faces : in this step we need to train the dataset using yolo2</a:t>
            </a:r>
          </a:p>
          <a:p>
            <a:endParaRPr lang="en-IN" dirty="0"/>
          </a:p>
          <a:p>
            <a:r>
              <a:rPr lang="en-IN" dirty="0"/>
              <a:t>Accuracy Comparison graph: the graph will be giving us information to that accuracy of the face detection  </a:t>
            </a:r>
          </a:p>
          <a:p>
            <a:pPr marL="0" indent="0">
              <a:buNone/>
            </a:pPr>
            <a:endParaRPr lang="en-IN" dirty="0"/>
          </a:p>
          <a:p>
            <a:r>
              <a:rPr lang="en-IN" dirty="0"/>
              <a:t>Predict the facial Detection : finally we need to predict the real face </a:t>
            </a:r>
          </a:p>
          <a:p>
            <a:endParaRPr lang="en-US" dirty="0"/>
          </a:p>
        </p:txBody>
      </p:sp>
    </p:spTree>
    <p:extLst>
      <p:ext uri="{BB962C8B-B14F-4D97-AF65-F5344CB8AC3E}">
        <p14:creationId xmlns:p14="http://schemas.microsoft.com/office/powerpoint/2010/main" val="15271571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EF2F-ED4D-735F-8F6C-5653AFE0C5D6}"/>
              </a:ext>
            </a:extLst>
          </p:cNvPr>
          <p:cNvSpPr>
            <a:spLocks noGrp="1"/>
          </p:cNvSpPr>
          <p:nvPr>
            <p:ph type="title"/>
          </p:nvPr>
        </p:nvSpPr>
        <p:spPr/>
        <p:txBody>
          <a:bodyPr/>
          <a:lstStyle/>
          <a:p>
            <a:pPr algn="ctr"/>
            <a:r>
              <a:rPr lang="en-US" b="1" u="sng" dirty="0"/>
              <a:t>SYSTEM REQUIREMENTS </a:t>
            </a:r>
            <a:endParaRPr lang="en-IN" b="1" u="sng" dirty="0"/>
          </a:p>
        </p:txBody>
      </p:sp>
      <p:sp>
        <p:nvSpPr>
          <p:cNvPr id="4" name="Text Placeholder 3">
            <a:extLst>
              <a:ext uri="{FF2B5EF4-FFF2-40B4-BE49-F238E27FC236}">
                <a16:creationId xmlns:a16="http://schemas.microsoft.com/office/drawing/2014/main" id="{32039BFB-B5FC-67F7-DC42-72811FB017BF}"/>
              </a:ext>
            </a:extLst>
          </p:cNvPr>
          <p:cNvSpPr>
            <a:spLocks noGrp="1"/>
          </p:cNvSpPr>
          <p:nvPr>
            <p:ph type="body" idx="1"/>
          </p:nvPr>
        </p:nvSpPr>
        <p:spPr>
          <a:xfrm>
            <a:off x="367817" y="1726096"/>
            <a:ext cx="4396339" cy="576262"/>
          </a:xfrm>
        </p:spPr>
        <p:txBody>
          <a:bodyPr/>
          <a:lstStyle/>
          <a:p>
            <a:r>
              <a:rPr lang="en-US" b="1" u="sng" dirty="0"/>
              <a:t>Hardware Requirements</a:t>
            </a:r>
            <a:endParaRPr lang="en-IN" b="1" u="sng" dirty="0"/>
          </a:p>
        </p:txBody>
      </p:sp>
      <p:sp>
        <p:nvSpPr>
          <p:cNvPr id="3" name="Content Placeholder 2">
            <a:extLst>
              <a:ext uri="{FF2B5EF4-FFF2-40B4-BE49-F238E27FC236}">
                <a16:creationId xmlns:a16="http://schemas.microsoft.com/office/drawing/2014/main" id="{C39D77E4-7819-354D-F770-AE67060243A5}"/>
              </a:ext>
            </a:extLst>
          </p:cNvPr>
          <p:cNvSpPr>
            <a:spLocks noGrp="1"/>
          </p:cNvSpPr>
          <p:nvPr>
            <p:ph sz="half" idx="2"/>
          </p:nvPr>
        </p:nvSpPr>
        <p:spPr>
          <a:xfrm>
            <a:off x="367817" y="2477741"/>
            <a:ext cx="4396339" cy="3741738"/>
          </a:xfrm>
        </p:spPr>
        <p:txBody>
          <a:bodyPr>
            <a:normAutofit/>
          </a:bodyPr>
          <a:lstStyle/>
          <a:p>
            <a:r>
              <a:rPr lang="en-US" dirty="0"/>
              <a:t>System            :  Pentium Dual Core </a:t>
            </a:r>
          </a:p>
          <a:p>
            <a:r>
              <a:rPr lang="en-US" dirty="0"/>
              <a:t>Hard Disk        :   120GB</a:t>
            </a:r>
          </a:p>
          <a:p>
            <a:r>
              <a:rPr lang="en-US" dirty="0"/>
              <a:t>Monitor           :   15’’LED</a:t>
            </a:r>
          </a:p>
          <a:p>
            <a:r>
              <a:rPr lang="en-US" dirty="0"/>
              <a:t>Input Devices :   Keyboard , Mouse</a:t>
            </a:r>
          </a:p>
          <a:p>
            <a:r>
              <a:rPr lang="en-US" dirty="0"/>
              <a:t>Ram                 :  1GB</a:t>
            </a:r>
            <a:endParaRPr lang="en-IN" dirty="0"/>
          </a:p>
        </p:txBody>
      </p:sp>
      <p:sp>
        <p:nvSpPr>
          <p:cNvPr id="5" name="Text Placeholder 4">
            <a:extLst>
              <a:ext uri="{FF2B5EF4-FFF2-40B4-BE49-F238E27FC236}">
                <a16:creationId xmlns:a16="http://schemas.microsoft.com/office/drawing/2014/main" id="{749EF126-931F-3E47-D3AB-4C58944A32FF}"/>
              </a:ext>
            </a:extLst>
          </p:cNvPr>
          <p:cNvSpPr>
            <a:spLocks noGrp="1"/>
          </p:cNvSpPr>
          <p:nvPr>
            <p:ph type="body" sz="quarter" idx="3"/>
          </p:nvPr>
        </p:nvSpPr>
        <p:spPr>
          <a:xfrm>
            <a:off x="6270724" y="1726096"/>
            <a:ext cx="4396338" cy="576262"/>
          </a:xfrm>
        </p:spPr>
        <p:txBody>
          <a:bodyPr/>
          <a:lstStyle/>
          <a:p>
            <a:r>
              <a:rPr lang="en-US" b="1" u="sng" dirty="0"/>
              <a:t>Software </a:t>
            </a:r>
            <a:r>
              <a:rPr lang="en-US" b="1" u="sng" dirty="0" err="1"/>
              <a:t>Reqirements</a:t>
            </a:r>
            <a:r>
              <a:rPr lang="en-US" b="1" u="sng" dirty="0"/>
              <a:t> </a:t>
            </a:r>
            <a:endParaRPr lang="en-IN" b="1" u="sng" dirty="0"/>
          </a:p>
        </p:txBody>
      </p:sp>
      <p:sp>
        <p:nvSpPr>
          <p:cNvPr id="6" name="Content Placeholder 5">
            <a:extLst>
              <a:ext uri="{FF2B5EF4-FFF2-40B4-BE49-F238E27FC236}">
                <a16:creationId xmlns:a16="http://schemas.microsoft.com/office/drawing/2014/main" id="{C28C9DDA-6241-B845-8B2C-A4895374108A}"/>
              </a:ext>
            </a:extLst>
          </p:cNvPr>
          <p:cNvSpPr>
            <a:spLocks noGrp="1"/>
          </p:cNvSpPr>
          <p:nvPr>
            <p:ph sz="quarter" idx="4"/>
          </p:nvPr>
        </p:nvSpPr>
        <p:spPr>
          <a:xfrm>
            <a:off x="6270724" y="2421004"/>
            <a:ext cx="4396339" cy="3741738"/>
          </a:xfrm>
        </p:spPr>
        <p:txBody>
          <a:bodyPr/>
          <a:lstStyle/>
          <a:p>
            <a:r>
              <a:rPr lang="en-US" dirty="0"/>
              <a:t>Operating system : Windows 10</a:t>
            </a:r>
          </a:p>
          <a:p>
            <a:r>
              <a:rPr lang="en-US" dirty="0"/>
              <a:t>Coding language : Python </a:t>
            </a:r>
          </a:p>
          <a:p>
            <a:r>
              <a:rPr lang="en-US" dirty="0"/>
              <a:t>Tool                         : PyCharm</a:t>
            </a:r>
          </a:p>
          <a:p>
            <a:r>
              <a:rPr lang="en-US" dirty="0"/>
              <a:t> Database              : MYSQL</a:t>
            </a:r>
          </a:p>
          <a:p>
            <a:r>
              <a:rPr lang="en-IN" dirty="0"/>
              <a:t>Server                      : Flask</a:t>
            </a:r>
          </a:p>
        </p:txBody>
      </p:sp>
    </p:spTree>
    <p:extLst>
      <p:ext uri="{BB962C8B-B14F-4D97-AF65-F5344CB8AC3E}">
        <p14:creationId xmlns:p14="http://schemas.microsoft.com/office/powerpoint/2010/main" val="867647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F852-5313-95A4-6606-8639E8F3E7F8}"/>
              </a:ext>
            </a:extLst>
          </p:cNvPr>
          <p:cNvSpPr>
            <a:spLocks noGrp="1"/>
          </p:cNvSpPr>
          <p:nvPr>
            <p:ph type="title"/>
          </p:nvPr>
        </p:nvSpPr>
        <p:spPr/>
        <p:txBody>
          <a:bodyPr/>
          <a:lstStyle/>
          <a:p>
            <a:pPr algn="ctr"/>
            <a:r>
              <a:rPr lang="en-US" b="1" u="sng" dirty="0"/>
              <a:t>CONCLUSION</a:t>
            </a:r>
            <a:endParaRPr lang="en-IN" b="1" u="sng" dirty="0"/>
          </a:p>
        </p:txBody>
      </p:sp>
      <p:sp>
        <p:nvSpPr>
          <p:cNvPr id="3" name="Content Placeholder 2">
            <a:extLst>
              <a:ext uri="{FF2B5EF4-FFF2-40B4-BE49-F238E27FC236}">
                <a16:creationId xmlns:a16="http://schemas.microsoft.com/office/drawing/2014/main" id="{315B493D-FF11-D9A6-9CC6-68889AB094C2}"/>
              </a:ext>
            </a:extLst>
          </p:cNvPr>
          <p:cNvSpPr>
            <a:spLocks noGrp="1"/>
          </p:cNvSpPr>
          <p:nvPr>
            <p:ph idx="1"/>
          </p:nvPr>
        </p:nvSpPr>
        <p:spPr>
          <a:xfrm>
            <a:off x="1023799" y="1486389"/>
            <a:ext cx="8946541" cy="4195481"/>
          </a:xfrm>
        </p:spPr>
        <p:txBody>
          <a:bodyPr>
            <a:noAutofit/>
          </a:bodyPr>
          <a:lstStyle/>
          <a:p>
            <a:r>
              <a:rPr lang="en-US" dirty="0">
                <a:effectLst/>
                <a:latin typeface="Times New Roman" panose="02020603050405020304" pitchFamily="18" charset="0"/>
                <a:ea typeface="Times New Roman" panose="02020603050405020304" pitchFamily="18" charset="0"/>
              </a:rPr>
              <a:t>The use of machines in society has increased widely in the last decades. Nowadays, machines are used in many different industries. As their exposure with human’s increase, the interaction also has to become smoother and more natural. In order to achieve this, machines have to be provided with a capability that let them understand the surrounding environment. Specially, the intentions of a human being. Emotion recognition is still a difficult and a complex problem in computer science because every expression is a mix of emotions. Here proposed an efficient real time facial expression recognition system with the combination of two algorithms such as yolo version 2 and </a:t>
            </a:r>
            <a:r>
              <a:rPr lang="en-US" dirty="0" err="1">
                <a:effectLst/>
                <a:latin typeface="Times New Roman" panose="02020603050405020304" pitchFamily="18" charset="0"/>
                <a:ea typeface="Times New Roman" panose="02020603050405020304" pitchFamily="18" charset="0"/>
              </a:rPr>
              <a:t>squeezenet</a:t>
            </a:r>
            <a:r>
              <a:rPr lang="en-US" dirty="0">
                <a:effectLst/>
                <a:latin typeface="Times New Roman" panose="02020603050405020304" pitchFamily="18" charset="0"/>
                <a:ea typeface="Times New Roman" panose="02020603050405020304" pitchFamily="18" charset="0"/>
              </a:rPr>
              <a:t> architecture based on deep neural networks for more accurate and efficient facial expression recognition. The future scope can be an action that is done upon recognition of the emotions. If get a sad emotion, can have the systems plays a song or tells a joke or send his/her best friend a message. This can be the next step of AI where the system can understand, comprehend the user’s feelings and emotions and react accordingly. This bridges the gap between machines and humans. We can also have an interactive keyboard where the users can just use the app and the app will then identify the emotion and convert that emotion to the emoticon of choice.</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74736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44EA2F-8CA6-6FEB-CC38-8C91FD85A244}"/>
              </a:ext>
            </a:extLst>
          </p:cNvPr>
          <p:cNvSpPr>
            <a:spLocks noGrp="1"/>
          </p:cNvSpPr>
          <p:nvPr>
            <p:ph type="title"/>
          </p:nvPr>
        </p:nvSpPr>
        <p:spPr/>
        <p:txBody>
          <a:bodyPr/>
          <a:lstStyle/>
          <a:p>
            <a:pPr algn="ctr"/>
            <a:r>
              <a:rPr lang="en-US" b="1" u="sng" dirty="0"/>
              <a:t>REFERENCES</a:t>
            </a:r>
            <a:endParaRPr lang="en-IN" b="1" u="sng" dirty="0"/>
          </a:p>
        </p:txBody>
      </p:sp>
      <p:sp>
        <p:nvSpPr>
          <p:cNvPr id="5" name="Content Placeholder 4">
            <a:extLst>
              <a:ext uri="{FF2B5EF4-FFF2-40B4-BE49-F238E27FC236}">
                <a16:creationId xmlns:a16="http://schemas.microsoft.com/office/drawing/2014/main" id="{BCE28608-E862-B55F-673D-12B43C2C03A2}"/>
              </a:ext>
            </a:extLst>
          </p:cNvPr>
          <p:cNvSpPr>
            <a:spLocks noGrp="1"/>
          </p:cNvSpPr>
          <p:nvPr>
            <p:ph idx="1"/>
          </p:nvPr>
        </p:nvSpPr>
        <p:spPr>
          <a:xfrm>
            <a:off x="149087" y="1302026"/>
            <a:ext cx="11261035" cy="4946375"/>
          </a:xfrm>
        </p:spPr>
        <p:txBody>
          <a:bodyPr>
            <a:noAutofit/>
          </a:bodyPr>
          <a:lstStyle/>
          <a:p>
            <a:pPr algn="just">
              <a:lnSpc>
                <a:spcPct val="150000"/>
              </a:lnSpc>
            </a:pPr>
            <a:r>
              <a:rPr lang="en-US" dirty="0">
                <a:effectLst/>
                <a:latin typeface="Times New Roman" panose="02020603050405020304" pitchFamily="18" charset="0"/>
                <a:ea typeface="Times New Roman" panose="02020603050405020304" pitchFamily="18" charset="0"/>
              </a:rPr>
              <a:t>[1] </a:t>
            </a:r>
            <a:r>
              <a:rPr lang="en-US" dirty="0" err="1">
                <a:effectLst/>
                <a:latin typeface="Times New Roman" panose="02020603050405020304" pitchFamily="18" charset="0"/>
                <a:ea typeface="Times New Roman" panose="02020603050405020304" pitchFamily="18" charset="0"/>
              </a:rPr>
              <a:t>Jumani</a:t>
            </a:r>
            <a:r>
              <a:rPr lang="en-US" dirty="0">
                <a:effectLst/>
                <a:latin typeface="Times New Roman" panose="02020603050405020304" pitchFamily="18" charset="0"/>
                <a:ea typeface="Times New Roman" panose="02020603050405020304" pitchFamily="18" charset="0"/>
              </a:rPr>
              <a:t>, S.Z., Ali, F., </a:t>
            </a:r>
            <a:r>
              <a:rPr lang="en-US" dirty="0" err="1">
                <a:effectLst/>
                <a:latin typeface="Times New Roman" panose="02020603050405020304" pitchFamily="18" charset="0"/>
                <a:ea typeface="Times New Roman" panose="02020603050405020304" pitchFamily="18" charset="0"/>
              </a:rPr>
              <a:t>Guriro</a:t>
            </a:r>
            <a:r>
              <a:rPr lang="en-US" dirty="0">
                <a:effectLst/>
                <a:latin typeface="Times New Roman" panose="02020603050405020304" pitchFamily="18" charset="0"/>
                <a:ea typeface="Times New Roman" panose="02020603050405020304" pitchFamily="18" charset="0"/>
              </a:rPr>
              <a:t>, S., </a:t>
            </a:r>
            <a:r>
              <a:rPr lang="en-US" dirty="0" err="1">
                <a:effectLst/>
                <a:latin typeface="Times New Roman" panose="02020603050405020304" pitchFamily="18" charset="0"/>
                <a:ea typeface="Times New Roman" panose="02020603050405020304" pitchFamily="18" charset="0"/>
              </a:rPr>
              <a:t>Kandhro</a:t>
            </a:r>
            <a:r>
              <a:rPr lang="en-US" dirty="0">
                <a:effectLst/>
                <a:latin typeface="Times New Roman" panose="02020603050405020304" pitchFamily="18" charset="0"/>
                <a:ea typeface="Times New Roman" panose="02020603050405020304" pitchFamily="18" charset="0"/>
              </a:rPr>
              <a:t>, I.A., Khan, A. and Zaidi, A., 2019. Facial Expression Recognition with Histogram of Oriented Gradients using CNN. Indian Journal of Science and Technology, 12, p.24. </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[2] J. R. Barr, L. A. </a:t>
            </a:r>
            <a:r>
              <a:rPr lang="en-US" dirty="0" err="1">
                <a:effectLst/>
                <a:latin typeface="Times New Roman" panose="02020603050405020304" pitchFamily="18" charset="0"/>
                <a:ea typeface="Times New Roman" panose="02020603050405020304" pitchFamily="18" charset="0"/>
              </a:rPr>
              <a:t>Cament</a:t>
            </a:r>
            <a:r>
              <a:rPr lang="en-US" dirty="0">
                <a:effectLst/>
                <a:latin typeface="Times New Roman" panose="02020603050405020304" pitchFamily="18" charset="0"/>
                <a:ea typeface="Times New Roman" panose="02020603050405020304" pitchFamily="18" charset="0"/>
              </a:rPr>
              <a:t>, K. W. Bowyer, and P. J. Flynn. Active clustering with ensembles for social structure extraction. In Winter Conference on Applications of Computer Vision, pages 969–976, 2014</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 [3] Ren, S., He, K., </a:t>
            </a:r>
            <a:r>
              <a:rPr lang="en-US" dirty="0" err="1">
                <a:effectLst/>
                <a:latin typeface="Times New Roman" panose="02020603050405020304" pitchFamily="18" charset="0"/>
                <a:ea typeface="Times New Roman" panose="02020603050405020304" pitchFamily="18" charset="0"/>
              </a:rPr>
              <a:t>Girshick</a:t>
            </a:r>
            <a:r>
              <a:rPr lang="en-US" dirty="0">
                <a:effectLst/>
                <a:latin typeface="Times New Roman" panose="02020603050405020304" pitchFamily="18" charset="0"/>
                <a:ea typeface="Times New Roman" panose="02020603050405020304" pitchFamily="18" charset="0"/>
              </a:rPr>
              <a:t>, R. and Sun, J., 2015. Faster r-</a:t>
            </a:r>
            <a:r>
              <a:rPr lang="en-US" dirty="0" err="1">
                <a:effectLst/>
                <a:latin typeface="Times New Roman" panose="02020603050405020304" pitchFamily="18" charset="0"/>
                <a:ea typeface="Times New Roman" panose="02020603050405020304" pitchFamily="18" charset="0"/>
              </a:rPr>
              <a:t>cnn</a:t>
            </a:r>
            <a:r>
              <a:rPr lang="en-US" dirty="0">
                <a:effectLst/>
                <a:latin typeface="Times New Roman" panose="02020603050405020304" pitchFamily="18" charset="0"/>
                <a:ea typeface="Times New Roman" panose="02020603050405020304" pitchFamily="18" charset="0"/>
              </a:rPr>
              <a:t>: Towards real-time object detection with region proposal networks. In Advances in neural information processing systems (pp. 91-99).</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[4] Ren, S., He, K., </a:t>
            </a:r>
            <a:r>
              <a:rPr lang="en-US" dirty="0" err="1">
                <a:effectLst/>
                <a:latin typeface="Times New Roman" panose="02020603050405020304" pitchFamily="18" charset="0"/>
                <a:ea typeface="Times New Roman" panose="02020603050405020304" pitchFamily="18" charset="0"/>
              </a:rPr>
              <a:t>Girshick</a:t>
            </a:r>
            <a:r>
              <a:rPr lang="en-US" dirty="0">
                <a:effectLst/>
                <a:latin typeface="Times New Roman" panose="02020603050405020304" pitchFamily="18" charset="0"/>
                <a:ea typeface="Times New Roman" panose="02020603050405020304" pitchFamily="18" charset="0"/>
              </a:rPr>
              <a:t>, R. and Sun, J., 2015. Faster r-</a:t>
            </a:r>
            <a:r>
              <a:rPr lang="en-US" dirty="0" err="1">
                <a:effectLst/>
                <a:latin typeface="Times New Roman" panose="02020603050405020304" pitchFamily="18" charset="0"/>
                <a:ea typeface="Times New Roman" panose="02020603050405020304" pitchFamily="18" charset="0"/>
              </a:rPr>
              <a:t>cnn</a:t>
            </a:r>
            <a:r>
              <a:rPr lang="en-US" dirty="0">
                <a:effectLst/>
                <a:latin typeface="Times New Roman" panose="02020603050405020304" pitchFamily="18" charset="0"/>
                <a:ea typeface="Times New Roman" panose="02020603050405020304" pitchFamily="18" charset="0"/>
              </a:rPr>
              <a:t>: Towards real-time object detection with region proposal networks. In Advances in neural information processing systems (pp. 91-99).R. Goh, L. Liu, X. Liu, and T. Chen. The CMU face in action (FIA) database. In International Conference on Analysis and Modelling of Faces and Gestures, pages 255–263. 2005.</a:t>
            </a:r>
            <a:endParaRPr lang="en-IN"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dirty="0">
              <a:effectLst/>
              <a:latin typeface="Times New Roman" panose="02020603050405020304" pitchFamily="18" charset="0"/>
              <a:ea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3836190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034C-55F9-7099-104B-ABC9B0763A39}"/>
              </a:ext>
            </a:extLst>
          </p:cNvPr>
          <p:cNvSpPr>
            <a:spLocks noGrp="1"/>
          </p:cNvSpPr>
          <p:nvPr>
            <p:ph type="title"/>
          </p:nvPr>
        </p:nvSpPr>
        <p:spPr>
          <a:xfrm>
            <a:off x="646112" y="452717"/>
            <a:ext cx="9404723" cy="4268369"/>
          </a:xfrm>
        </p:spPr>
        <p:txBody>
          <a:bodyPr bIns="0" anchor="ctr" anchorCtr="1"/>
          <a:lstStyle/>
          <a:p>
            <a:pPr algn="ctr"/>
            <a:r>
              <a:rPr lang="en-US"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chemeClr val="bg2">
                      <a:lumMod val="60000"/>
                      <a:lumOff val="40000"/>
                    </a:schemeClr>
                  </a:outerShdw>
                </a:effectLst>
              </a:rPr>
              <a:t>                </a:t>
            </a:r>
            <a:endParaRPr lang="en-IN"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chemeClr val="bg2">
                    <a:lumMod val="60000"/>
                    <a:lumOff val="40000"/>
                  </a:schemeClr>
                </a:outerShdw>
              </a:effectLst>
            </a:endParaRPr>
          </a:p>
        </p:txBody>
      </p:sp>
      <p:sp>
        <p:nvSpPr>
          <p:cNvPr id="4" name="Rectangle 3">
            <a:extLst>
              <a:ext uri="{FF2B5EF4-FFF2-40B4-BE49-F238E27FC236}">
                <a16:creationId xmlns:a16="http://schemas.microsoft.com/office/drawing/2014/main" id="{7326869B-3947-7F72-7B16-FC5F3EF1CB41}"/>
              </a:ext>
            </a:extLst>
          </p:cNvPr>
          <p:cNvSpPr/>
          <p:nvPr/>
        </p:nvSpPr>
        <p:spPr>
          <a:xfrm>
            <a:off x="2002922" y="2967335"/>
            <a:ext cx="7154523" cy="923330"/>
          </a:xfrm>
          <a:prstGeom prst="rect">
            <a:avLst/>
          </a:prstGeom>
          <a:solidFill>
            <a:schemeClr val="accent5">
              <a:lumMod val="50000"/>
            </a:schemeClr>
          </a:solid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blurRad="50800" dist="38100" algn="l" rotWithShape="0">
                    <a:prstClr val="black">
                      <a:alpha val="40000"/>
                    </a:prstClr>
                  </a:outerShdw>
                </a:effectLst>
              </a:rPr>
              <a:t>                THANK YOU</a:t>
            </a:r>
            <a:endParaRPr lang="en-IN" sz="5400" b="1" cap="none" spc="0" dirty="0">
              <a:ln w="13462">
                <a:solidFill>
                  <a:schemeClr val="bg1"/>
                </a:solidFill>
                <a:prstDash val="solid"/>
              </a:ln>
              <a:solidFill>
                <a:schemeClr val="tx1">
                  <a:lumMod val="85000"/>
                  <a:lumOff val="1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1211600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5AC8-7660-8075-EC53-CB58A7B32AAD}"/>
              </a:ext>
            </a:extLst>
          </p:cNvPr>
          <p:cNvSpPr>
            <a:spLocks noGrp="1"/>
          </p:cNvSpPr>
          <p:nvPr>
            <p:ph type="title"/>
          </p:nvPr>
        </p:nvSpPr>
        <p:spPr>
          <a:xfrm>
            <a:off x="646112" y="422901"/>
            <a:ext cx="9404723" cy="1400530"/>
          </a:xfrm>
        </p:spPr>
        <p:txBody>
          <a:bodyPr/>
          <a:lstStyle/>
          <a:p>
            <a:pPr algn="ctr"/>
            <a:r>
              <a:rPr lang="en-US" b="1" u="sng" dirty="0"/>
              <a:t>CONTENTS</a:t>
            </a:r>
            <a:endParaRPr lang="en-IN" b="1" u="sng" dirty="0"/>
          </a:p>
        </p:txBody>
      </p:sp>
      <p:sp>
        <p:nvSpPr>
          <p:cNvPr id="3" name="Content Placeholder 2">
            <a:extLst>
              <a:ext uri="{FF2B5EF4-FFF2-40B4-BE49-F238E27FC236}">
                <a16:creationId xmlns:a16="http://schemas.microsoft.com/office/drawing/2014/main" id="{529B1FC1-B938-32A1-AD00-4F6C6021BD3D}"/>
              </a:ext>
            </a:extLst>
          </p:cNvPr>
          <p:cNvSpPr>
            <a:spLocks noGrp="1"/>
          </p:cNvSpPr>
          <p:nvPr>
            <p:ph idx="1"/>
          </p:nvPr>
        </p:nvSpPr>
        <p:spPr/>
        <p:txBody>
          <a:bodyPr>
            <a:normAutofit fontScale="85000" lnSpcReduction="20000"/>
          </a:bodyPr>
          <a:lstStyle/>
          <a:p>
            <a:r>
              <a:rPr lang="en-US" dirty="0"/>
              <a:t>ABSTRACT</a:t>
            </a:r>
          </a:p>
          <a:p>
            <a:r>
              <a:rPr lang="en-US" dirty="0"/>
              <a:t>KEYWORDS</a:t>
            </a:r>
          </a:p>
          <a:p>
            <a:r>
              <a:rPr lang="en-US" dirty="0"/>
              <a:t>INTRODUCTION </a:t>
            </a:r>
          </a:p>
          <a:p>
            <a:r>
              <a:rPr lang="en-US" dirty="0"/>
              <a:t>OBJECTIVE </a:t>
            </a:r>
          </a:p>
          <a:p>
            <a:r>
              <a:rPr lang="en-US" dirty="0"/>
              <a:t>EXISTING SYSTEMS </a:t>
            </a:r>
          </a:p>
          <a:p>
            <a:r>
              <a:rPr lang="en-US" dirty="0"/>
              <a:t>DRAW BACKS  </a:t>
            </a:r>
          </a:p>
          <a:p>
            <a:r>
              <a:rPr lang="en-US" dirty="0"/>
              <a:t>ADVANTAGES</a:t>
            </a:r>
          </a:p>
          <a:p>
            <a:r>
              <a:rPr lang="en-US" dirty="0"/>
              <a:t>APPLICATIONS</a:t>
            </a:r>
          </a:p>
          <a:p>
            <a:r>
              <a:rPr lang="en-US" dirty="0"/>
              <a:t>PROPOSED SYSTEMS </a:t>
            </a:r>
          </a:p>
          <a:p>
            <a:r>
              <a:rPr lang="en-US" dirty="0"/>
              <a:t>SYSTEM ARCHITECTURE </a:t>
            </a:r>
          </a:p>
          <a:p>
            <a:r>
              <a:rPr lang="en-US" dirty="0"/>
              <a:t>MODULES </a:t>
            </a:r>
          </a:p>
          <a:p>
            <a:r>
              <a:rPr lang="en-US" dirty="0"/>
              <a:t>SYSTEM REQUIREMENTS </a:t>
            </a:r>
          </a:p>
          <a:p>
            <a:endParaRPr lang="en-IN" dirty="0"/>
          </a:p>
        </p:txBody>
      </p:sp>
      <p:pic>
        <p:nvPicPr>
          <p:cNvPr id="1026" name="Picture 2" descr="Top 10 face recognition apps | Cyber Magazine">
            <a:extLst>
              <a:ext uri="{FF2B5EF4-FFF2-40B4-BE49-F238E27FC236}">
                <a16:creationId xmlns:a16="http://schemas.microsoft.com/office/drawing/2014/main" id="{6C38960F-E534-5116-24A4-37836316C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997" y="4783015"/>
            <a:ext cx="3493635" cy="19884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does Facial Recognition Work with Deep Learning? | Analytics Steps">
            <a:extLst>
              <a:ext uri="{FF2B5EF4-FFF2-40B4-BE49-F238E27FC236}">
                <a16:creationId xmlns:a16="http://schemas.microsoft.com/office/drawing/2014/main" id="{3A6B8490-8E1C-0FA2-EADE-753C2718C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081" y="1267388"/>
            <a:ext cx="7581484" cy="33159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ace Detection and Face Recognition: let's see the differences">
            <a:extLst>
              <a:ext uri="{FF2B5EF4-FFF2-40B4-BE49-F238E27FC236}">
                <a16:creationId xmlns:a16="http://schemas.microsoft.com/office/drawing/2014/main" id="{B1BBC6AD-C483-9CE8-7989-440E1FFD47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651" y="4783016"/>
            <a:ext cx="3973914" cy="198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467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26AD-B776-C5BC-4B99-79A2B19A4924}"/>
              </a:ext>
            </a:extLst>
          </p:cNvPr>
          <p:cNvSpPr>
            <a:spLocks noGrp="1"/>
          </p:cNvSpPr>
          <p:nvPr>
            <p:ph type="title"/>
          </p:nvPr>
        </p:nvSpPr>
        <p:spPr>
          <a:xfrm>
            <a:off x="844928" y="536223"/>
            <a:ext cx="9404723" cy="1400530"/>
          </a:xfrm>
        </p:spPr>
        <p:txBody>
          <a:bodyPr/>
          <a:lstStyle/>
          <a:p>
            <a:pPr algn="ctr"/>
            <a:r>
              <a:rPr lang="en-US" b="1" u="sng" dirty="0"/>
              <a:t>ABSTRACT</a:t>
            </a:r>
            <a:r>
              <a:rPr lang="en-US" u="sng" dirty="0"/>
              <a:t> </a:t>
            </a:r>
            <a:endParaRPr lang="en-IN" u="sng" dirty="0"/>
          </a:p>
        </p:txBody>
      </p:sp>
      <p:sp>
        <p:nvSpPr>
          <p:cNvPr id="6" name="TextBox 5">
            <a:extLst>
              <a:ext uri="{FF2B5EF4-FFF2-40B4-BE49-F238E27FC236}">
                <a16:creationId xmlns:a16="http://schemas.microsoft.com/office/drawing/2014/main" id="{5D536BBB-E07D-8F24-001D-26EDC472D6D9}"/>
              </a:ext>
            </a:extLst>
          </p:cNvPr>
          <p:cNvSpPr txBox="1"/>
          <p:nvPr/>
        </p:nvSpPr>
        <p:spPr>
          <a:xfrm>
            <a:off x="590229" y="1553246"/>
            <a:ext cx="11736475" cy="4093428"/>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Now-a-days with the continued development of artificial intelligence face detection and  recognition has become more popular. The face recognition plays a major role in interaction technology. In interaction technology the verbal components only play a one third of communication and the non-verbal components plays a two third of communication. A facial Detection recognition (FDR) method is used for detecting face detection. Face detection  plays a major role in </a:t>
            </a:r>
            <a:r>
              <a:rPr lang="en-US" sz="2000" dirty="0">
                <a:latin typeface="Times New Roman" panose="02020603050405020304" pitchFamily="18" charset="0"/>
                <a:ea typeface="Times New Roman" panose="02020603050405020304" pitchFamily="18" charset="0"/>
              </a:rPr>
              <a:t>recognizing the </a:t>
            </a:r>
            <a:r>
              <a:rPr lang="en-US" sz="2000" dirty="0" err="1">
                <a:latin typeface="Times New Roman" panose="02020603050405020304" pitchFamily="18" charset="0"/>
                <a:ea typeface="Times New Roman" panose="02020603050405020304" pitchFamily="18" charset="0"/>
              </a:rPr>
              <a:t>the</a:t>
            </a:r>
            <a:r>
              <a:rPr lang="en-US" sz="2000" dirty="0">
                <a:latin typeface="Times New Roman" panose="02020603050405020304" pitchFamily="18" charset="0"/>
                <a:ea typeface="Times New Roman" panose="02020603050405020304" pitchFamily="18" charset="0"/>
              </a:rPr>
              <a:t> face of the person</a:t>
            </a:r>
            <a:r>
              <a:rPr lang="en-US" sz="2000" dirty="0">
                <a:effectLst/>
                <a:latin typeface="Times New Roman" panose="02020603050405020304" pitchFamily="18" charset="0"/>
                <a:ea typeface="Times New Roman" panose="02020603050405020304" pitchFamily="18" charset="0"/>
              </a:rPr>
              <a:t>. Here proposes a real time face recognition system based on You Look Only Once (YOLO) version 2 architecture and a </a:t>
            </a:r>
            <a:r>
              <a:rPr lang="en-US" sz="2000" dirty="0" err="1">
                <a:effectLst/>
                <a:latin typeface="Times New Roman" panose="02020603050405020304" pitchFamily="18" charset="0"/>
                <a:ea typeface="Times New Roman" panose="02020603050405020304" pitchFamily="18" charset="0"/>
              </a:rPr>
              <a:t>squeezenet</a:t>
            </a:r>
            <a:r>
              <a:rPr lang="en-US" sz="2000" dirty="0">
                <a:effectLst/>
                <a:latin typeface="Times New Roman" panose="02020603050405020304" pitchFamily="18" charset="0"/>
                <a:ea typeface="Times New Roman" panose="02020603050405020304" pitchFamily="18" charset="0"/>
              </a:rPr>
              <a:t> architecture. The yolo architecture is a real time object detection system. Here it used for identify and detect faces in real time. These images are captured by using anchor boxes for accuracy. The second architecture is </a:t>
            </a:r>
            <a:r>
              <a:rPr lang="en-US" sz="2000" dirty="0" err="1">
                <a:effectLst/>
                <a:latin typeface="Times New Roman" panose="02020603050405020304" pitchFamily="18" charset="0"/>
                <a:ea typeface="Times New Roman" panose="02020603050405020304" pitchFamily="18" charset="0"/>
              </a:rPr>
              <a:t>squeezenet</a:t>
            </a:r>
            <a:r>
              <a:rPr lang="en-US" sz="2000" dirty="0">
                <a:effectLst/>
                <a:latin typeface="Times New Roman" panose="02020603050405020304" pitchFamily="18" charset="0"/>
                <a:ea typeface="Times New Roman" panose="02020603050405020304" pitchFamily="18" charset="0"/>
              </a:rPr>
              <a:t> and is used for gender classification and age estimation. It provides significant, accurate object detection and extracts high-level features that help to achieve tremendous performance to classify the image and detecting objects. Both the architectures provide accurate result than other methods with the large no of hidden layers and cross validation in the neural network.</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3759000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8F3A-252D-7994-5D74-E35806F0C7E5}"/>
              </a:ext>
            </a:extLst>
          </p:cNvPr>
          <p:cNvSpPr>
            <a:spLocks noGrp="1"/>
          </p:cNvSpPr>
          <p:nvPr>
            <p:ph type="title"/>
          </p:nvPr>
        </p:nvSpPr>
        <p:spPr/>
        <p:txBody>
          <a:bodyPr/>
          <a:lstStyle/>
          <a:p>
            <a:pPr algn="ctr"/>
            <a:r>
              <a:rPr lang="en-US" b="1" u="sng" dirty="0"/>
              <a:t>KEY WORDS</a:t>
            </a:r>
            <a:br>
              <a:rPr lang="en-US" dirty="0"/>
            </a:br>
            <a:endParaRPr lang="en-IN" dirty="0"/>
          </a:p>
        </p:txBody>
      </p:sp>
      <p:sp>
        <p:nvSpPr>
          <p:cNvPr id="3" name="Content Placeholder 2">
            <a:extLst>
              <a:ext uri="{FF2B5EF4-FFF2-40B4-BE49-F238E27FC236}">
                <a16:creationId xmlns:a16="http://schemas.microsoft.com/office/drawing/2014/main" id="{85B065BF-C8D9-5D8F-0746-2DDA6BCA8A0C}"/>
              </a:ext>
            </a:extLst>
          </p:cNvPr>
          <p:cNvSpPr>
            <a:spLocks noGrp="1"/>
          </p:cNvSpPr>
          <p:nvPr>
            <p:ph idx="1"/>
          </p:nvPr>
        </p:nvSpPr>
        <p:spPr/>
        <p:txBody>
          <a:bodyPr/>
          <a:lstStyle/>
          <a:p>
            <a:r>
              <a:rPr lang="en-US" i="0" u="none" strike="noStrike" baseline="0" dirty="0">
                <a:latin typeface="TimesNewRomanPSMT"/>
              </a:rPr>
              <a:t>Face detection, </a:t>
            </a:r>
          </a:p>
          <a:p>
            <a:r>
              <a:rPr lang="en-US" dirty="0">
                <a:latin typeface="TimesNewRomanPSMT"/>
              </a:rPr>
              <a:t>F</a:t>
            </a:r>
            <a:r>
              <a:rPr lang="en-US" i="0" u="none" strike="noStrike" baseline="0" dirty="0">
                <a:latin typeface="TimesNewRomanPSMT"/>
              </a:rPr>
              <a:t>ace recognition,</a:t>
            </a:r>
          </a:p>
          <a:p>
            <a:r>
              <a:rPr lang="en-US" i="0" u="none" strike="noStrike" baseline="0" dirty="0">
                <a:latin typeface="TimesNewRomanPSMT"/>
              </a:rPr>
              <a:t>Organic video</a:t>
            </a:r>
          </a:p>
          <a:p>
            <a:r>
              <a:rPr lang="en-US" sz="2000" dirty="0">
                <a:effectLst/>
                <a:latin typeface="Times New Roman" panose="02020603050405020304" pitchFamily="18" charset="0"/>
                <a:ea typeface="Times New Roman" panose="02020603050405020304" pitchFamily="18" charset="0"/>
              </a:rPr>
              <a:t>You Look Only Once (YOLO) architecture</a:t>
            </a:r>
          </a:p>
          <a:p>
            <a:r>
              <a:rPr lang="en-US" dirty="0" err="1">
                <a:latin typeface="Times New Roman" panose="02020603050405020304" pitchFamily="18" charset="0"/>
                <a:ea typeface="Times New Roman" panose="02020603050405020304" pitchFamily="18" charset="0"/>
              </a:rPr>
              <a:t>S</a:t>
            </a:r>
            <a:r>
              <a:rPr lang="en-US" sz="2000" dirty="0" err="1">
                <a:effectLst/>
                <a:latin typeface="Times New Roman" panose="02020603050405020304" pitchFamily="18" charset="0"/>
                <a:ea typeface="Times New Roman" panose="02020603050405020304" pitchFamily="18" charset="0"/>
              </a:rPr>
              <a:t>queezenet</a:t>
            </a:r>
            <a:r>
              <a:rPr lang="en-US" sz="2000" dirty="0">
                <a:effectLst/>
                <a:latin typeface="Times New Roman" panose="02020603050405020304" pitchFamily="18" charset="0"/>
                <a:ea typeface="Times New Roman" panose="02020603050405020304" pitchFamily="18" charset="0"/>
              </a:rPr>
              <a:t> architecture</a:t>
            </a:r>
            <a:endParaRPr lang="en-IN" i="0" u="none" strike="noStrike" baseline="0" dirty="0">
              <a:latin typeface="TimesNewRomanPSMT"/>
            </a:endParaRPr>
          </a:p>
          <a:p>
            <a:endParaRPr lang="en-IN" dirty="0"/>
          </a:p>
        </p:txBody>
      </p:sp>
    </p:spTree>
    <p:extLst>
      <p:ext uri="{BB962C8B-B14F-4D97-AF65-F5344CB8AC3E}">
        <p14:creationId xmlns:p14="http://schemas.microsoft.com/office/powerpoint/2010/main" val="26784956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5417-7560-909D-6DE3-3E0B7D4FF9F5}"/>
              </a:ext>
            </a:extLst>
          </p:cNvPr>
          <p:cNvSpPr>
            <a:spLocks noGrp="1"/>
          </p:cNvSpPr>
          <p:nvPr>
            <p:ph type="title"/>
          </p:nvPr>
        </p:nvSpPr>
        <p:spPr/>
        <p:txBody>
          <a:bodyPr/>
          <a:lstStyle/>
          <a:p>
            <a:pPr algn="ctr"/>
            <a:r>
              <a:rPr lang="en-US" b="1" u="sng" dirty="0"/>
              <a:t>AIM</a:t>
            </a:r>
            <a:endParaRPr lang="en-IN" b="1" u="sng" dirty="0"/>
          </a:p>
        </p:txBody>
      </p:sp>
      <p:sp>
        <p:nvSpPr>
          <p:cNvPr id="3" name="Content Placeholder 2">
            <a:extLst>
              <a:ext uri="{FF2B5EF4-FFF2-40B4-BE49-F238E27FC236}">
                <a16:creationId xmlns:a16="http://schemas.microsoft.com/office/drawing/2014/main" id="{B1393653-866C-EC96-C527-0A39FBA75547}"/>
              </a:ext>
            </a:extLst>
          </p:cNvPr>
          <p:cNvSpPr>
            <a:spLocks noGrp="1"/>
          </p:cNvSpPr>
          <p:nvPr>
            <p:ph idx="1"/>
          </p:nvPr>
        </p:nvSpPr>
        <p:spPr/>
        <p:txBody>
          <a:bodyPr/>
          <a:lstStyle/>
          <a:p>
            <a:r>
              <a:rPr lang="en-US" dirty="0"/>
              <a:t>To detect and recognize face in organic video : a </a:t>
            </a:r>
            <a:r>
              <a:rPr lang="en-US" dirty="0" err="1"/>
              <a:t>comperative</a:t>
            </a:r>
            <a:r>
              <a:rPr lang="en-US" dirty="0"/>
              <a:t> study for sport </a:t>
            </a:r>
            <a:r>
              <a:rPr lang="en-US" dirty="0" err="1"/>
              <a:t>celebraties</a:t>
            </a:r>
            <a:r>
              <a:rPr lang="en-US" dirty="0"/>
              <a:t> database </a:t>
            </a:r>
          </a:p>
          <a:p>
            <a:endParaRPr lang="en-IN" dirty="0"/>
          </a:p>
        </p:txBody>
      </p:sp>
    </p:spTree>
    <p:extLst>
      <p:ext uri="{BB962C8B-B14F-4D97-AF65-F5344CB8AC3E}">
        <p14:creationId xmlns:p14="http://schemas.microsoft.com/office/powerpoint/2010/main" val="3626680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53DB-CDC4-271E-7159-1CE46BE21B2A}"/>
              </a:ext>
            </a:extLst>
          </p:cNvPr>
          <p:cNvSpPr>
            <a:spLocks noGrp="1"/>
          </p:cNvSpPr>
          <p:nvPr>
            <p:ph type="title"/>
          </p:nvPr>
        </p:nvSpPr>
        <p:spPr>
          <a:xfrm>
            <a:off x="646112" y="412524"/>
            <a:ext cx="9404723" cy="1400530"/>
          </a:xfrm>
        </p:spPr>
        <p:txBody>
          <a:bodyPr/>
          <a:lstStyle/>
          <a:p>
            <a:pPr algn="ctr"/>
            <a:r>
              <a:rPr lang="en-US" b="1" u="sng" dirty="0"/>
              <a:t>OBJECTIVE </a:t>
            </a:r>
            <a:endParaRPr lang="en-IN" b="1" u="sng" dirty="0"/>
          </a:p>
        </p:txBody>
      </p:sp>
      <p:sp>
        <p:nvSpPr>
          <p:cNvPr id="3" name="Content Placeholder 2">
            <a:extLst>
              <a:ext uri="{FF2B5EF4-FFF2-40B4-BE49-F238E27FC236}">
                <a16:creationId xmlns:a16="http://schemas.microsoft.com/office/drawing/2014/main" id="{4E8C7278-DF49-1EAB-69A8-F561C7788897}"/>
              </a:ext>
            </a:extLst>
          </p:cNvPr>
          <p:cNvSpPr>
            <a:spLocks noGrp="1"/>
          </p:cNvSpPr>
          <p:nvPr>
            <p:ph idx="1"/>
          </p:nvPr>
        </p:nvSpPr>
        <p:spPr>
          <a:xfrm>
            <a:off x="1104294" y="1705816"/>
            <a:ext cx="8946541" cy="4195481"/>
          </a:xfrm>
        </p:spPr>
        <p:txBody>
          <a:bodyPr>
            <a:normAutofit fontScale="92500" lnSpcReduction="20000"/>
          </a:bodyPr>
          <a:lstStyle/>
          <a:p>
            <a:r>
              <a:rPr lang="en-US" dirty="0"/>
              <a:t>The main objective of face recognition is to find a series of a data of the same face in a set of a training images in a </a:t>
            </a:r>
            <a:r>
              <a:rPr lang="en-US" dirty="0" err="1"/>
              <a:t>datatbase</a:t>
            </a:r>
            <a:r>
              <a:rPr lang="en-US" dirty="0"/>
              <a:t> </a:t>
            </a:r>
          </a:p>
          <a:p>
            <a:r>
              <a:rPr lang="en-US" dirty="0"/>
              <a:t>A facial recognition system is a computer application for automatically identifying or verifying a person from a digital image from the  source .</a:t>
            </a:r>
          </a:p>
          <a:p>
            <a:r>
              <a:rPr lang="en-US" dirty="0"/>
              <a:t>One of the ways to do this is by comparing selected facial features from the image and a facial database.</a:t>
            </a:r>
          </a:p>
          <a:p>
            <a:r>
              <a:rPr lang="en-US" dirty="0"/>
              <a:t>Four stages of identification :</a:t>
            </a:r>
          </a:p>
          <a:p>
            <a:r>
              <a:rPr lang="en-US" b="1" dirty="0"/>
              <a:t>Capture   :</a:t>
            </a:r>
            <a:r>
              <a:rPr lang="en-US" dirty="0"/>
              <a:t> Capture the behavioral sample </a:t>
            </a:r>
          </a:p>
          <a:p>
            <a:r>
              <a:rPr lang="en-US" b="1" dirty="0"/>
              <a:t>Extraction :</a:t>
            </a:r>
            <a:r>
              <a:rPr lang="en-US" dirty="0"/>
              <a:t> unique data is extracted from the sample and a template is created</a:t>
            </a:r>
          </a:p>
          <a:p>
            <a:r>
              <a:rPr lang="en-US" b="1" dirty="0"/>
              <a:t>Comparison: </a:t>
            </a:r>
            <a:r>
              <a:rPr lang="en-US" dirty="0"/>
              <a:t>the template is compared with a new sample</a:t>
            </a:r>
          </a:p>
          <a:p>
            <a:r>
              <a:rPr lang="en-US" b="1" dirty="0"/>
              <a:t>Match/Non-Match: </a:t>
            </a:r>
            <a:r>
              <a:rPr lang="en-US" dirty="0"/>
              <a:t>the system decides whether the new sample are matched or not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26912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32C2-A156-11A2-1AD4-9CBC305087C6}"/>
              </a:ext>
            </a:extLst>
          </p:cNvPr>
          <p:cNvSpPr>
            <a:spLocks noGrp="1"/>
          </p:cNvSpPr>
          <p:nvPr>
            <p:ph type="title"/>
          </p:nvPr>
        </p:nvSpPr>
        <p:spPr>
          <a:xfrm>
            <a:off x="897321" y="331596"/>
            <a:ext cx="9404723" cy="1400530"/>
          </a:xfrm>
        </p:spPr>
        <p:txBody>
          <a:bodyPr/>
          <a:lstStyle/>
          <a:p>
            <a:pPr algn="ctr"/>
            <a:r>
              <a:rPr lang="en-US" b="1" u="sng" dirty="0"/>
              <a:t>INTRODUCTION</a:t>
            </a:r>
            <a:r>
              <a:rPr lang="en-US" dirty="0"/>
              <a:t> </a:t>
            </a:r>
            <a:br>
              <a:rPr lang="en-US" dirty="0"/>
            </a:br>
            <a:endParaRPr lang="en-IN" dirty="0"/>
          </a:p>
        </p:txBody>
      </p:sp>
      <p:sp>
        <p:nvSpPr>
          <p:cNvPr id="4" name="TextBox 3">
            <a:extLst>
              <a:ext uri="{FF2B5EF4-FFF2-40B4-BE49-F238E27FC236}">
                <a16:creationId xmlns:a16="http://schemas.microsoft.com/office/drawing/2014/main" id="{44DCAC5A-44FB-E3E7-C9C3-5F80C19874E2}"/>
              </a:ext>
            </a:extLst>
          </p:cNvPr>
          <p:cNvSpPr txBox="1"/>
          <p:nvPr/>
        </p:nvSpPr>
        <p:spPr>
          <a:xfrm>
            <a:off x="525532" y="1687354"/>
            <a:ext cx="11284631" cy="4093428"/>
          </a:xfrm>
          <a:prstGeom prst="rect">
            <a:avLst/>
          </a:prstGeom>
          <a:noFill/>
        </p:spPr>
        <p:txBody>
          <a:bodyPr wrap="square">
            <a:spAutoFit/>
          </a:bodyPr>
          <a:lstStyle/>
          <a:p>
            <a:pPr algn="l"/>
            <a:r>
              <a:rPr lang="en-US" sz="2000" dirty="0"/>
              <a:t>In today’s networked world , the need to maintain the security of information or the physical property is becoming both increasingly important and increasingly difficult . Face recognition is the biometric methods that posses the merits of high accuracy .complex ana largely software based technique analyze unique shape , pattern &amp; positioning of facial features . It compares scans to record stored in central or local database or even on a smart card.</a:t>
            </a:r>
          </a:p>
          <a:p>
            <a:pPr algn="l"/>
            <a:r>
              <a:rPr lang="en-US" sz="2000" dirty="0"/>
              <a:t>                                                </a:t>
            </a:r>
            <a:r>
              <a:rPr lang="en-US" sz="2000" b="1" dirty="0"/>
              <a:t>What is biometric ?</a:t>
            </a:r>
          </a:p>
          <a:p>
            <a:pPr algn="l"/>
            <a:r>
              <a:rPr lang="en-US" sz="2000" b="1" dirty="0"/>
              <a:t>It is a unique measurable characteristics of human being</a:t>
            </a:r>
          </a:p>
          <a:p>
            <a:pPr algn="l"/>
            <a:r>
              <a:rPr lang="en-US" sz="2000" b="1" dirty="0"/>
              <a:t>It is used to automatically recognize an individual’s identity </a:t>
            </a:r>
          </a:p>
          <a:p>
            <a:pPr algn="l"/>
            <a:r>
              <a:rPr lang="en-US" sz="2000" b="1" dirty="0"/>
              <a:t>A biometric system refers to integrated hardware and software used to conduct biometric identification </a:t>
            </a:r>
          </a:p>
          <a:p>
            <a:pPr algn="l"/>
            <a:endParaRPr lang="en-IN" sz="2000" dirty="0"/>
          </a:p>
          <a:p>
            <a:pPr algn="l"/>
            <a:endParaRPr lang="en-US" sz="2000" dirty="0"/>
          </a:p>
        </p:txBody>
      </p:sp>
    </p:spTree>
    <p:extLst>
      <p:ext uri="{BB962C8B-B14F-4D97-AF65-F5344CB8AC3E}">
        <p14:creationId xmlns:p14="http://schemas.microsoft.com/office/powerpoint/2010/main" val="942076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93CB-CC7C-D192-BCF6-DA06AEB82D4D}"/>
              </a:ext>
            </a:extLst>
          </p:cNvPr>
          <p:cNvSpPr>
            <a:spLocks noGrp="1"/>
          </p:cNvSpPr>
          <p:nvPr>
            <p:ph type="title"/>
          </p:nvPr>
        </p:nvSpPr>
        <p:spPr/>
        <p:txBody>
          <a:bodyPr/>
          <a:lstStyle/>
          <a:p>
            <a:pPr algn="ctr"/>
            <a:r>
              <a:rPr lang="en-US" b="1" u="sng" dirty="0"/>
              <a:t>Existing System </a:t>
            </a:r>
            <a:endParaRPr lang="en-IN" b="1" u="sng" dirty="0"/>
          </a:p>
        </p:txBody>
      </p:sp>
      <p:sp>
        <p:nvSpPr>
          <p:cNvPr id="3" name="Content Placeholder 2">
            <a:extLst>
              <a:ext uri="{FF2B5EF4-FFF2-40B4-BE49-F238E27FC236}">
                <a16:creationId xmlns:a16="http://schemas.microsoft.com/office/drawing/2014/main" id="{FD0C19D3-E038-029C-BCE2-84F4DEE7D651}"/>
              </a:ext>
            </a:extLst>
          </p:cNvPr>
          <p:cNvSpPr>
            <a:spLocks noGrp="1"/>
          </p:cNvSpPr>
          <p:nvPr>
            <p:ph idx="1"/>
          </p:nvPr>
        </p:nvSpPr>
        <p:spPr/>
        <p:txBody>
          <a:bodyPr>
            <a:no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The face recognition plays a major role in Identification of face. In interaction technology the verbal components only play a one third of communication and the non-verbal components plays a two third of communication. A facial Detection recognition (FDR) method is used for detecting facial Detection . Face Detection plays a major role in recognition face </a:t>
            </a:r>
            <a:r>
              <a:rPr lang="en-US" sz="2400" dirty="0">
                <a:latin typeface="Times New Roman" panose="02020603050405020304" pitchFamily="18" charset="0"/>
                <a:ea typeface="Times New Roman" panose="02020603050405020304" pitchFamily="18" charset="0"/>
              </a:rPr>
              <a:t>and helpful for the securing of data using face</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b="1"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YOLO and </a:t>
            </a:r>
            <a:r>
              <a:rPr lang="en-US" b="1" dirty="0" err="1">
                <a:effectLst/>
                <a:latin typeface="Times New Roman" panose="02020603050405020304" pitchFamily="18" charset="0"/>
                <a:ea typeface="Times New Roman" panose="02020603050405020304" pitchFamily="18" charset="0"/>
              </a:rPr>
              <a:t>Sueezenet</a:t>
            </a:r>
            <a:r>
              <a:rPr lang="en-US" b="1" dirty="0">
                <a:effectLst/>
                <a:latin typeface="Times New Roman" panose="02020603050405020304" pitchFamily="18" charset="0"/>
                <a:ea typeface="Times New Roman" panose="02020603050405020304" pitchFamily="18" charset="0"/>
              </a:rPr>
              <a:t> architecture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917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4CF0-4A74-04E1-EC72-007211C3BC97}"/>
              </a:ext>
            </a:extLst>
          </p:cNvPr>
          <p:cNvSpPr>
            <a:spLocks noGrp="1"/>
          </p:cNvSpPr>
          <p:nvPr>
            <p:ph type="title"/>
          </p:nvPr>
        </p:nvSpPr>
        <p:spPr/>
        <p:txBody>
          <a:bodyPr/>
          <a:lstStyle/>
          <a:p>
            <a:pPr algn="ctr"/>
            <a:r>
              <a:rPr lang="en-US" b="1" u="sng" dirty="0"/>
              <a:t>Draw Backs of existing system</a:t>
            </a:r>
            <a:endParaRPr lang="en-IN" dirty="0"/>
          </a:p>
        </p:txBody>
      </p:sp>
      <p:sp>
        <p:nvSpPr>
          <p:cNvPr id="3" name="Content Placeholder 2">
            <a:extLst>
              <a:ext uri="{FF2B5EF4-FFF2-40B4-BE49-F238E27FC236}">
                <a16:creationId xmlns:a16="http://schemas.microsoft.com/office/drawing/2014/main" id="{42016184-2EB5-D1C7-88B2-2AF49247AFFA}"/>
              </a:ext>
            </a:extLst>
          </p:cNvPr>
          <p:cNvSpPr>
            <a:spLocks noGrp="1"/>
          </p:cNvSpPr>
          <p:nvPr>
            <p:ph idx="1"/>
          </p:nvPr>
        </p:nvSpPr>
        <p:spPr/>
        <p:txBody>
          <a:bodyPr>
            <a:normAutofit/>
          </a:bodyPr>
          <a:lstStyle/>
          <a:p>
            <a:r>
              <a:rPr lang="en-US" dirty="0"/>
              <a:t>Problem with false rejection when people change their hair style , grow or shave a beard or wear glasses.</a:t>
            </a:r>
          </a:p>
          <a:p>
            <a:r>
              <a:rPr lang="en-US" dirty="0"/>
              <a:t>Face recognition systems can’t tell the difference between identical twins</a:t>
            </a:r>
            <a:endParaRPr lang="en-IN" dirty="0"/>
          </a:p>
          <a:p>
            <a:endParaRPr lang="en-IN" sz="3200" dirty="0"/>
          </a:p>
        </p:txBody>
      </p:sp>
    </p:spTree>
    <p:extLst>
      <p:ext uri="{BB962C8B-B14F-4D97-AF65-F5344CB8AC3E}">
        <p14:creationId xmlns:p14="http://schemas.microsoft.com/office/powerpoint/2010/main" val="2792303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Organic</Template>
  <TotalTime>476</TotalTime>
  <Words>1476</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Century Gothic</vt:lpstr>
      <vt:lpstr>Times New Roman</vt:lpstr>
      <vt:lpstr>TimesNewRomanPSMT</vt:lpstr>
      <vt:lpstr>Wingdings</vt:lpstr>
      <vt:lpstr>Wingdings 3</vt:lpstr>
      <vt:lpstr>Ion</vt:lpstr>
      <vt:lpstr>Face detection &amp; recognition in organic video : a comperative study for sport celebraties database                                 -using deeplearning </vt:lpstr>
      <vt:lpstr>CONTENTS</vt:lpstr>
      <vt:lpstr>ABSTRACT </vt:lpstr>
      <vt:lpstr>KEY WORDS </vt:lpstr>
      <vt:lpstr>AIM</vt:lpstr>
      <vt:lpstr>OBJECTIVE </vt:lpstr>
      <vt:lpstr>INTRODUCTION  </vt:lpstr>
      <vt:lpstr>Existing System </vt:lpstr>
      <vt:lpstr>Draw Backs of existing system</vt:lpstr>
      <vt:lpstr>PROPOSED SYSTEMS</vt:lpstr>
      <vt:lpstr>Advantages</vt:lpstr>
      <vt:lpstr>APPLICATIONS </vt:lpstr>
      <vt:lpstr>SYSTEM ARCHITECTURE </vt:lpstr>
      <vt:lpstr>MODULES</vt:lpstr>
      <vt:lpstr>SYSTEM REQUIREMENTS </vt:lpstr>
      <vt:lpstr>CONCLUSION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&amp; recognition in organic video : a comperative study for sport celebraties database                                 -using deeplearning </dc:title>
  <dc:creator>Nenavath Bhaskar Nayak</dc:creator>
  <cp:lastModifiedBy>Nenavath Bhaskar Nayak</cp:lastModifiedBy>
  <cp:revision>11</cp:revision>
  <dcterms:created xsi:type="dcterms:W3CDTF">2023-10-28T15:38:15Z</dcterms:created>
  <dcterms:modified xsi:type="dcterms:W3CDTF">2023-11-08T05:57:54Z</dcterms:modified>
</cp:coreProperties>
</file>