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9"/>
  </p:notesMasterIdLst>
  <p:sldIdLst>
    <p:sldId id="256" r:id="rId2"/>
    <p:sldId id="314" r:id="rId3"/>
    <p:sldId id="309" r:id="rId4"/>
    <p:sldId id="316" r:id="rId5"/>
    <p:sldId id="327" r:id="rId6"/>
    <p:sldId id="310" r:id="rId7"/>
    <p:sldId id="318" r:id="rId8"/>
    <p:sldId id="319" r:id="rId9"/>
    <p:sldId id="320" r:id="rId10"/>
    <p:sldId id="321" r:id="rId11"/>
    <p:sldId id="317" r:id="rId12"/>
    <p:sldId id="322" r:id="rId13"/>
    <p:sldId id="323" r:id="rId14"/>
    <p:sldId id="324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4" r:id="rId33"/>
    <p:sldId id="345" r:id="rId34"/>
    <p:sldId id="346" r:id="rId35"/>
    <p:sldId id="347" r:id="rId36"/>
    <p:sldId id="348" r:id="rId37"/>
    <p:sldId id="315" r:id="rId38"/>
    <p:sldId id="359" r:id="rId39"/>
    <p:sldId id="360" r:id="rId40"/>
    <p:sldId id="361" r:id="rId41"/>
    <p:sldId id="362" r:id="rId42"/>
    <p:sldId id="366" r:id="rId43"/>
    <p:sldId id="365" r:id="rId44"/>
    <p:sldId id="364" r:id="rId45"/>
    <p:sldId id="363" r:id="rId46"/>
    <p:sldId id="367" r:id="rId47"/>
    <p:sldId id="368" r:id="rId48"/>
    <p:sldId id="369" r:id="rId49"/>
    <p:sldId id="376" r:id="rId50"/>
    <p:sldId id="375" r:id="rId51"/>
    <p:sldId id="374" r:id="rId52"/>
    <p:sldId id="373" r:id="rId53"/>
    <p:sldId id="372" r:id="rId54"/>
    <p:sldId id="371" r:id="rId55"/>
    <p:sldId id="370" r:id="rId56"/>
    <p:sldId id="377" r:id="rId57"/>
    <p:sldId id="394" r:id="rId58"/>
    <p:sldId id="393" r:id="rId59"/>
    <p:sldId id="392" r:id="rId60"/>
    <p:sldId id="391" r:id="rId61"/>
    <p:sldId id="390" r:id="rId62"/>
    <p:sldId id="389" r:id="rId63"/>
    <p:sldId id="388" r:id="rId64"/>
    <p:sldId id="387" r:id="rId65"/>
    <p:sldId id="386" r:id="rId66"/>
    <p:sldId id="385" r:id="rId67"/>
    <p:sldId id="384" r:id="rId68"/>
    <p:sldId id="383" r:id="rId69"/>
    <p:sldId id="382" r:id="rId70"/>
    <p:sldId id="395" r:id="rId71"/>
    <p:sldId id="413" r:id="rId72"/>
    <p:sldId id="412" r:id="rId73"/>
    <p:sldId id="411" r:id="rId74"/>
    <p:sldId id="410" r:id="rId75"/>
    <p:sldId id="409" r:id="rId76"/>
    <p:sldId id="408" r:id="rId77"/>
    <p:sldId id="407" r:id="rId78"/>
    <p:sldId id="406" r:id="rId79"/>
    <p:sldId id="405" r:id="rId80"/>
    <p:sldId id="404" r:id="rId81"/>
    <p:sldId id="403" r:id="rId82"/>
    <p:sldId id="402" r:id="rId83"/>
    <p:sldId id="401" r:id="rId84"/>
    <p:sldId id="400" r:id="rId85"/>
    <p:sldId id="399" r:id="rId86"/>
    <p:sldId id="422" r:id="rId87"/>
    <p:sldId id="421" r:id="rId88"/>
    <p:sldId id="420" r:id="rId89"/>
    <p:sldId id="419" r:id="rId90"/>
    <p:sldId id="418" r:id="rId91"/>
    <p:sldId id="417" r:id="rId92"/>
    <p:sldId id="415" r:id="rId93"/>
    <p:sldId id="414" r:id="rId94"/>
    <p:sldId id="416" r:id="rId95"/>
    <p:sldId id="424" r:id="rId96"/>
    <p:sldId id="423" r:id="rId97"/>
    <p:sldId id="425" r:id="rId98"/>
    <p:sldId id="426" r:id="rId99"/>
    <p:sldId id="427" r:id="rId100"/>
    <p:sldId id="428" r:id="rId101"/>
    <p:sldId id="429" r:id="rId102"/>
    <p:sldId id="431" r:id="rId103"/>
    <p:sldId id="436" r:id="rId104"/>
    <p:sldId id="435" r:id="rId105"/>
    <p:sldId id="434" r:id="rId106"/>
    <p:sldId id="468" r:id="rId107"/>
    <p:sldId id="433" r:id="rId108"/>
    <p:sldId id="439" r:id="rId109"/>
    <p:sldId id="438" r:id="rId110"/>
    <p:sldId id="440" r:id="rId111"/>
    <p:sldId id="441" r:id="rId112"/>
    <p:sldId id="442" r:id="rId113"/>
    <p:sldId id="443" r:id="rId114"/>
    <p:sldId id="444" r:id="rId115"/>
    <p:sldId id="445" r:id="rId116"/>
    <p:sldId id="446" r:id="rId117"/>
    <p:sldId id="447" r:id="rId118"/>
    <p:sldId id="448" r:id="rId119"/>
    <p:sldId id="449" r:id="rId120"/>
    <p:sldId id="450" r:id="rId121"/>
    <p:sldId id="451" r:id="rId122"/>
    <p:sldId id="452" r:id="rId123"/>
    <p:sldId id="453" r:id="rId124"/>
    <p:sldId id="454" r:id="rId125"/>
    <p:sldId id="455" r:id="rId126"/>
    <p:sldId id="456" r:id="rId127"/>
    <p:sldId id="457" r:id="rId128"/>
    <p:sldId id="458" r:id="rId129"/>
    <p:sldId id="459" r:id="rId130"/>
    <p:sldId id="460" r:id="rId131"/>
    <p:sldId id="461" r:id="rId132"/>
    <p:sldId id="462" r:id="rId133"/>
    <p:sldId id="463" r:id="rId134"/>
    <p:sldId id="464" r:id="rId135"/>
    <p:sldId id="465" r:id="rId136"/>
    <p:sldId id="466" r:id="rId137"/>
    <p:sldId id="467" r:id="rId1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DB934"/>
    <a:srgbClr val="FFD773"/>
    <a:srgbClr val="F18230"/>
    <a:srgbClr val="000000"/>
    <a:srgbClr val="333333"/>
    <a:srgbClr val="F7A52F"/>
    <a:srgbClr val="F99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1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rgbClr val="F18230"/>
              </a:gs>
              <a:gs pos="100000">
                <a:srgbClr val="FDB934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1" hangingPunct="1"/>
            <a:endParaRPr lang="ko-KR" altLang="en-US" sz="1800" kern="1200">
              <a:solidFill>
                <a:schemeClr val="tx1"/>
              </a:solidFill>
              <a:latin typeface="+mn-lt"/>
              <a:ea typeface="굴림" charset="-127"/>
              <a:cs typeface="+mn-cs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73"/>
              </a:gs>
              <a:gs pos="100000">
                <a:srgbClr val="FDB934"/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latinLnBrk="1" hangingPunct="1">
              <a:defRPr/>
            </a:pP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rgbClr val="F18230"/>
              </a:gs>
              <a:gs pos="100000">
                <a:srgbClr val="FDB934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1" hangingPunct="1"/>
            <a:endParaRPr lang="ko-KR" altLang="en-US" sz="1800" kern="1200">
              <a:solidFill>
                <a:schemeClr val="tx1"/>
              </a:solidFill>
              <a:latin typeface="+mn-lt"/>
              <a:ea typeface="굴림" charset="-127"/>
              <a:cs typeface="+mn-cs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73"/>
              </a:gs>
              <a:gs pos="100000">
                <a:srgbClr val="FDB934"/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l"/>
            <a:r>
              <a:rPr lang="en-US" altLang="ko-KR" dirty="0" smtClean="0"/>
              <a:t>Part1 HTML5 Markup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000" dirty="0" smtClean="0"/>
              <a:t>강사</a:t>
            </a:r>
            <a:r>
              <a:rPr lang="en-US" altLang="ko-KR" sz="2000" dirty="0" smtClean="0"/>
              <a:t>:</a:t>
            </a:r>
            <a:r>
              <a:rPr lang="ko-KR" altLang="en-US" sz="2000" dirty="0" err="1" smtClean="0"/>
              <a:t>최문령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헤딩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섹션의 제목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나타냄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아웃라인을 고려하여 사용해야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헤딩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(Heading Content)</a:t>
            </a:r>
            <a:endParaRPr lang="ko-KR" altLang="en-US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3071813"/>
            <a:ext cx="82867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&lt;object&gt;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플러그인으로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실행할 외부 파일을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74580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param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&lt;object&gt;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지정할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643188"/>
            <a:ext cx="75057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&lt;video&gt;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비디오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4866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&lt;audio&gt;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오디오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	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4009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&lt;source&gt;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비디오 및 오디오의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폴백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	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391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&lt;track&gt;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비디오 및 오디오의 자막이나 메타데이터를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	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74961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 및 오디오 형식</a:t>
            </a:r>
            <a:endParaRPr lang="ko-KR" alt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7152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&lt;canvas&gt;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동적인 비트맵 이미지를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74580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&lt;map&gt;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맵을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	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73818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&lt;area&gt;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맵에서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링크 영역을 지정할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662238"/>
            <a:ext cx="73437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프레이징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(Phrasing Content)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프레이징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문서의 텍스트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나타내며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 텍스트를 문단 내부 레벨로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마크업하는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요소들임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프레이징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모여 문단을 구성함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&lt;a&gt;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같은 일부 요소들은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다른 요소를 포함하지 않는다는 전제하에 조건부로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프레이징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되기도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프레이징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분류되는 요소의 대부분은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플로우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전체를 포함할 수 없으며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프레이징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분류된 요소만을 포함할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프레이징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텍스트 이외에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임베디드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포함할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&lt;table&gt;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테이블을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743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&lt;caption&gt;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캡션을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671763"/>
            <a:ext cx="73914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colgroup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그룹 열을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2547938"/>
            <a:ext cx="73247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col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열을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2647950"/>
            <a:ext cx="73247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thead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제목 행을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2643188"/>
            <a:ext cx="74009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tbody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본문 행을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2624138"/>
            <a:ext cx="73628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tfoot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푸터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행을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2638425"/>
            <a:ext cx="73342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tr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행을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581275"/>
            <a:ext cx="73533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th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제목 셀을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686050"/>
            <a:ext cx="7391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&lt;td&gt;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내용 셀을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2681288"/>
            <a:ext cx="72961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프레이징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(Phrasing Content)</a:t>
            </a:r>
            <a:endParaRPr lang="ko-KR" altLang="en-US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224088"/>
            <a:ext cx="82962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&lt;form&gt;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폼 서식이 포함될 영역을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2547938"/>
            <a:ext cx="74009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fieldset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서로 연관이 있는 폼 서식을 그룹화할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2533650"/>
            <a:ext cx="73342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&lt;legend&gt;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fieldset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요소로 그룹화한 폼의 목적을 명시할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2824163"/>
            <a:ext cx="73247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&lt;label&gt;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폼 서식의 레이블을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73533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줄 입력 상자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라디오 버튼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 박스 등 다양한 폼 서식을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새로운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&lt;input&gt;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속성이 다수 추가되었음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221088"/>
            <a:ext cx="74295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&lt;button&gt;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취소 등 버튼 서식을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7391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&lt;select&gt;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리스트나 목록 상자로 된 서식을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600325"/>
            <a:ext cx="73437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optgroup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리스트나 목록 상자 서식의 항목 그룹을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871788"/>
            <a:ext cx="73533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&lt;option&gt;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리스트나 목록 상자 서식의 항목을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2867025"/>
            <a:ext cx="73628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datalist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datalist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&lt;input&gt;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 대해 미리 정의된 옵션 목록을 지정할 때 사용할 수 있으며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&lt;input&gt;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“자동 완성” 기능으로 사용할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861048"/>
            <a:ext cx="7362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임베디드는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‘포함된’이라는 뜻을 가지고 있으며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안에 외부 자원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외부 리소스’라고 불리기도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아닌 다른 언어로 표현되는 콘텐츠를 말함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외부 자원에는 이미지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동영상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플러그인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아이프레임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등이 있고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다른 언어로 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콘텐츠에는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수학 공식을 표현하는 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MathML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SVG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등이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임베디드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(Embedded Content)</a:t>
            </a:r>
            <a:endParaRPr lang="ko-KR" altLang="en-US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4653136"/>
            <a:ext cx="82867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textarea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줄 입력 상자를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3533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keygen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보안 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쌍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제공할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73818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&lt;output&gt;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 결과 값을 출력하기 위한 폼 서식을 삽입하고자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7353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&lt;progress&gt;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작업의 진행 상황을 표현하고자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73914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&lt;meter&gt;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한정된 값을 표현할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4104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&lt;details&gt;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선택에 따라 나타내거나 숨길 수 있는 영역을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068960"/>
            <a:ext cx="74104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&lt;summary&gt;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&lt;details&gt;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자식 요소로 나타내거나 숨길 세부 사항을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2800350"/>
            <a:ext cx="74866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&lt;dialog&gt;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입력이나 응답을 요구하는 팝업 등을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7353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인터랙티브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사용자가 어떤 기능을 조작할 수 있는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상호 작용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말함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&lt;audio&gt;, 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&gt;, &lt;input&gt;, &lt;object&gt;, &lt;video&gt;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이러한 특성을 바탕으로 조건부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인터랙티브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인터랙티브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(Interactive Content)</a:t>
            </a:r>
            <a:endParaRPr lang="ko-KR" alt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21088"/>
            <a:ext cx="83058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340768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팰퍼블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기존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모델에 새롭게 추가된 개념으로 구체적으로 보여지고 이해할 수 있는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요소를 말하며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최소한 하나 이상의 요소가 존재해야 하고 이때 해당 요소는 숨김 상태여서는 안 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팰퍼블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(Palpable Content)</a:t>
            </a:r>
            <a:endParaRPr lang="ko-KR" altLang="en-US" sz="2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68960"/>
            <a:ext cx="82962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스크립트 지원 요소는 요소 자체가 어떤 정보를 표현하지는 않지만 사용자에 대한 기능 등에 해당하는 스크립트를 지원하는 데 사용됨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200" dirty="0" smtClean="0"/>
              <a:t>스크립트 지원 요소</a:t>
            </a:r>
            <a:r>
              <a:rPr lang="en-US" altLang="ko-KR" sz="2200" dirty="0" smtClean="0"/>
              <a:t>(Script-supporting Elements)</a:t>
            </a:r>
            <a:endParaRPr lang="ko-KR" altLang="en-US" sz="2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3071813"/>
            <a:ext cx="82581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아웃라인 알고리즘</a:t>
            </a:r>
            <a:r>
              <a:rPr lang="en-US" altLang="ko-KR" sz="2800" dirty="0" smtClean="0"/>
              <a:t>(Outline Algorithm)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정보 구조를 명확히 할 수 있도록 ‘아웃라인 알고리즘’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(Outline Algorithm)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이라는 개념이 도입되었음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아웃라인 알고리즘은 웹 페이지의 정보 구조를 판별할 수 있는 개념으로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책의 목차와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비슷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추가된 많은 요소들은 대부분 아웃라인 알고리즘과 관련이 있으며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 중에서도 직접적으로 아웃라인을 구성하는 요소에는 헤딩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섹셔닝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그리고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섹셔닝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루트 요소 등이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HTML5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커다란 변화 중 하나로는 다양한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API(Application Programming Interface)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추가를 들 수 있으며 대표적으로 다음과 같은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추가됨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자바스크립트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(JavaScript)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기술을 좀 더 편리하게 이용할 수 있도록 다양한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지원하고 있으며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추가된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오프라인 웹 구현을 위한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실시간 커뮤니케이션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하드웨어 접근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API, GUI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위한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등이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오프라인 웹 구현을 위한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Storage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 데이터를 저장하기 위한 공간으로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쿠키와 비교했을 때 크기 제한과 유효 기간이 없고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데이터가 서버로 전송되지 않으며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JavaScript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객체를 저장할 수 있다는 장점을 가지고 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SQL Database/Indexed Database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SQL Database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Indexed Database 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클라이언트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브라우저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관리되는 데이터베이스를 제어할 수 있는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구성되어 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Application Cache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애플리케이션을 오프라인에서 사용하는 데 필요한 리소스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(HTML, CSS, JS,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 등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클라이언트 쪽에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캐시하기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위한 기능으로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활용하면 리소스가 로컬에 캐시된 상태에서 웹 브라우저가 네트워크에 접속하지 않고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캐시된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리소스를 이용할 수 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dirty="0" smtClean="0">
                <a:solidFill>
                  <a:srgbClr val="000000"/>
                </a:solidFill>
              </a:rPr>
              <a:t>Section 1. </a:t>
            </a:r>
            <a:br>
              <a:rPr lang="en-US" altLang="ko-KR" sz="4000" dirty="0" smtClean="0">
                <a:solidFill>
                  <a:srgbClr val="000000"/>
                </a:solidFill>
              </a:rPr>
            </a:br>
            <a:r>
              <a:rPr lang="ko-KR" altLang="en-US" sz="4000" dirty="0" smtClean="0">
                <a:solidFill>
                  <a:srgbClr val="000000"/>
                </a:solidFill>
              </a:rPr>
              <a:t>새로운 표준 </a:t>
            </a:r>
            <a:r>
              <a:rPr lang="en-US" altLang="ko-KR" sz="4000" dirty="0" smtClean="0">
                <a:solidFill>
                  <a:srgbClr val="000000"/>
                </a:solidFill>
              </a:rPr>
              <a:t>HTML5 </a:t>
            </a:r>
            <a:br>
              <a:rPr lang="en-US" altLang="ko-KR" sz="4000" dirty="0" smtClean="0">
                <a:solidFill>
                  <a:srgbClr val="000000"/>
                </a:solidFill>
              </a:rPr>
            </a:br>
            <a:endParaRPr lang="ko-KR" alt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실시간 커뮤니케이션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Workers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Workers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메인 스레드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(UI)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독립적인 백그라운드 프로세스로 처리되는 스크립트를 말하며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활용하면 웹 브라우저 내에서 자바스크립트로 멀티스레드 프로그램을 구현할 수 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Socket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Socket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웹 브라우저와 서버 간 양방향 전이중 통신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(Full Duplex)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구현한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Socket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프로토콜을 이용할 수 있는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Notifications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Notifications 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운영 체제에 독립적인 플랫폼 수준의 알림 메시지를 보여주는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파일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하드웨어 접근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 API(Desktop Drag-In, Desktop Drag-Out)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 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이용하면 로컬 파일 시스템과 웹 브라우저 간에 파일을 주고받을 수 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Geolocation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Geolocation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웹 브라우저가 설치되어 있는 단말기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데스크톱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스마트폰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GPS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장치를 구동하여 현재 위치 정보를 받아오는 기능을 정의한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Device Orientation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Device Orientation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단말기의 센서를 이용하여 현재 방향과 기울기가 같은 정보를 구할 수 있는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Speech Input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Speech Input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단말기의 마이크로폰을 이용하여 음성을 입력받은 후 이를 문자로 바꿔주는 새로운 입력 방식임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GUI</a:t>
            </a:r>
            <a:r>
              <a:rPr lang="ko-KR" altLang="en-US" sz="2800" dirty="0" smtClean="0"/>
              <a:t>를 위한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Drag &amp; Drop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HTML4.01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Drag &amp; Drop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구현하기 위해 직접 자바스크립트로 개발하거나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자바스크립트 라이브러리를 이용해야 했지만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HTML5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Drag &amp; Drop 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이용하여 쉽게 구현할 수 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3200" dirty="0" smtClean="0"/>
              <a:t>HTML5 Markup</a:t>
            </a:r>
            <a:r>
              <a:rPr lang="ko-KR" altLang="en-US" sz="3200" dirty="0" smtClean="0"/>
              <a:t>의 기초	</a:t>
            </a:r>
            <a:endParaRPr lang="ko-KR" altLang="en-US" sz="32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문서는 요소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(element)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태그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(tag)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구성되어 있으며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의미를 가진 개념이라고 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태그</a:t>
            </a:r>
            <a:r>
              <a:rPr lang="en-US" altLang="ko-KR" sz="2800" dirty="0" smtClean="0"/>
              <a:t>(tag)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태그는 시작 태그와 종료 태그로 나눌 수 있으며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"&lt;"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"&gt;"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둘러싸여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 형식은 시작 태그의 경우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&lt;tag&gt;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형태를 가지며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종료 태그의 경우에는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&lt;/tag&gt;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형태를 가짐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일부 태그의 경우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종료 태그를 가지지 않는 경우도 있는데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‘빈 요소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(empty element)’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085184"/>
            <a:ext cx="84105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속성</a:t>
            </a:r>
            <a:r>
              <a:rPr lang="en-US" altLang="ko-KR" sz="2800" dirty="0" smtClean="0"/>
              <a:t>(attribute)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시작 태그는 필요에 따라 정해진 속성을 가질 수 있으며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사용할 수 있는 속성은 태그마다 다를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시작 태그 내에 여러 개의 속성을 선언할 수도 있는데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경우 속성과 속성은 공백으로 구분하여 지정해야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속성에는 값을 가지지 않는 논리 속성도 있으며 논리 속성의 경우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XHTML1.0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값을 생략할 수 없기 때문에 속성명을 값으로 지정해야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301208"/>
            <a:ext cx="82772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요소</a:t>
            </a:r>
            <a:r>
              <a:rPr lang="en-US" altLang="ko-KR" sz="2800" dirty="0" smtClean="0"/>
              <a:t>(element)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시작 태그와 종료 태그 모두를 포함하여 ‘요소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(element)’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다음과 같은 항목으로 구성되어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92810"/>
            <a:ext cx="82581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HTML5 </a:t>
            </a:r>
            <a:r>
              <a:rPr lang="ko-KR" altLang="en-US" sz="2800" dirty="0" smtClean="0"/>
              <a:t>서식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HTML4.01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24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XHTML1.0 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문법을 모두 허용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하기 때문에 기존에 사용하던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문법을 그대로 사용할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가령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HTML4.01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종료 태그의 생략을 허용했던 방식이나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XHTML1.0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빈 요소 선언 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형식으로 기술했던 방식 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모두를 허용함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이는 하위 호환성을 위한 정책으로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과거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HTML4.01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제작된 문서가 문법적인 느슨함으로 인해 발생했던 문제가 되풀이될 수 있기 때문에 좀 더 엄격한 규칙을 정하고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문서를 작성하는 것이 바람직할 것임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종료 태그의 처리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종료 태그를 생략할 수도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그러나 모든 요소가 종료 태그를 생략해도 되는 것은 아니기 때문에 종료 태그가 생략할 수 있는 요소를 사전에 확인해야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그러나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종료 태그를 생략하는 것이 가능하다고 하더라도 기존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XHTML1.0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규칙처럼 시작과 종료 태그를 정확히 명시하여 정형식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(Well-Formed)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구조로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것을 권장함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085184"/>
            <a:ext cx="73437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대소문자의 사용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시작 및 종료 태그는 물론 속성에 대문자 또는 소문자를 사용할 수도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그러나 기존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XHTML1.0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규칙처럼 소문자를 사용할 것을 권장함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73723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3200" dirty="0" smtClean="0"/>
              <a:t>HTML</a:t>
            </a:r>
            <a:r>
              <a:rPr lang="ko-KR" altLang="en-US" sz="3200" dirty="0" smtClean="0"/>
              <a:t>의 탄생</a:t>
            </a:r>
            <a:endParaRPr lang="ko-KR" altLang="en-US" sz="32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HTML5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탄생하기 이전까지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HTML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최초 버전은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1993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년에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최신 버전은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1999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년에 발표 됨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W3C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XHTML1.0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구체화 하기 위해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XHTML2.0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작업을 진행 중이었으나 하위 호환상에 치명적인 문제가 있었음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2004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애플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모질라 재단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오페라 소프트웨어가 공동으로 설립한 공개 그룹인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WHATWG(Web Hypertext Application Technology Working Group)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W3C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별개로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Application 1.0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Forms 2.0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만들어 냄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2007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W3C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공개적으로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 2.0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실패를 인정한 후 새롭게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개발하기로 결정하면서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WHATWG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표준안을 대부분 수용하여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탄생하게 됨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빈 요소</a:t>
            </a:r>
            <a:r>
              <a:rPr lang="en-US" altLang="ko-KR" sz="2800" dirty="0" smtClean="0"/>
              <a:t>(Empty Element)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&lt;meta&gt;, &lt;link&gt;, 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&gt;, 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&gt;, &lt;input&gt;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종료 태그를 가지고 있지 않은 요소를 ‘빈 요소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(empty element)’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 하는데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HTML4.01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형식으로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XHTML1.0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형식으로 선언해야 하며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두 가지 방식 모두 허용하고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05064"/>
            <a:ext cx="73533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속성</a:t>
            </a:r>
            <a:r>
              <a:rPr lang="en-US" altLang="ko-KR" sz="2800" dirty="0" smtClean="0"/>
              <a:t>(attribute)</a:t>
            </a:r>
            <a:r>
              <a:rPr lang="ko-KR" altLang="en-US" sz="2800" dirty="0" smtClean="0"/>
              <a:t>과 값</a:t>
            </a:r>
            <a:r>
              <a:rPr lang="en-US" altLang="ko-KR" sz="2800" dirty="0" smtClean="0"/>
              <a:t>(Value)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논리 속성의 경우 속성값을 지정 또는 생략할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 값은 인용 부호를 생략하거나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홀따옴표와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겹따옴표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등으로 구분할 수도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73247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869160"/>
            <a:ext cx="73628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잘못된 중첩 사용 불가능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시작 태그와 종료 태그의 중첩에 문제가 발생하지 않도록 해야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564904"/>
            <a:ext cx="7353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속성의 중복 사용 불가능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시작 태그에 동일한 속성을 중복하여 선언할 수 없음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73342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문자 참조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"&lt;", "&gt;", "&amp;"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같은 특수 문자의 경우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Characters Entity Name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Characters Entity Code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변환하여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마크업해야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3140968"/>
            <a:ext cx="73628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HTML5</a:t>
            </a:r>
            <a:r>
              <a:rPr lang="ko-KR" altLang="en-US" sz="2800" dirty="0" smtClean="0"/>
              <a:t>의 </a:t>
            </a:r>
            <a:r>
              <a:rPr lang="en-US" altLang="ko-KR" sz="2800" dirty="0" err="1" smtClean="0"/>
              <a:t>Doctype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HTML4.01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XHTML1.0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첫줄에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선언을 기술했으며 이러한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선언은 해당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버전과 문서 타입을 명시했지만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문서의 버전 및 문서 타입이 생략된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간소화된 형식을 가짐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 이유는 기존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선언의 목적과 달리 모든 웹 브라우저에서 표준 모드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(Standards Mode)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렌더링될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 있도록 하는 역할만을 담당하기 때문임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4581128"/>
            <a:ext cx="7353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HTML5</a:t>
            </a:r>
            <a:r>
              <a:rPr lang="ko-KR" altLang="en-US" sz="2800" dirty="0" smtClean="0"/>
              <a:t>의 </a:t>
            </a:r>
            <a:r>
              <a:rPr lang="en-US" altLang="ko-KR" sz="2800" dirty="0" err="1" smtClean="0"/>
              <a:t>Doctype</a:t>
            </a:r>
            <a:r>
              <a:rPr lang="ko-KR" altLang="en-US" sz="2800" dirty="0" smtClean="0"/>
              <a:t>과 인코딩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선언은 기존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목적과 달리 모든 웹 브라우저에서 표준 모드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(Standards Mode)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렌더링될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 있도록 하는 역할만을 담당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문서에서 간소화된 문자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인코딩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지정 방법과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방식의 비교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353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013176"/>
            <a:ext cx="7381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dirty="0" smtClean="0">
                <a:solidFill>
                  <a:srgbClr val="000000"/>
                </a:solidFill>
              </a:rPr>
              <a:t>Section 2. </a:t>
            </a:r>
            <a:br>
              <a:rPr lang="en-US" altLang="ko-KR" sz="4000" dirty="0" smtClean="0">
                <a:solidFill>
                  <a:srgbClr val="000000"/>
                </a:solidFill>
              </a:rPr>
            </a:br>
            <a:r>
              <a:rPr lang="en-US" altLang="ko-KR" sz="4000" dirty="0" smtClean="0">
                <a:solidFill>
                  <a:srgbClr val="000000"/>
                </a:solidFill>
              </a:rPr>
              <a:t>HTML5 </a:t>
            </a:r>
            <a:r>
              <a:rPr lang="ko-KR" altLang="en-US" sz="4000" dirty="0" smtClean="0">
                <a:solidFill>
                  <a:srgbClr val="000000"/>
                </a:solidFill>
              </a:rPr>
              <a:t>요소</a:t>
            </a:r>
            <a:r>
              <a:rPr lang="en-US" altLang="ko-KR" sz="4000" dirty="0" smtClean="0">
                <a:solidFill>
                  <a:srgbClr val="000000"/>
                </a:solidFill>
              </a:rPr>
              <a:t/>
            </a:r>
            <a:br>
              <a:rPr lang="en-US" altLang="ko-KR" sz="4000" dirty="0" smtClean="0">
                <a:solidFill>
                  <a:srgbClr val="000000"/>
                </a:solidFill>
              </a:rPr>
            </a:br>
            <a:endParaRPr lang="ko-KR" alt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&lt;html&gt;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루트 요소로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루트 요소 내에 포함되어야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73533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&lt;head&gt;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메타데이터 집합 요소로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제목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파일 연결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자바스크립트 삽입을 위한 요소들을 포함할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56992"/>
            <a:ext cx="73723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5736" y="227013"/>
            <a:ext cx="6917846" cy="762000"/>
          </a:xfrm>
        </p:spPr>
        <p:txBody>
          <a:bodyPr/>
          <a:lstStyle/>
          <a:p>
            <a:r>
              <a:rPr lang="en-US" altLang="ko-KR" sz="2400" dirty="0" smtClean="0"/>
              <a:t>HTML4.01, XHTML1.0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차이점 </a:t>
            </a:r>
            <a:endParaRPr lang="ko-KR" altLang="en-US" sz="24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새롭게 등장한 </a:t>
            </a: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(Content Models)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명확한 정보 구조 설계 및 구성을 위해 카테고리를 정의하여 </a:t>
            </a:r>
            <a:r>
              <a:rPr lang="ko-KR" altLang="en-US" sz="20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각 요소별로 비슷한 성격을 가지고 있는 것끼리 그룹화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하였는데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콘텐츠 모델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(Content Models)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이라고 함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모델의 카테고리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(Category)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카테고리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(Category)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Sectioning Root, Metadata Content, Flow Content, Sectioning Content, Heading Content, Phrasing Content, Embedded Content, Interactive Content, Palpable Content, Script-supporting Elements, Transparent Content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그룹이 있으며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요소가 여러 그룹에 속해 있을 수도 있고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그렇지 않을 수도 있음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&lt;body&gt;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본문 요소로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내에서 한 번만 사용할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3068960"/>
            <a:ext cx="7391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&lt;title&gt;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제목으로 텍스트만 포함할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2719388"/>
            <a:ext cx="73818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&lt;meta&gt;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다양한 문서 정보를 나타낼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857500"/>
            <a:ext cx="7429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&lt;style&gt;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문서 내에 직접 기술할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2776538"/>
            <a:ext cx="73818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&lt;link&gt;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문서에 외부 문서를 연결할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805113"/>
            <a:ext cx="73914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&lt;base&gt;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상대 경로에 대한 기본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809875"/>
            <a:ext cx="74295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&lt;script&gt;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문서에 자바스크립트 파일을 삽입하거나 자바스크립트 코드를 기술할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3356992"/>
            <a:ext cx="74485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noscript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자바스크립트를 지원하지 않을 경우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대신 제공할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폴백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dirty="0" smtClean="0"/>
              <a:t>.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3645024"/>
            <a:ext cx="73818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&lt;section&gt;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장이나 절 등으로 구성할 수 있는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섹션을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smtClean="0"/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74771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nav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주요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내비게이션을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68960"/>
            <a:ext cx="74199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콘텐츠 모델 </a:t>
            </a:r>
            <a:r>
              <a:rPr lang="ko-KR" altLang="en-US" sz="3200" dirty="0" smtClean="0"/>
              <a:t>	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28800"/>
            <a:ext cx="6363791" cy="462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&lt;article&gt;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RSS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피드로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재배포할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가치가 있는 독립된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이때 반드시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RSS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재 배포할 것 인지의 여부는 중요하지 않음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smtClean="0"/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17032"/>
            <a:ext cx="74866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&lt;aside&gt;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본문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연관성이 적은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68960"/>
            <a:ext cx="74866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&lt;header&gt;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페이지나 섹션 등의 헤더를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7419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&lt;footer&gt;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페이지나 섹션 등의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푸터를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dirty="0" smtClean="0"/>
              <a:t>. 	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3914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&lt;address&gt;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연락처 정보를 정의할 때 사용</a:t>
            </a:r>
            <a:r>
              <a:rPr lang="en-US" altLang="ko-KR" sz="2400" dirty="0" smtClean="0"/>
              <a:t>.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73914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&lt;h1&gt; ~ &lt;h6&gt;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블록의 제목을 정의할 때 사용</a:t>
            </a:r>
            <a:r>
              <a:rPr lang="en-US" altLang="ko-KR" sz="2400" dirty="0" smtClean="0"/>
              <a:t>.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73723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&lt;div&gt;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블록의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시맨틱한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의미를 가지고 있지는 않지만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디자인이나 개발 이슈로 인해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블록을 그룹화 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smtClean="0"/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89040"/>
            <a:ext cx="746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&lt;main&gt;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주요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영역을 정의할 때 사용하며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문서에는 하나의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&lt;main&gt;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요소만 존재할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73818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&lt;p&gt;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단락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74676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ul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목록을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smtClean="0"/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140968"/>
            <a:ext cx="74104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섹셔닝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루트에 속하는 요소는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&lt;section&gt;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&lt;article&gt;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같이 장이나 절과 같은 계층 구조로 구분되지 않고 독립적인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분리되기 때문에 아웃라인에 영향을 주지 않음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섹셔닝</a:t>
            </a:r>
            <a:r>
              <a:rPr lang="ko-KR" altLang="en-US" sz="2800" dirty="0" smtClean="0"/>
              <a:t> 루트</a:t>
            </a:r>
            <a:r>
              <a:rPr lang="en-US" altLang="ko-KR" sz="2800" dirty="0" smtClean="0"/>
              <a:t>(Sectioning Root)</a:t>
            </a:r>
            <a:endParaRPr lang="ko-KR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56992"/>
            <a:ext cx="8324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ol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목록을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때 사용	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5057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li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비순서형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목록의 목록 항목을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smtClean="0"/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7429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&lt;dl&gt;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정의형 목록을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5247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dt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정의형 목록의 용어 제목을 의미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5057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dd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정의형 목록의 용어 설명을 의미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068960"/>
            <a:ext cx="73914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&lt;figure&gt;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&lt;figure&gt;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이미지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오디오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비디오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 등을 포함하는 그룹 영역을 의미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84984"/>
            <a:ext cx="74390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figcaption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&lt;figure&gt;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 포함된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콘텐츠에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대한 캡션을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40968"/>
            <a:ext cx="73914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blockquote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인용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블록을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 smtClean="0"/>
              <a:t>	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24944"/>
            <a:ext cx="7448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&lt;pre&gt;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공백이나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줄바꿈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등의 입력 형식 그대로 화면에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렌더링하고자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74104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&lt;hr&gt;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</a:t>
            </a:r>
            <a:r>
              <a:rPr lang="ko-KR" altLang="en-US" sz="2800" baseline="30000" dirty="0" smtClean="0"/>
              <a:t>의미변경</a:t>
            </a:r>
            <a:r>
              <a:rPr lang="en-US" altLang="ko-KR" sz="2800" baseline="30000" dirty="0" smtClean="0"/>
              <a:t>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단락의 주제를 구분하고자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4485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메타데이터는 문서의 정보를 포함하는 메타데이터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표현을 위한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&lt;style&gt;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행동을 설정하는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&lt;script&gt;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요소들을 나타냄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브라우저에 직접적으로 표시되지 않으며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(document)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문서 간의 관계를 설정함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메타데이터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(Metadata Content)</a:t>
            </a:r>
            <a:endParaRPr lang="ko-KR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01008"/>
            <a:ext cx="8305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&lt;a&gt;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하이퍼링크를 지정할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52488" y="2867025"/>
            <a:ext cx="7439025" cy="1775073"/>
            <a:chOff x="852488" y="2867025"/>
            <a:chExt cx="7439025" cy="1775073"/>
          </a:xfrm>
        </p:grpSpPr>
        <p:pic>
          <p:nvPicPr>
            <p:cNvPr id="675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2488" y="2867025"/>
              <a:ext cx="7439025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5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6725" y="3861048"/>
              <a:ext cx="730567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em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텍스트를 강조하고자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4485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&lt;strong&gt;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</a:t>
            </a:r>
            <a:r>
              <a:rPr lang="ko-KR" altLang="en-US" sz="2800" baseline="30000" dirty="0" smtClean="0"/>
              <a:t>의미변경</a:t>
            </a:r>
            <a:r>
              <a:rPr lang="en-US" altLang="ko-KR" sz="2800" baseline="30000" dirty="0" smtClean="0"/>
              <a:t>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특별히 중요한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콘텐츠의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의미를 부여하고자 	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74199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</a:t>
            </a:r>
            <a:r>
              <a:rPr lang="ko-KR" altLang="en-US" sz="2800" baseline="30000" dirty="0" smtClean="0"/>
              <a:t>의미변경</a:t>
            </a:r>
            <a:r>
              <a:rPr lang="en-US" altLang="ko-KR" sz="2800" baseline="30000" dirty="0" smtClean="0"/>
              <a:t>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의미가 변한 요소로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단순히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이탤릭체로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나타내기 위한 요소가 아니라 분위기를 전환하는 의미 의 텍스트를 나타내며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전문 용어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관용구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생각 또는 선박 이름 등에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861048"/>
            <a:ext cx="73723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&lt;b&gt;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</a:t>
            </a:r>
            <a:r>
              <a:rPr lang="ko-KR" altLang="en-US" sz="2800" baseline="30000" dirty="0" smtClean="0"/>
              <a:t>의미변경</a:t>
            </a:r>
            <a:r>
              <a:rPr lang="en-US" altLang="ko-KR" sz="2800" baseline="30000" dirty="0" smtClean="0"/>
              <a:t>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텍스트를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표현하여 다른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구분하고자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56992"/>
            <a:ext cx="74104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&lt;mark&gt;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텍스트를 하이라이트로 지정하고자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643188"/>
            <a:ext cx="73533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&lt;small&gt;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저작권 정보 등과 같이 작은 크기의 텍스트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콘텐츠에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3212976"/>
            <a:ext cx="7410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abbr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축약어를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 smtClean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643188"/>
            <a:ext cx="73437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&lt;cite&gt;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결과물의 인용 및 참조를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	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2628900"/>
            <a:ext cx="738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&lt;q&gt;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인용구를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638425"/>
            <a:ext cx="7391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메타데이터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요소 중 일부를 제외하고 문서 본문에 해당하는 </a:t>
            </a:r>
            <a:r>
              <a:rPr lang="en-US" altLang="ko-KR" sz="24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body 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요소에 들어가는 대부분의 요소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들이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플로우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모델에 속하며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중에서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&lt;area&gt;, &lt;link&gt;, &lt;meta&gt;, &lt;style&gt;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조건부로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플로우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플로우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(Flow Content)</a:t>
            </a:r>
            <a:endParaRPr lang="ko-KR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56992"/>
            <a:ext cx="82962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&lt;time&gt;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기계적으로 이해하거나 처리할 수 있는 날짜 및 시간 정보를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12976"/>
            <a:ext cx="7362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&lt;code&gt;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소스 코드를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2628900"/>
            <a:ext cx="74199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프로그램에서의 변수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식별자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등의 의미를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73818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samp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시스템의 상태 메시지를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2638425"/>
            <a:ext cx="73723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kbd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키보드 입력 값 등의 의미를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2633663"/>
            <a:ext cx="73628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&lt;sup&gt;, &lt;sub&gt;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윗첨자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및 아래첨자를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2624138"/>
            <a:ext cx="73818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dfn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정의형 목록의 용어를 의미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2609850"/>
            <a:ext cx="74199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&lt;ruby&gt;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루비 요소를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2628900"/>
            <a:ext cx="738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rp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루비 요소에서 루비 괄호를 의미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33663"/>
            <a:ext cx="73152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rt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루비 요소에서 루비 텍스트를 의미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2638425"/>
            <a:ext cx="73723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섹셔닝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대부분 </a:t>
            </a:r>
            <a:r>
              <a:rPr lang="en-US" altLang="ko-KR" sz="24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새롭게 추가된 요소들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제목과 그 내용을 포함한 범위를 지정하는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나타냄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섹셔닝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헤딩과 아웃라인을 가짐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섹셔닝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(Sectioning Content)</a:t>
            </a:r>
            <a:endParaRPr lang="ko-KR" alt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56992"/>
            <a:ext cx="82867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bdi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문단 내 일부 텍스트의 방향을 지정할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2600325"/>
            <a:ext cx="74199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bdo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텍스트의 방향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왼쪽에서 오른쪽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오른쪽에서 왼쪽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지정할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84984"/>
            <a:ext cx="74199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br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줄바꿈을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2809875"/>
            <a:ext cx="74199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wbr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단어 단위로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줄바꿈을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2809875"/>
            <a:ext cx="74199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&lt;span&gt;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텍스트를 그룹화할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2614613"/>
            <a:ext cx="74104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&lt;ins&gt;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삽입된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2714625"/>
            <a:ext cx="74199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&lt;del&gt;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714625"/>
            <a:ext cx="73533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img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이미지를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73818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iframe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프레임을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73723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&lt;embed&gt;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플러그인으로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실행할 외부 파일을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068960"/>
            <a:ext cx="74390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 슬라이드</Template>
  <TotalTime>599</TotalTime>
  <Words>3127</Words>
  <Application>Microsoft Office PowerPoint</Application>
  <PresentationFormat>화면 슬라이드 쇼(4:3)</PresentationFormat>
  <Paragraphs>450</Paragraphs>
  <Slides>137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137</vt:i4>
      </vt:variant>
    </vt:vector>
  </HeadingPairs>
  <TitlesOfParts>
    <vt:vector size="139" baseType="lpstr">
      <vt:lpstr>ms01_1</vt:lpstr>
      <vt:lpstr>Image</vt:lpstr>
      <vt:lpstr>Part1 HTML5 Markup</vt:lpstr>
      <vt:lpstr>Section 1.  새로운 표준 HTML5  </vt:lpstr>
      <vt:lpstr>HTML의 탄생</vt:lpstr>
      <vt:lpstr>HTML4.01, XHTML1.0과 HTML5의 차이점 </vt:lpstr>
      <vt:lpstr>HTML5의 콘텐츠 모델  </vt:lpstr>
      <vt:lpstr>섹셔닝 루트(Sectioning Root)</vt:lpstr>
      <vt:lpstr>메타데이터 콘텐츠(Metadata Content)</vt:lpstr>
      <vt:lpstr>플로우 콘텐츠(Flow Content)</vt:lpstr>
      <vt:lpstr>섹셔닝 콘텐츠(Sectioning Content)</vt:lpstr>
      <vt:lpstr>헤딩 콘텐츠(Heading Content)</vt:lpstr>
      <vt:lpstr>프레이징 콘텐츠(Phrasing Content)</vt:lpstr>
      <vt:lpstr>프레이징 콘텐츠(Phrasing Content)</vt:lpstr>
      <vt:lpstr>임베디드 콘텐츠(Embedded Content)</vt:lpstr>
      <vt:lpstr>인터랙티브 콘텐츠(Interactive Content)</vt:lpstr>
      <vt:lpstr>팰퍼블 콘텐츠(Palpable Content)</vt:lpstr>
      <vt:lpstr>스크립트 지원 요소(Script-supporting Elements)</vt:lpstr>
      <vt:lpstr>아웃라인 알고리즘(Outline Algorithm)</vt:lpstr>
      <vt:lpstr>HTML5의 API</vt:lpstr>
      <vt:lpstr>오프라인 웹 구현을 위한 API</vt:lpstr>
      <vt:lpstr>실시간 커뮤니케이션 API</vt:lpstr>
      <vt:lpstr>파일/하드웨어 접근 API</vt:lpstr>
      <vt:lpstr>GUI를 위한 API</vt:lpstr>
      <vt:lpstr>HTML5 Markup의 기초 </vt:lpstr>
      <vt:lpstr>태그(tag) </vt:lpstr>
      <vt:lpstr>속성(attribute)</vt:lpstr>
      <vt:lpstr>요소(element) </vt:lpstr>
      <vt:lpstr>HTML5 서식 </vt:lpstr>
      <vt:lpstr>종료 태그의 처리 </vt:lpstr>
      <vt:lpstr>대소문자의 사용 </vt:lpstr>
      <vt:lpstr>빈 요소(Empty Element) </vt:lpstr>
      <vt:lpstr>속성(attribute)과 값(Value)</vt:lpstr>
      <vt:lpstr>잘못된 중첩 사용 불가능 </vt:lpstr>
      <vt:lpstr>속성의 중복 사용 불가능 </vt:lpstr>
      <vt:lpstr>문자 참조 </vt:lpstr>
      <vt:lpstr>HTML5의 Doctype </vt:lpstr>
      <vt:lpstr>HTML5의 Doctype과 인코딩 </vt:lpstr>
      <vt:lpstr>Section 2.  HTML5 요소 </vt:lpstr>
      <vt:lpstr>&lt;html&gt; 요소 </vt:lpstr>
      <vt:lpstr>&lt;head&gt; 요소 </vt:lpstr>
      <vt:lpstr>&lt;body&gt; 요소 </vt:lpstr>
      <vt:lpstr>&lt;title&gt; 요소 </vt:lpstr>
      <vt:lpstr>&lt;meta&gt; 요소 </vt:lpstr>
      <vt:lpstr>&lt;style&gt; 요소 </vt:lpstr>
      <vt:lpstr>&lt;link&gt; 요소 </vt:lpstr>
      <vt:lpstr>&lt;base&gt; 요소 </vt:lpstr>
      <vt:lpstr>&lt;script&gt; 요소 </vt:lpstr>
      <vt:lpstr>&lt;noscript&gt; 요소 </vt:lpstr>
      <vt:lpstr>&lt;section&gt; 요소 (new)  </vt:lpstr>
      <vt:lpstr>&lt;nav&gt; 요소 (new)  </vt:lpstr>
      <vt:lpstr>&lt;article&gt; 요소 (new)  </vt:lpstr>
      <vt:lpstr>&lt;aside&gt; 요소 (new)  </vt:lpstr>
      <vt:lpstr>&lt;header&gt; 요소 (new)  </vt:lpstr>
      <vt:lpstr>&lt;footer&gt; 요소 (new)  </vt:lpstr>
      <vt:lpstr>&lt;address&gt; 요소 </vt:lpstr>
      <vt:lpstr>&lt;h1&gt; ~ &lt;h6&gt; 요소 </vt:lpstr>
      <vt:lpstr>&lt;div&gt; 요소 </vt:lpstr>
      <vt:lpstr>&lt;main&gt; 요소 (new)  </vt:lpstr>
      <vt:lpstr>&lt;p&gt; 요소 </vt:lpstr>
      <vt:lpstr>&lt;ul&gt; 요소 </vt:lpstr>
      <vt:lpstr>&lt;ol&gt; 요소 </vt:lpstr>
      <vt:lpstr>&lt;li&gt; 요소 </vt:lpstr>
      <vt:lpstr>&lt;dl&gt; 요소 </vt:lpstr>
      <vt:lpstr>&lt;dt&gt; 요소 </vt:lpstr>
      <vt:lpstr>&lt;dd&gt; 요소 </vt:lpstr>
      <vt:lpstr>&lt;figure&gt; 요소(new)  </vt:lpstr>
      <vt:lpstr>&lt;figcaption&gt; 요소(new)  </vt:lpstr>
      <vt:lpstr>&lt;blockquote&gt; 요소 </vt:lpstr>
      <vt:lpstr>&lt;pre&gt; 요소 </vt:lpstr>
      <vt:lpstr>&lt;hr&gt; 요소(의미변경) </vt:lpstr>
      <vt:lpstr>&lt;a&gt; 요소 </vt:lpstr>
      <vt:lpstr>&lt;em&gt; 요소 </vt:lpstr>
      <vt:lpstr>&lt;strong&gt; 요소(의미변경) </vt:lpstr>
      <vt:lpstr>&lt;i&gt; 요소 (의미변경)  </vt:lpstr>
      <vt:lpstr>&lt;b&gt; 요소 (의미변경)  </vt:lpstr>
      <vt:lpstr>&lt;mark&gt; 요소 (new)  </vt:lpstr>
      <vt:lpstr>&lt;small&gt; 요소 </vt:lpstr>
      <vt:lpstr>&lt;abbr&gt; 요소 </vt:lpstr>
      <vt:lpstr>&lt;cite&gt; 요소 </vt:lpstr>
      <vt:lpstr>&lt;q&gt; 요소 </vt:lpstr>
      <vt:lpstr>&lt;time&gt; 요소 (new)  </vt:lpstr>
      <vt:lpstr>&lt;code&gt; 요소 </vt:lpstr>
      <vt:lpstr>&lt;var&gt; 요소 </vt:lpstr>
      <vt:lpstr>&lt;samp&gt; 요소 </vt:lpstr>
      <vt:lpstr>&lt;kbd&gt; 요소 </vt:lpstr>
      <vt:lpstr>&lt;sup&gt;, &lt;sub&gt; 요소 </vt:lpstr>
      <vt:lpstr>&lt;dfn&gt; 요소 </vt:lpstr>
      <vt:lpstr>&lt;ruby&gt; 요소 (new)  </vt:lpstr>
      <vt:lpstr>&lt;rp&gt; 요소 (new)  </vt:lpstr>
      <vt:lpstr>&lt;rt&gt; 요소 (new) </vt:lpstr>
      <vt:lpstr>&lt;bdi&gt; 요소 (new)  </vt:lpstr>
      <vt:lpstr>&lt;bdo&gt; 요소 </vt:lpstr>
      <vt:lpstr>&lt;br&gt; 요소 </vt:lpstr>
      <vt:lpstr>&lt;wbr&gt; 요소 (new)  </vt:lpstr>
      <vt:lpstr>&lt;span&gt; 요소 </vt:lpstr>
      <vt:lpstr>&lt;ins&gt; 요소   </vt:lpstr>
      <vt:lpstr>&lt;del&gt; 요소  </vt:lpstr>
      <vt:lpstr>&lt;img&gt; 요소 </vt:lpstr>
      <vt:lpstr>&lt;iframe&gt; 요소  </vt:lpstr>
      <vt:lpstr>&lt;embed&gt; 요소 (new)  </vt:lpstr>
      <vt:lpstr>&lt;object&gt; 요소  </vt:lpstr>
      <vt:lpstr>&lt;param&gt; 요소  </vt:lpstr>
      <vt:lpstr>&lt;video&gt; 요소 (new) </vt:lpstr>
      <vt:lpstr>&lt;audio&gt; 요소 (new) </vt:lpstr>
      <vt:lpstr>&lt;source&gt; 요소 (new) </vt:lpstr>
      <vt:lpstr>&lt;track&gt; 요소 (new) </vt:lpstr>
      <vt:lpstr>비디오 및 오디오 형식</vt:lpstr>
      <vt:lpstr>&lt;canvas&gt; 요소 (new) </vt:lpstr>
      <vt:lpstr>&lt;map&gt; 요소 </vt:lpstr>
      <vt:lpstr>&lt;area&gt; 요소 </vt:lpstr>
      <vt:lpstr>&lt;table&gt; 요소 </vt:lpstr>
      <vt:lpstr>&lt;caption&gt; 요소 </vt:lpstr>
      <vt:lpstr>&lt;colgroup&gt; 요소 </vt:lpstr>
      <vt:lpstr>&lt;col&gt; 요소 </vt:lpstr>
      <vt:lpstr>&lt;thead&gt; 요소 </vt:lpstr>
      <vt:lpstr>&lt;tbody&gt; 요소 </vt:lpstr>
      <vt:lpstr>&lt;tfoot&gt; 요소 </vt:lpstr>
      <vt:lpstr>&lt;tr&gt; 요소 </vt:lpstr>
      <vt:lpstr>&lt;th&gt; 요소 </vt:lpstr>
      <vt:lpstr>&lt;td&gt; 요소 </vt:lpstr>
      <vt:lpstr>&lt;form&gt; 요소 </vt:lpstr>
      <vt:lpstr>&lt;fieldset&gt; 요소 </vt:lpstr>
      <vt:lpstr>&lt;legend&gt; 요소 </vt:lpstr>
      <vt:lpstr>&lt;label&gt; 요소 </vt:lpstr>
      <vt:lpstr>&lt;input&gt; 요소(new) </vt:lpstr>
      <vt:lpstr>&lt;button&gt; 요소 </vt:lpstr>
      <vt:lpstr>&lt;select&gt; 요소 </vt:lpstr>
      <vt:lpstr>&lt;optgroup&gt; 요소 </vt:lpstr>
      <vt:lpstr>&lt;option&gt; 요소 </vt:lpstr>
      <vt:lpstr>&lt;datalist&gt; 요소(new)  </vt:lpstr>
      <vt:lpstr>&lt;textarea&gt; 요소 </vt:lpstr>
      <vt:lpstr>&lt;keygen&gt; 요소(new)</vt:lpstr>
      <vt:lpstr>&lt;output&gt; 요소(new)  </vt:lpstr>
      <vt:lpstr>&lt;progress&gt; 요소(new)  </vt:lpstr>
      <vt:lpstr>&lt;meter&gt; 요소(new)  </vt:lpstr>
      <vt:lpstr>&lt;details&gt; 요소(new)  </vt:lpstr>
      <vt:lpstr>&lt;summary&gt; 요소(new)  </vt:lpstr>
      <vt:lpstr>&lt;dialog&gt; 요소(new) 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o</cp:lastModifiedBy>
  <cp:revision>164</cp:revision>
  <dcterms:created xsi:type="dcterms:W3CDTF">2010-03-14T12:09:21Z</dcterms:created>
  <dcterms:modified xsi:type="dcterms:W3CDTF">2015-12-15T03:28:47Z</dcterms:modified>
</cp:coreProperties>
</file>