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1" r:id="rId47"/>
  </p:sldMasterIdLst>
  <p:notesMasterIdLst>
    <p:notesMasterId r:id="rId49"/>
  </p:notes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61"/>
    <p:restoredTop sz="94774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79"/>
        <p:guide pos="2159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slideMaster" Target="slideMasters/slideMaster1.xml"  /><Relationship Id="rId48" Type="http://schemas.openxmlformats.org/officeDocument/2006/relationships/theme" Target="theme/theme1.xml"  /><Relationship Id="rId49" Type="http://schemas.openxmlformats.org/officeDocument/2006/relationships/notesMaster" Target="notesMasters/notesMaster1.xml"  /><Relationship Id="rId5" Type="http://schemas.openxmlformats.org/officeDocument/2006/relationships/slide" Target="slides/slide5.xml"  /><Relationship Id="rId50" Type="http://schemas.openxmlformats.org/officeDocument/2006/relationships/tableStyles" Target="tableStyles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83E55A8-D5CF-4CB6-A127-D1933B95FA4A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8817949-EA51-4397-99D6-3B2F4099EE7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6</a:t>
            </a:fld>
            <a:endParaRPr lang="en-US" altLang="en-US"/>
          </a:p>
        </p:txBody>
      </p:sp>
    </p:spTree>
  </p:cSld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08817949-EA51-4397-99D6-3B2F4099EE7F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콘텐츠 2개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4" name="Title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비교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1_캡션 있는 콘텐츠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세로 텍스트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D16AAFA-4550-424F-9D6C-ADABFCF9C3D7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EC74C1-0EC0-40F1-AA0B-9171B5E2F16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B5D8D85-D8F1-41B9-A412-4CA7948E60E2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FF97BFC-7AC6-48EA-B128-E54479BD4B7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18" Type="http://schemas.openxmlformats.org/officeDocument/2006/relationships/slideLayout" Target="../slideLayouts/slideLayout17.xml"  /><Relationship Id="rId19" Type="http://schemas.openxmlformats.org/officeDocument/2006/relationships/slideLayout" Target="../slideLayouts/slideLayout18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Divi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D8D7A7C4-C82A-4D21-9AB0-F0C5A1D3EF09}" type="datetimeFigureOut">
              <a:rPr lang="ko-KR" altLang="en-US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9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Relationship Id="rId3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9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0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5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8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9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4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5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6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8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39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0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4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notesSlide" Target="../notesSlides/notesSlide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2.jpeg"  /><Relationship Id="rId3" Type="http://schemas.openxmlformats.org/officeDocument/2006/relationships/notesSlide" Target="../notesSlides/notesSlide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3.jpeg"  /><Relationship Id="rId3" Type="http://schemas.openxmlformats.org/officeDocument/2006/relationships/notesSlide" Target="../notesSlides/notesSlide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image" Target="../media/image4.png"  /><Relationship Id="rId3" Type="http://schemas.openxmlformats.org/officeDocument/2006/relationships/notesSlide" Target="../notesSlides/notesSlide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Relationship Id="rId2" Type="http://schemas.openxmlformats.org/officeDocument/2006/relationships/notesSlide" Target="../notesSlides/notesSlide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2071670" y="1981768"/>
            <a:ext cx="6715140" cy="1285884"/>
          </a:xfrm>
        </p:spPr>
        <p:txBody>
          <a:bodyPr/>
          <a:lstStyle/>
          <a:p>
            <a:pPr algn="l"/>
            <a:r>
              <a:rPr lang="ko-KR" altLang="en-US"/>
              <a:t>자유롭고 창의적인</a:t>
            </a:r>
            <a:br>
              <a:rPr lang="en-US" altLang="ko-KR"/>
            </a:br>
            <a:r>
              <a:rPr lang="ko-KR" altLang="en-US"/>
              <a:t>디자인 기법 </a:t>
            </a:r>
            <a:r>
              <a:rPr lang="en-US" altLang="ko-KR"/>
              <a:t>(CSS)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포지션 </a:t>
            </a:r>
            <a:r>
              <a:rPr lang="en-US" altLang="ko-KR"/>
              <a:t>(position)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976" y="1928802"/>
            <a:ext cx="70723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배치방법을 지정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</a:rPr>
              <a:t>기본값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static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static | relative | absolute | fixed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relative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본래 위치에서 상대적으로 배치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absolute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절대배치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포함블록의 네 변 기준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fixed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웹 브라우저의 스크린을 기준으로 배치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위치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top, right, bottom, left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속성 이용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00142" y="1947866"/>
            <a:ext cx="3328982" cy="4124340"/>
          </a:xfrm>
        </p:spPr>
        <p:txBody>
          <a:bodyPr/>
          <a:lstStyle/>
          <a:p>
            <a:pPr lvl="0"/>
            <a:r>
              <a:rPr lang="en-US" altLang="ko-KR"/>
              <a:t>font-family</a:t>
            </a:r>
            <a:endParaRPr lang="en-US" altLang="ko-KR"/>
          </a:p>
          <a:p>
            <a:pPr lvl="0"/>
            <a:r>
              <a:rPr lang="en-US" altLang="ko-KR"/>
              <a:t>font-size</a:t>
            </a:r>
            <a:endParaRPr lang="en-US" altLang="ko-KR"/>
          </a:p>
          <a:p>
            <a:pPr lvl="0"/>
            <a:r>
              <a:rPr lang="en-US" altLang="ko-KR"/>
              <a:t>line-height</a:t>
            </a:r>
            <a:endParaRPr lang="en-US" altLang="ko-KR"/>
          </a:p>
          <a:p>
            <a:pPr lvl="0"/>
            <a:r>
              <a:rPr lang="en-US" altLang="ko-KR"/>
              <a:t>font-weight</a:t>
            </a:r>
            <a:endParaRPr lang="en-US" altLang="ko-KR"/>
          </a:p>
          <a:p>
            <a:pPr lvl="0"/>
            <a:r>
              <a:rPr lang="en-US" altLang="ko-KR"/>
              <a:t>font-style</a:t>
            </a:r>
            <a:endParaRPr lang="en-US" altLang="ko-KR"/>
          </a:p>
          <a:p>
            <a:pPr lvl="0"/>
            <a:r>
              <a:rPr lang="en-US" altLang="ko-KR"/>
              <a:t>font-variant</a:t>
            </a:r>
            <a:endParaRPr lang="en-US" altLang="ko-KR"/>
          </a:p>
          <a:p>
            <a:pPr lvl="0"/>
            <a:r>
              <a:rPr lang="en-US" altLang="ko-KR"/>
              <a:t>font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타이포 그라피</a:t>
            </a:r>
            <a:endParaRPr lang="ko-KR" altLang="en-US"/>
          </a:p>
        </p:txBody>
      </p:sp>
      <p:sp>
        <p:nvSpPr>
          <p:cNvPr id="6" name="내용 개체 틀 4"/>
          <p:cNvSpPr txBox="1"/>
          <p:nvPr/>
        </p:nvSpPr>
        <p:spPr>
          <a:xfrm>
            <a:off x="4643438" y="1947866"/>
            <a:ext cx="3571900" cy="41243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indent="-34290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>
                <a:solidFill>
                  <a:srgbClr val="000000"/>
                </a:solidFill>
                <a:latin typeface="맑은 고딕"/>
                <a:ea typeface="맑은 고딕"/>
              </a:rPr>
              <a:t>text-indent</a:t>
            </a:r>
            <a:endParaRPr lang="en-US" altLang="ko-KR" sz="3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>
                <a:solidFill>
                  <a:srgbClr val="000000"/>
                </a:solidFill>
                <a:latin typeface="맑은 고딕"/>
                <a:ea typeface="맑은 고딕"/>
              </a:rPr>
              <a:t>text-align</a:t>
            </a:r>
            <a:endParaRPr lang="en-US" altLang="ko-KR" sz="3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vertical-align</a:t>
            </a:r>
            <a:endParaRPr lang="en-US" altLang="ko-KR" sz="3200" b="0" i="0" spc="5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text-decoration</a:t>
            </a:r>
            <a:endParaRPr lang="en-US" altLang="ko-KR" sz="3200" b="0" i="0" spc="5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>
                <a:solidFill>
                  <a:srgbClr val="000000"/>
                </a:solidFill>
                <a:latin typeface="맑은 고딕"/>
                <a:ea typeface="맑은 고딕"/>
              </a:rPr>
              <a:t>text-transform</a:t>
            </a:r>
            <a:endParaRPr lang="en-US" altLang="ko-KR" sz="32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letter-spacing</a:t>
            </a:r>
            <a:endParaRPr lang="en-US" altLang="ko-KR" sz="3200" b="0" i="0" spc="5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342900" lvl="0" indent="-34290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z="3200" b="0" i="0" spc="5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white-space</a:t>
            </a:r>
            <a:endParaRPr lang="en-US" altLang="ko-KR" sz="3200" b="0" i="0" spc="5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font-family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857364"/>
            <a:ext cx="7000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글꼴 패밀리를 지정하고자 할 때 사용 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[&lt;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글꼴 패밀리명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&gt;|&lt;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대표 패밀리명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&gt;]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font-family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돋움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, “Dotum”, sans-serif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929066"/>
            <a:ext cx="6500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대표 패밀리란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글꼴 패밀리명으로 지정한 글꼴을 사용할 수 없을 때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serif, sans-serif, cursive, fantasy, monospace </a:t>
            </a:r>
            <a:endParaRPr lang="en-US" altLang="ko-KR" sz="20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font-size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2143116"/>
            <a:ext cx="70009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글자 크기를 지정할 경우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키워드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퍼센트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font-size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small;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font-size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12px;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font-size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1.5em;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font-size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150%;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line-height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4026763"/>
            <a:ext cx="7000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문단의 행간을 지정할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실수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퍼센트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줄간격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14348" y="1785926"/>
            <a:ext cx="7934325" cy="20002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42976" y="5098333"/>
            <a:ext cx="4000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line-height 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line-height 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1.5em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6314" y="5098333"/>
            <a:ext cx="4000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line-height 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1.6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line-height 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200% ;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font-weight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70009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글꼴의 굵기를 표현할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키워드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100 ~ 900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font-weight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font-weight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bold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font-weight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400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font-weight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700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font-style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143116"/>
            <a:ext cx="70009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글꼴의 스타일을 지정할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| italic | ablique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font-style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font-style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italic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font-style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ablique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font-variant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572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영문 글꼴의 소문자를 대문자로 변형할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| small-caps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font-variant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font-variant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small-caps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font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font-family, font-size, line-height, font-weight, font-style, font-variant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6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가지 속성을 한번에 선언할 때 사용하는 대표 속성 입니다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[ font-weight | font-style | font-variant ] 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[ font-size ] 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[ line-height ] 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[ font-family ]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font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bold italic small-caps 12px /1.6 “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돋움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”,sans-serif;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text-indent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문단의 첫 줄 들여쓰기를 적용할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퍼센트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text-indent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50px;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text-indent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2em;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242" y="1785926"/>
            <a:ext cx="8229600" cy="3214710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CSS </a:t>
            </a:r>
            <a:r>
              <a:rPr lang="ko-KR" altLang="en-US" sz="2400"/>
              <a:t>속성</a:t>
            </a:r>
            <a:r>
              <a:rPr lang="en-US" altLang="ko-KR" sz="2400"/>
              <a:t>(property)</a:t>
            </a:r>
            <a:endParaRPr lang="en-US" altLang="ko-KR" sz="2400"/>
          </a:p>
          <a:p>
            <a:pPr lvl="1">
              <a:buNone/>
            </a:pPr>
            <a:r>
              <a:rPr lang="en-US" altLang="ko-KR" sz="2000"/>
              <a:t>1. </a:t>
            </a:r>
            <a:r>
              <a:rPr lang="ko-KR" altLang="en-US" sz="2000"/>
              <a:t>박스 모델</a:t>
            </a:r>
            <a:r>
              <a:rPr lang="en-US" altLang="ko-KR" sz="2000"/>
              <a:t>(Box Model)</a:t>
            </a:r>
            <a:endParaRPr lang="en-US" altLang="ko-KR" sz="2000"/>
          </a:p>
          <a:p>
            <a:pPr lvl="1">
              <a:buNone/>
            </a:pPr>
            <a:r>
              <a:rPr lang="en-US" altLang="ko-KR" sz="2000"/>
              <a:t>2. </a:t>
            </a:r>
            <a:r>
              <a:rPr lang="ko-KR" altLang="en-US" sz="2000"/>
              <a:t>플로트</a:t>
            </a:r>
            <a:r>
              <a:rPr lang="en-US" altLang="ko-KR" sz="2000"/>
              <a:t>(float)</a:t>
            </a:r>
            <a:endParaRPr lang="en-US" altLang="ko-KR" sz="2000"/>
          </a:p>
          <a:p>
            <a:pPr lvl="1">
              <a:buNone/>
            </a:pPr>
            <a:r>
              <a:rPr lang="en-US" altLang="ko-KR" sz="2000"/>
              <a:t>3. </a:t>
            </a:r>
            <a:r>
              <a:rPr lang="ko-KR" altLang="en-US" sz="2000"/>
              <a:t>포지션</a:t>
            </a:r>
            <a:r>
              <a:rPr lang="en-US" altLang="ko-KR" sz="2000"/>
              <a:t>(position)</a:t>
            </a:r>
            <a:endParaRPr lang="en-US" altLang="ko-KR" sz="2000"/>
          </a:p>
          <a:p>
            <a:pPr lvl="1">
              <a:buNone/>
            </a:pPr>
            <a:r>
              <a:rPr lang="en-US" altLang="ko-KR" sz="2000"/>
              <a:t>4. </a:t>
            </a:r>
            <a:r>
              <a:rPr lang="ko-KR" altLang="en-US" sz="2000"/>
              <a:t>타이포그래피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5. </a:t>
            </a:r>
            <a:r>
              <a:rPr lang="ko-KR" altLang="en-US" sz="2000"/>
              <a:t>색상과 배경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6.</a:t>
            </a:r>
            <a:r>
              <a:rPr lang="ko-KR" altLang="en-US" sz="2000"/>
              <a:t> 목록</a:t>
            </a:r>
            <a:endParaRPr lang="ko-KR" altLang="en-US" sz="2000"/>
          </a:p>
          <a:p>
            <a:pPr lvl="1">
              <a:buNone/>
            </a:pPr>
            <a:r>
              <a:rPr lang="en-US" altLang="ko-KR" sz="2000"/>
              <a:t>7.</a:t>
            </a:r>
            <a:r>
              <a:rPr lang="ko-KR" altLang="en-US" sz="2000"/>
              <a:t> 그 외 속성</a:t>
            </a:r>
            <a:endParaRPr lang="ko-KR" altLang="en-US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text-align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단락의 텍스트를 가로 기준으로 정렬할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left | center | right | justify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text-align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left;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text-align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center;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text-align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justify;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vertical-align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인라인 요소끼리의 세로 위치를 정렬할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baseline | sub | super | top | text-top | middle |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bottom | text-bottom 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퍼센트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vertical-align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top;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vertical-align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middle;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text-decoration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텍스트에 밑줄을 긋거나 취소선 등의 효과를 낼 경우에 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underline | overline | line-through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| blink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text-decoration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text-decoration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underline;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text-transform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영문 대소문자를 변환할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uppercase | lowercase | capitalize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text-transform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text-transform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uppercase;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text-transform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lowercase;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text-transform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capitalize;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letter-spacing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715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문자 간격을 조절할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normal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letter-spacing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1em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letter-spacing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-3px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white-space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공백 문자를 처리하는 방식을 결정할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normal | nowrap | pre | pre-wrap | pre-line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white-space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nowrap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white-space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pre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pPr lvl="0"/>
            <a:r>
              <a:rPr lang="en-US" altLang="ko-KR"/>
              <a:t>color</a:t>
            </a:r>
            <a:endParaRPr lang="en-US" altLang="ko-KR"/>
          </a:p>
          <a:p>
            <a:pPr lvl="0"/>
            <a:r>
              <a:rPr lang="en-US" altLang="ko-KR"/>
              <a:t>background-color</a:t>
            </a:r>
            <a:endParaRPr lang="en-US" altLang="ko-KR"/>
          </a:p>
          <a:p>
            <a:pPr lvl="0"/>
            <a:r>
              <a:rPr lang="en-US" altLang="ko-KR"/>
              <a:t>background-image</a:t>
            </a:r>
            <a:endParaRPr lang="en-US" altLang="ko-KR"/>
          </a:p>
          <a:p>
            <a:pPr lvl="0"/>
            <a:r>
              <a:rPr lang="en-US" altLang="ko-KR"/>
              <a:t>background-repeat</a:t>
            </a:r>
            <a:endParaRPr lang="en-US" altLang="ko-KR"/>
          </a:p>
          <a:p>
            <a:pPr lvl="0"/>
            <a:r>
              <a:rPr lang="en-US" altLang="ko-KR"/>
              <a:t>background-position</a:t>
            </a:r>
            <a:endParaRPr lang="en-US" altLang="ko-KR"/>
          </a:p>
          <a:p>
            <a:pPr lvl="0"/>
            <a:r>
              <a:rPr lang="en-US" altLang="ko-KR"/>
              <a:t>background-attachment</a:t>
            </a:r>
            <a:endParaRPr lang="en-US" altLang="ko-KR"/>
          </a:p>
          <a:p>
            <a:pPr lvl="0"/>
            <a:r>
              <a:rPr lang="en-US" altLang="ko-KR"/>
              <a:t>background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색상과 배경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color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글자 색상을 지정할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색상명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16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진수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10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진수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백분율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red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#ff0000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rgb(255,0,0)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rgb(100%,0%,0%)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background-color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배경 색상을 지정할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색상명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16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진수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10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진수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RGB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백분율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red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#ff0000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rgb(255,0,0)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background-color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rgb(100%,0%,0%)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background-image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요소의 배경 이미지를 지정할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uri()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323908" y="2881314"/>
            <a:ext cx="6819992" cy="1762132"/>
          </a:xfrm>
        </p:spPr>
        <p:txBody>
          <a:bodyPr/>
          <a:lstStyle/>
          <a:p>
            <a:pPr lvl="0"/>
            <a:r>
              <a:rPr lang="en-US" altLang="ko-KR" sz="4000">
                <a:solidFill>
                  <a:srgbClr val="000000"/>
                </a:solidFill>
              </a:rPr>
              <a:t>CSS </a:t>
            </a:r>
            <a:r>
              <a:rPr lang="ko-KR" altLang="en-US" sz="4000">
                <a:solidFill>
                  <a:srgbClr val="000000"/>
                </a:solidFill>
              </a:rPr>
              <a:t>속성</a:t>
            </a:r>
            <a:r>
              <a:rPr lang="en-US" altLang="ko-KR" sz="4000">
                <a:solidFill>
                  <a:srgbClr val="000000"/>
                </a:solidFill>
              </a:rPr>
              <a:t>(property)</a:t>
            </a:r>
            <a:endParaRPr lang="ko-KR" altLang="en-US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background-repeat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요소에 지정한 배경 이미지의 반복 여부를 변경하고자 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repeat | repeat-x | repeat-y | no-repeat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background-repeat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:no-repeat;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background-repeat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:repeat-y;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background-position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요소에 지정한 배경 이미지의 위치를 변경하고자 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left | right | center | top | bottom 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길이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퍼센트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background-position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:left top;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background-repeat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:100px 200px;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background-attachment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요소에 지정된 배경 이미지를 스크롤되어도 항상 같은 위치에 고정시키고자 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scroll | fixed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url(images/bg.gif)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background-attachment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:fixed;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background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143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font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속성과 같이 배경과 관련된 다섯 가지 속성을 단축해서 한 번에 선언하고자 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background-color | background-image 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 background-repeat | background-position |  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 background-attachment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background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    yellow url(images/bg.gif) no-repeat left top fixed 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pPr lvl="0"/>
            <a:r>
              <a:rPr lang="en-US" altLang="ko-KR"/>
              <a:t>list-style-type</a:t>
            </a:r>
            <a:endParaRPr lang="en-US" altLang="ko-KR"/>
          </a:p>
          <a:p>
            <a:pPr lvl="0"/>
            <a:r>
              <a:rPr lang="en-US" altLang="ko-KR"/>
              <a:t>list-style-position</a:t>
            </a:r>
            <a:endParaRPr lang="en-US" altLang="ko-KR"/>
          </a:p>
          <a:p>
            <a:pPr lvl="0"/>
            <a:r>
              <a:rPr lang="en-US" altLang="ko-KR"/>
              <a:t>list-style-image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목록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list-style-type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목록을 생성할 때 기본적으로 제공되는 마커를 변경하고자 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disc | circle | square | decimal |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decimal-leading-zero | upper-alpha | lower-alpha |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upper-roman | lower-roman | upper-latin | lower-latin |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    lower-greek | armenian | georgian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list-style-type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:none;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list-style-position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목록 마커 대신 이미지를 사용할 때는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url() | none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list-style-image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:url(images/icon.gif);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list-style-image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84296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목록 마커 대신 이미지로 변경할 때 사용합니다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url() | none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list-style-image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url(images/icon.gif);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71604" y="1928802"/>
            <a:ext cx="5543560" cy="4124340"/>
          </a:xfrm>
        </p:spPr>
        <p:txBody>
          <a:bodyPr/>
          <a:lstStyle/>
          <a:p>
            <a:pPr lvl="0"/>
            <a:r>
              <a:rPr lang="en-US" altLang="ko-KR"/>
              <a:t>border-collapse</a:t>
            </a:r>
            <a:endParaRPr lang="en-US" altLang="ko-KR"/>
          </a:p>
          <a:p>
            <a:pPr lvl="0"/>
            <a:r>
              <a:rPr lang="en-US" altLang="ko-KR"/>
              <a:t>overflow</a:t>
            </a:r>
            <a:endParaRPr lang="en-US" altLang="ko-KR"/>
          </a:p>
          <a:p>
            <a:pPr lvl="0"/>
            <a:r>
              <a:rPr lang="en-US" altLang="ko-KR"/>
              <a:t>display</a:t>
            </a:r>
            <a:endParaRPr lang="en-US" altLang="ko-KR"/>
          </a:p>
          <a:p>
            <a:pPr lvl="0"/>
            <a:r>
              <a:rPr lang="en-US" altLang="ko-KR"/>
              <a:t>visibility</a:t>
            </a:r>
            <a:endParaRPr lang="en-US" altLang="ko-KR"/>
          </a:p>
          <a:p>
            <a:pPr lvl="0"/>
            <a:r>
              <a:rPr lang="en-US" altLang="ko-KR"/>
              <a:t>z-index</a:t>
            </a:r>
            <a:endParaRPr lang="en-US" altLang="ko-KR"/>
          </a:p>
          <a:p>
            <a:pPr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그 외 속성</a:t>
            </a:r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border-collapse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테이블의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border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를 표시하는 방법을 지정할 때는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separate | collapse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border-collapse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:separate;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border-collapse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:collapse;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47801"/>
            <a:ext cx="8429684" cy="2909894"/>
          </a:xfrm>
        </p:spPr>
        <p:txBody>
          <a:bodyPr/>
          <a:lstStyle/>
          <a:p>
            <a:pPr marL="269875" indent="-269875">
              <a:buFont typeface="Arial"/>
              <a:buChar char="•"/>
            </a:pPr>
            <a:r>
              <a:rPr lang="ko-KR" altLang="en-US" sz="2400"/>
              <a:t>박스 모델은 </a:t>
            </a:r>
            <a:r>
              <a:rPr lang="en-US" altLang="ko-KR" sz="2400"/>
              <a:t>CSS</a:t>
            </a:r>
            <a:r>
              <a:rPr lang="ko-KR" altLang="en-US" sz="2400"/>
              <a:t>의 중요한 개념으로 블록 박스와 인라인 박스가 화면에 표시되는 영역과 다른 박스와의 배치 등에 대한 내용을 담고 있습니다</a:t>
            </a:r>
            <a:r>
              <a:rPr lang="en-US" altLang="ko-KR" sz="2400"/>
              <a:t>. </a:t>
            </a:r>
            <a:endParaRPr lang="en-US" altLang="ko-KR" sz="2400"/>
          </a:p>
          <a:p>
            <a:pPr marL="269875" indent="-269875">
              <a:buFont typeface="Arial"/>
              <a:buChar char="•"/>
            </a:pPr>
            <a:endParaRPr lang="en-US" altLang="ko-KR" sz="2400"/>
          </a:p>
          <a:p>
            <a:pPr lvl="0"/>
            <a:r>
              <a:rPr lang="ko-KR" altLang="en-US" sz="2400"/>
              <a:t>특히 화면에 표시되는 박스의 크기를 결정할 때 </a:t>
            </a:r>
            <a:r>
              <a:rPr lang="en-US" altLang="ko-KR" sz="2400"/>
              <a:t>width, height, border, margin, padding </a:t>
            </a:r>
            <a:r>
              <a:rPr lang="ko-KR" altLang="en-US" sz="2400"/>
              <a:t>등의 속성을 사용할 수 있는데</a:t>
            </a:r>
            <a:r>
              <a:rPr lang="en-US" altLang="ko-KR" sz="2400"/>
              <a:t>, </a:t>
            </a:r>
            <a:r>
              <a:rPr lang="ko-KR" altLang="en-US" sz="2400"/>
              <a:t>박스의 크기는 다음의 계산식을 통해 결정됩니다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박스 모델 </a:t>
            </a:r>
            <a:r>
              <a:rPr lang="en-US" altLang="ko-KR"/>
              <a:t>(Box Model)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0166" y="4643446"/>
            <a:ext cx="6072198" cy="161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 실제 화면에 차지하는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가로 영역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크기 계산식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width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margin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border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padding</a:t>
            </a:r>
            <a:endParaRPr lang="en-US" altLang="ko-KR" sz="20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 실제 화면에 차지하는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세로 영역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크기 계산식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height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margin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border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padding</a:t>
            </a:r>
            <a:endParaRPr lang="ko-KR" altLang="en-US" sz="20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overflow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콘텐츠가 블록 박스의 크기를 넘어가는 상황을 처리 하고자 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visible | hidden | scroll | auto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overflow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visible;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overflow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hidden;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overflow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scroll;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overflow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auto;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display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요소가 가지고 있는 박스의 성격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블록 요소 또는 인라인 요소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을 변경할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block | inline | inline-block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display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none;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display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block;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display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inline;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display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inline-block;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visibililty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 박스를 표시하거나 감출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visible | hidden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visibililty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visible;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visibililty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hidden;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z-index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143116"/>
            <a:ext cx="7643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요소 박스가 겹쳐지는 순서를 지정할 때 사용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값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auto |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정수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(1, 2, 3 …)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z-index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auto;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z-index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1;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z-index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-1;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핵</a:t>
            </a:r>
            <a:r>
              <a:rPr lang="en-US" altLang="ko-KR"/>
              <a:t>(hack)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571612"/>
            <a:ext cx="80010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크로스 브라우징 환경에서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지원여부 또는 해석의 차이로 인해 발생하는 버그를 바로잡기 위한 트릭이나 꼼수를 핵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(hack)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또는 필터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(filter)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라고 합니다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endParaRPr lang="en-US" altLang="ko-KR" sz="2400">
              <a:solidFill>
                <a:srgbClr val="0070c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HTML 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필터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(* html filter) :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*html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p { color:red; }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언더스코어 핵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(underscore hack) : p {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_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color:red; }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해시 핵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(hash hack)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p {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#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color:red; }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조건 주석문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(Conditional Comment)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&lt;!--[if IE 6]&gt;</a:t>
            </a:r>
            <a:endParaRPr lang="en-US" altLang="ko-KR" sz="24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&lt;link rel="stylesheet" type="text/css“ ref="css/ie6.css"&gt;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&lt;![endif]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  <a:sym typeface="Wingdings"/>
              </a:rPr>
              <a:t>--&gt;</a:t>
            </a:r>
            <a:endParaRPr lang="en-US" altLang="ko-KR" sz="24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박스 모델 </a:t>
            </a:r>
            <a:r>
              <a:rPr lang="en-US" altLang="ko-KR"/>
              <a:t>(Box Model)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714348" y="4286256"/>
            <a:ext cx="8043890" cy="19288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>
              <a:spcBef>
                <a:spcPct val="2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width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콘텐츠의 가로 크기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height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콘텐츠의 세로 크기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ct val="2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border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 테두리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ct val="2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margin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 바깥쪽 여백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(border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기준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ct val="2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padding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콘텐츠 안쪽 여백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(border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기준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 algn="l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altLang="ko-KR" sz="2000" b="0" i="0" spc="5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박스모델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8794" y="1285860"/>
            <a:ext cx="5461330" cy="2633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06650" y="227013"/>
            <a:ext cx="6737350" cy="762000"/>
          </a:xfrm>
        </p:spPr>
        <p:txBody>
          <a:bodyPr/>
          <a:lstStyle/>
          <a:p>
            <a:pPr lvl="0"/>
            <a:r>
              <a:rPr lang="ko-KR" altLang="en-US" sz="2800"/>
              <a:t>표준 모드와 호환 모드에서의 박스 모델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500034" y="1428736"/>
            <a:ext cx="8143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XHTML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문서가 웹 브라우저에서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표준 모드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로 렌더링 될 경우와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호환 모드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로 렌더링될 경우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CSS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의 박스 모델은 다르게 적용 됩니다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특히 인터넷 익스플로러의 경우 호환 모드에서는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padding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속성에 지정된 값을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width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에 포함시켜 계산하기 때문에 의도한 것보다 박스가 작게 출력 될 수 있습니다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그림 7" descr="표준모드와호환모드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00100" y="3143248"/>
            <a:ext cx="6858048" cy="3412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06650" y="227013"/>
            <a:ext cx="6737350" cy="762000"/>
          </a:xfrm>
        </p:spPr>
        <p:txBody>
          <a:bodyPr/>
          <a:lstStyle/>
          <a:p>
            <a:pPr lvl="0"/>
            <a:r>
              <a:rPr lang="en-US" altLang="ko-KR" sz="2800"/>
              <a:t>margin </a:t>
            </a:r>
            <a:r>
              <a:rPr lang="ko-KR" altLang="en-US" sz="2800"/>
              <a:t>겹침 현상</a:t>
            </a:r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500034" y="1428736"/>
            <a:ext cx="8143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>
                <a:solidFill>
                  <a:srgbClr val="0070c0"/>
                </a:solidFill>
                <a:latin typeface="맑은 고딕"/>
                <a:ea typeface="맑은 고딕"/>
              </a:rPr>
              <a:t>margin collapsing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마진 겹침현상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20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두개 이상의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margin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값이 세로 방향으로 만났을 때 하나의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margin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으로 합쳐지는 현상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 descr="마진겹침현상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28728" y="2500306"/>
            <a:ext cx="5972190" cy="4026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플로트 </a:t>
            </a:r>
            <a:r>
              <a:rPr lang="en-US" altLang="ko-KR"/>
              <a:t>(float)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429625" cy="623888"/>
          </a:xfrm>
        </p:spPr>
        <p:txBody>
          <a:bodyPr/>
          <a:lstStyle/>
          <a:p>
            <a:pPr marL="0" indent="0">
              <a:buNone/>
            </a:pPr>
            <a:endParaRPr lang="en-US" altLang="ko-KR" sz="2400"/>
          </a:p>
          <a:p>
            <a:pPr lvl="1">
              <a:buNone/>
            </a:pPr>
            <a:endParaRPr lang="en-US" altLang="ko-KR" sz="2000"/>
          </a:p>
          <a:p>
            <a:pPr lvl="1">
              <a:buNone/>
            </a:pPr>
            <a:endParaRPr lang="en-US" altLang="ko-KR" sz="2000"/>
          </a:p>
        </p:txBody>
      </p:sp>
      <p:sp>
        <p:nvSpPr>
          <p:cNvPr id="8" name="TextBox 7"/>
          <p:cNvSpPr txBox="1"/>
          <p:nvPr/>
        </p:nvSpPr>
        <p:spPr>
          <a:xfrm>
            <a:off x="428596" y="1785926"/>
            <a:ext cx="82868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요소의 박스를 </a:t>
            </a:r>
            <a:r>
              <a:rPr lang="ko-KR" altLang="en-US" sz="2000" i="0" spc="5">
                <a:solidFill>
                  <a:srgbClr val="ff0000"/>
                </a:solidFill>
                <a:latin typeface="맑은 고딕"/>
                <a:ea typeface="맑은 고딕"/>
              </a:rPr>
              <a:t>이동</a:t>
            </a: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시키는 것</a:t>
            </a: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i="0" spc="5">
                <a:solidFill>
                  <a:srgbClr val="0070c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000" i="0" spc="5">
                <a:solidFill>
                  <a:srgbClr val="0070c0"/>
                </a:solidFill>
                <a:latin typeface="맑은 고딕"/>
                <a:ea typeface="맑은 고딕"/>
              </a:rPr>
              <a:t>:</a:t>
            </a:r>
            <a:r>
              <a:rPr lang="en-US" altLang="ko-KR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 left | right | none | inherit</a:t>
            </a:r>
            <a:endParaRPr lang="en-US" altLang="ko-KR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i="0" spc="5">
                <a:solidFill>
                  <a:srgbClr val="ff0000"/>
                </a:solidFill>
                <a:latin typeface="맑은 고딕"/>
                <a:ea typeface="맑은 고딕"/>
              </a:rPr>
              <a:t>left   : </a:t>
            </a: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왼쪽으로 플로트 된 박스를 생성</a:t>
            </a: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         </a:t>
            </a: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뒤에 계속되는 내용은 블록박스의 윗변의 오른쪽에서부터 시작</a:t>
            </a: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i="0" spc="5">
                <a:solidFill>
                  <a:srgbClr val="ff0000"/>
                </a:solidFill>
                <a:latin typeface="맑은 고딕"/>
                <a:ea typeface="맑은 고딕"/>
              </a:rPr>
              <a:t>right : </a:t>
            </a: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오른쪽으로 플로트 된 박스를 생성</a:t>
            </a: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         </a:t>
            </a:r>
            <a:r>
              <a:rPr lang="ko-KR" altLang="en-US" sz="2000" i="0" spc="5">
                <a:solidFill>
                  <a:sysClr val="windowText" lastClr="000000"/>
                </a:solidFill>
                <a:latin typeface="맑은 고딕"/>
                <a:ea typeface="맑은 고딕"/>
              </a:rPr>
              <a:t>뒤에 계속되는 내용은 블록박스의 윗변의 왼쪽에서부터 시작</a:t>
            </a: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marL="0" lvl="0" indent="0" defTabSz="1080135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2000" i="0" spc="5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 l="1270" t="12310" r="1270" b="59540"/>
          <a:stretch>
            <a:fillRect/>
          </a:stretch>
        </p:blipFill>
        <p:spPr>
          <a:xfrm>
            <a:off x="642910" y="4286256"/>
            <a:ext cx="7715304" cy="17859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플로트 </a:t>
            </a:r>
            <a:r>
              <a:rPr lang="en-US" altLang="ko-KR"/>
              <a:t>(float) </a:t>
            </a:r>
            <a:r>
              <a:rPr lang="ko-KR" altLang="en-US"/>
              <a:t>해제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1785926"/>
            <a:ext cx="5643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clear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속성을 이용하여 해제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none | left | right | both | inherit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[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블록 레벨 요소에만 적용 가능</a:t>
            </a:r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]</a:t>
            </a:r>
            <a:endParaRPr lang="ko-KR" altLang="en-US" sz="24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3357562"/>
            <a:ext cx="5643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overflow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속성을 이용하여 해제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auto | hidden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[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플로트 된 요소의 부모 요소에 지정</a:t>
            </a:r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]</a:t>
            </a:r>
            <a:endParaRPr lang="ko-KR" altLang="en-US" sz="24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929198"/>
            <a:ext cx="5643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float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속성을 이용하여 해제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</a:rPr>
              <a:t>값 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</a:rPr>
              <a:t>: left | right </a:t>
            </a: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/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[</a:t>
            </a:r>
            <a:r>
              <a:rPr lang="ko-KR" altLang="en-US" sz="2400">
                <a:solidFill>
                  <a:srgbClr val="0070c0"/>
                </a:solidFill>
                <a:latin typeface="맑은 고딕"/>
                <a:ea typeface="맑은 고딕"/>
              </a:rPr>
              <a:t>플로트 된 요소의 부모 요소에 지정</a:t>
            </a:r>
            <a:r>
              <a:rPr lang="en-US" altLang="ko-KR" sz="2400">
                <a:solidFill>
                  <a:srgbClr val="0070c0"/>
                </a:solidFill>
                <a:latin typeface="맑은 고딕"/>
                <a:ea typeface="맑은 고딕"/>
              </a:rPr>
              <a:t>]</a:t>
            </a:r>
            <a:endParaRPr lang="ko-KR" altLang="en-US" sz="24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ivision">
  <a:themeElements>
    <a:clrScheme name="Division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Division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Divis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Home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2010-03-14T12:09:21.000</dcterms:created>
  <dc:creator>Teresa</dc:creator>
  <dc:description/>
  <cp:keywords/>
  <cp:lastModifiedBy>Administrator</cp:lastModifiedBy>
  <dcterms:modified xsi:type="dcterms:W3CDTF">2017-03-28T04:03:51.943</dcterms:modified>
  <cp:revision>155</cp:revision>
  <dc:subject/>
  <dc:title>슬라이드 1</dc:title>
</cp:coreProperties>
</file>