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Default Extension="jpeg" ContentType="image/jpeg"/>
  <Default Extension="png" ContentType="image/pn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0" r:id="rId29"/>
  </p:sldMasterIdLst>
  <p:notesMasterIdLst>
    <p:notesMasterId r:id="rId31"/>
  </p:notesMasterIdLst>
  <p:sldIdLst>
    <p:sldId id="257" r:id="rId1"/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5561"/>
    <p:restoredTop sz="94774"/>
  </p:normalViewPr>
  <p:slideViewPr>
    <p:cSldViewPr>
      <p:cViewPr varScale="1">
        <p:scale>
          <a:sx n="79" d="100"/>
          <a:sy n="79" d="100"/>
        </p:scale>
        <p:origin x="-1626" y="-84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98" y="-84"/>
      </p:cViewPr>
      <p:guideLst>
        <p:guide orient="horz" pos="2879"/>
        <p:guide pos="2159"/>
      </p:guideLst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10" Type="http://schemas.openxmlformats.org/officeDocument/2006/relationships/slide" Target="slides/slide10.xml"  /><Relationship Id="rId11" Type="http://schemas.openxmlformats.org/officeDocument/2006/relationships/slide" Target="slides/slide11.xml"  /><Relationship Id="rId12" Type="http://schemas.openxmlformats.org/officeDocument/2006/relationships/slide" Target="slides/slide12.xml"  /><Relationship Id="rId13" Type="http://schemas.openxmlformats.org/officeDocument/2006/relationships/slide" Target="slides/slide13.xml"  /><Relationship Id="rId14" Type="http://schemas.openxmlformats.org/officeDocument/2006/relationships/slide" Target="slides/slide14.xml"  /><Relationship Id="rId15" Type="http://schemas.openxmlformats.org/officeDocument/2006/relationships/slide" Target="slides/slide15.xml"  /><Relationship Id="rId16" Type="http://schemas.openxmlformats.org/officeDocument/2006/relationships/slide" Target="slides/slide16.xml"  /><Relationship Id="rId17" Type="http://schemas.openxmlformats.org/officeDocument/2006/relationships/slide" Target="slides/slide17.xml"  /><Relationship Id="rId18" Type="http://schemas.openxmlformats.org/officeDocument/2006/relationships/slide" Target="slides/slide18.xml"  /><Relationship Id="rId19" Type="http://schemas.openxmlformats.org/officeDocument/2006/relationships/slide" Target="slides/slide19.xml"  /><Relationship Id="rId2" Type="http://schemas.openxmlformats.org/officeDocument/2006/relationships/slide" Target="slides/slide2.xml"  /><Relationship Id="rId20" Type="http://schemas.openxmlformats.org/officeDocument/2006/relationships/slide" Target="slides/slide20.xml"  /><Relationship Id="rId21" Type="http://schemas.openxmlformats.org/officeDocument/2006/relationships/slide" Target="slides/slide21.xml"  /><Relationship Id="rId22" Type="http://schemas.openxmlformats.org/officeDocument/2006/relationships/slide" Target="slides/slide22.xml"  /><Relationship Id="rId23" Type="http://schemas.openxmlformats.org/officeDocument/2006/relationships/slide" Target="slides/slide23.xml"  /><Relationship Id="rId24" Type="http://schemas.openxmlformats.org/officeDocument/2006/relationships/slide" Target="slides/slide24.xml"  /><Relationship Id="rId25" Type="http://schemas.openxmlformats.org/officeDocument/2006/relationships/slide" Target="slides/slide25.xml"  /><Relationship Id="rId26" Type="http://schemas.openxmlformats.org/officeDocument/2006/relationships/slide" Target="slides/slide26.xml"  /><Relationship Id="rId27" Type="http://schemas.openxmlformats.org/officeDocument/2006/relationships/presProps" Target="presProps.xml"  /><Relationship Id="rId28" Type="http://schemas.openxmlformats.org/officeDocument/2006/relationships/viewProps" Target="viewProps.xml"  /><Relationship Id="rId29" Type="http://schemas.openxmlformats.org/officeDocument/2006/relationships/slideMaster" Target="slideMasters/slideMaster1.xml"  /><Relationship Id="rId3" Type="http://schemas.openxmlformats.org/officeDocument/2006/relationships/slide" Target="slides/slide3.xml"  /><Relationship Id="rId30" Type="http://schemas.openxmlformats.org/officeDocument/2006/relationships/theme" Target="theme/theme1.xml"  /><Relationship Id="rId31" Type="http://schemas.openxmlformats.org/officeDocument/2006/relationships/notesMaster" Target="notesMasters/notesMaster1.xml"  /><Relationship Id="rId32" Type="http://schemas.openxmlformats.org/officeDocument/2006/relationships/tableStyles" Target="tableStyles.xml"  /><Relationship Id="rId4" Type="http://schemas.openxmlformats.org/officeDocument/2006/relationships/slide" Target="slides/slide4.xml"  /><Relationship Id="rId5" Type="http://schemas.openxmlformats.org/officeDocument/2006/relationships/slide" Target="slides/slide5.xml"  /><Relationship Id="rId6" Type="http://schemas.openxmlformats.org/officeDocument/2006/relationships/slide" Target="slides/slide6.xml"  /><Relationship Id="rId7" Type="http://schemas.openxmlformats.org/officeDocument/2006/relationships/slide" Target="slides/slide7.xml"  /><Relationship Id="rId8" Type="http://schemas.openxmlformats.org/officeDocument/2006/relationships/slide" Target="slides/slide8.xml"  /><Relationship Id="rId9" Type="http://schemas.openxmlformats.org/officeDocument/2006/relationships/slide" Target="slides/slide9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/>
            <a:fld id="{E83E55A8-D5CF-4CB6-A127-D1933B95FA4A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8817949-EA51-4397-99D6-3B2F4099EE7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0" y="-2"/>
            <a:ext cx="9144000" cy="6858002"/>
            <a:chOff x="0" y="-2"/>
            <a:chExt cx="9144000" cy="6858002"/>
          </a:xfrm>
        </p:grpSpPr>
        <p:sp>
          <p:nvSpPr>
            <p:cNvPr id="8" name="직사각형 7"/>
            <p:cNvSpPr/>
            <p:nvPr/>
          </p:nvSpPr>
          <p:spPr>
            <a:xfrm>
              <a:off x="7858148" y="-2"/>
              <a:ext cx="1285852" cy="6858001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9" name="그룹 13"/>
            <p:cNvGrpSpPr/>
            <p:nvPr/>
          </p:nvGrpSpPr>
          <p:grpSpPr>
            <a:xfrm rot="0">
              <a:off x="0" y="4500492"/>
              <a:ext cx="9093207" cy="787297"/>
              <a:chOff x="0" y="-1357346"/>
              <a:chExt cx="9144000" cy="1044575"/>
            </a:xfrm>
            <a:solidFill>
              <a:schemeClr val="bg1">
                <a:lumMod val="95000"/>
              </a:schemeClr>
            </a:solidFill>
          </p:grpSpPr>
          <p:sp>
            <p:nvSpPr>
              <p:cNvPr id="14" name="Freeform 8"/>
              <p:cNvSpPr/>
              <p:nvPr/>
            </p:nvSpPr>
            <p:spPr>
              <a:xfrm>
                <a:off x="63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15" name="Freeform 9"/>
              <p:cNvSpPr/>
              <p:nvPr/>
            </p:nvSpPr>
            <p:spPr>
              <a:xfrm>
                <a:off x="0" y="-1350996"/>
                <a:ext cx="120650" cy="120650"/>
              </a:xfrm>
              <a:custGeom>
                <a:avLst/>
                <a:gdLst/>
                <a:cxnLst>
                  <a:cxn ang="0">
                    <a:pos x="4" y="0"/>
                  </a:cxn>
                  <a:cxn ang="0">
                    <a:pos x="0" y="4"/>
                  </a:cxn>
                  <a:cxn ang="0">
                    <a:pos x="0" y="76"/>
                  </a:cxn>
                  <a:cxn ang="0">
                    <a:pos x="76" y="0"/>
                  </a:cxn>
                  <a:cxn ang="0">
                    <a:pos x="4" y="0"/>
                  </a:cxn>
                </a:cxnLst>
                <a:rect l="0" t="0" r="r" b="b"/>
                <a:pathLst>
                  <a:path w="76" h="76">
                    <a:moveTo>
                      <a:pt x="4" y="0"/>
                    </a:moveTo>
                    <a:lnTo>
                      <a:pt x="0" y="4"/>
                    </a:lnTo>
                    <a:lnTo>
                      <a:pt x="0" y="76"/>
                    </a:lnTo>
                    <a:lnTo>
                      <a:pt x="7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16" name="Freeform 10"/>
              <p:cNvSpPr/>
              <p:nvPr/>
            </p:nvSpPr>
            <p:spPr>
              <a:xfrm>
                <a:off x="2159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17" name="Freeform 11"/>
              <p:cNvSpPr/>
              <p:nvPr/>
            </p:nvSpPr>
            <p:spPr>
              <a:xfrm>
                <a:off x="0" y="-1350996"/>
                <a:ext cx="330200" cy="330200"/>
              </a:xfrm>
              <a:custGeom>
                <a:avLst/>
                <a:gdLst/>
                <a:cxnLst>
                  <a:cxn ang="0">
                    <a:pos x="136" y="0"/>
                  </a:cxn>
                  <a:cxn ang="0">
                    <a:pos x="0" y="136"/>
                  </a:cxn>
                  <a:cxn ang="0">
                    <a:pos x="0" y="208"/>
                  </a:cxn>
                  <a:cxn ang="0">
                    <a:pos x="208" y="0"/>
                  </a:cxn>
                  <a:cxn ang="0">
                    <a:pos x="136" y="0"/>
                  </a:cxn>
                </a:cxnLst>
                <a:rect l="0" t="0" r="r" b="b"/>
                <a:pathLst>
                  <a:path w="208" h="208">
                    <a:moveTo>
                      <a:pt x="136" y="0"/>
                    </a:moveTo>
                    <a:lnTo>
                      <a:pt x="0" y="136"/>
                    </a:lnTo>
                    <a:lnTo>
                      <a:pt x="0" y="208"/>
                    </a:lnTo>
                    <a:lnTo>
                      <a:pt x="208" y="0"/>
                    </a:lnTo>
                    <a:lnTo>
                      <a:pt x="136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18" name="Freeform 12"/>
              <p:cNvSpPr/>
              <p:nvPr/>
            </p:nvSpPr>
            <p:spPr>
              <a:xfrm>
                <a:off x="4254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19" name="Freeform 13"/>
              <p:cNvSpPr/>
              <p:nvPr/>
            </p:nvSpPr>
            <p:spPr>
              <a:xfrm>
                <a:off x="0" y="-1350996"/>
                <a:ext cx="539750" cy="539750"/>
              </a:xfrm>
              <a:custGeom>
                <a:avLst/>
                <a:gdLst/>
                <a:cxnLst>
                  <a:cxn ang="0">
                    <a:pos x="268" y="0"/>
                  </a:cxn>
                  <a:cxn ang="0">
                    <a:pos x="0" y="268"/>
                  </a:cxn>
                  <a:cxn ang="0">
                    <a:pos x="0" y="340"/>
                  </a:cxn>
                  <a:cxn ang="0">
                    <a:pos x="340" y="0"/>
                  </a:cxn>
                  <a:cxn ang="0">
                    <a:pos x="268" y="0"/>
                  </a:cxn>
                </a:cxnLst>
                <a:rect l="0" t="0" r="r" b="b"/>
                <a:pathLst>
                  <a:path w="340" h="340">
                    <a:moveTo>
                      <a:pt x="268" y="0"/>
                    </a:moveTo>
                    <a:lnTo>
                      <a:pt x="0" y="268"/>
                    </a:lnTo>
                    <a:lnTo>
                      <a:pt x="0" y="340"/>
                    </a:lnTo>
                    <a:lnTo>
                      <a:pt x="340" y="0"/>
                    </a:lnTo>
                    <a:lnTo>
                      <a:pt x="268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20" name="Freeform 14"/>
              <p:cNvSpPr/>
              <p:nvPr/>
            </p:nvSpPr>
            <p:spPr>
              <a:xfrm>
                <a:off x="6350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21" name="Freeform 15"/>
              <p:cNvSpPr/>
              <p:nvPr/>
            </p:nvSpPr>
            <p:spPr>
              <a:xfrm>
                <a:off x="0" y="-1350996"/>
                <a:ext cx="749300" cy="749300"/>
              </a:xfrm>
              <a:custGeom>
                <a:avLst/>
                <a:gdLst/>
                <a:cxnLst>
                  <a:cxn ang="0">
                    <a:pos x="400" y="0"/>
                  </a:cxn>
                  <a:cxn ang="0">
                    <a:pos x="0" y="400"/>
                  </a:cxn>
                  <a:cxn ang="0">
                    <a:pos x="0" y="472"/>
                  </a:cxn>
                  <a:cxn ang="0">
                    <a:pos x="472" y="0"/>
                  </a:cxn>
                  <a:cxn ang="0">
                    <a:pos x="400" y="0"/>
                  </a:cxn>
                </a:cxnLst>
                <a:rect l="0" t="0" r="r" b="b"/>
                <a:pathLst>
                  <a:path w="472" h="472">
                    <a:moveTo>
                      <a:pt x="400" y="0"/>
                    </a:moveTo>
                    <a:lnTo>
                      <a:pt x="0" y="400"/>
                    </a:lnTo>
                    <a:lnTo>
                      <a:pt x="0" y="472"/>
                    </a:lnTo>
                    <a:lnTo>
                      <a:pt x="472" y="0"/>
                    </a:lnTo>
                    <a:lnTo>
                      <a:pt x="400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22" name="Freeform 16"/>
              <p:cNvSpPr/>
              <p:nvPr/>
            </p:nvSpPr>
            <p:spPr>
              <a:xfrm>
                <a:off x="8445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23" name="Freeform 17"/>
              <p:cNvSpPr/>
              <p:nvPr/>
            </p:nvSpPr>
            <p:spPr>
              <a:xfrm>
                <a:off x="0" y="-1350996"/>
                <a:ext cx="958850" cy="958850"/>
              </a:xfrm>
              <a:custGeom>
                <a:avLst/>
                <a:gdLst/>
                <a:cxnLst>
                  <a:cxn ang="0">
                    <a:pos x="532" y="0"/>
                  </a:cxn>
                  <a:cxn ang="0">
                    <a:pos x="0" y="532"/>
                  </a:cxn>
                  <a:cxn ang="0">
                    <a:pos x="0" y="604"/>
                  </a:cxn>
                  <a:cxn ang="0">
                    <a:pos x="604" y="0"/>
                  </a:cxn>
                  <a:cxn ang="0">
                    <a:pos x="532" y="0"/>
                  </a:cxn>
                </a:cxnLst>
                <a:rect l="0" t="0" r="r" b="b"/>
                <a:pathLst>
                  <a:path w="604" h="604">
                    <a:moveTo>
                      <a:pt x="532" y="0"/>
                    </a:moveTo>
                    <a:lnTo>
                      <a:pt x="0" y="532"/>
                    </a:lnTo>
                    <a:lnTo>
                      <a:pt x="0" y="604"/>
                    </a:lnTo>
                    <a:lnTo>
                      <a:pt x="604" y="0"/>
                    </a:lnTo>
                    <a:lnTo>
                      <a:pt x="532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24" name="Freeform 18"/>
              <p:cNvSpPr/>
              <p:nvPr/>
            </p:nvSpPr>
            <p:spPr>
              <a:xfrm>
                <a:off x="10541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25" name="Freeform 19"/>
              <p:cNvSpPr/>
              <p:nvPr/>
            </p:nvSpPr>
            <p:spPr>
              <a:xfrm>
                <a:off x="190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26" name="Freeform 20"/>
              <p:cNvSpPr/>
              <p:nvPr/>
            </p:nvSpPr>
            <p:spPr>
              <a:xfrm>
                <a:off x="12636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27" name="Freeform 21"/>
              <p:cNvSpPr/>
              <p:nvPr/>
            </p:nvSpPr>
            <p:spPr>
              <a:xfrm>
                <a:off x="2286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28" name="Freeform 22"/>
              <p:cNvSpPr/>
              <p:nvPr/>
            </p:nvSpPr>
            <p:spPr>
              <a:xfrm>
                <a:off x="14732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29" name="Freeform 23"/>
              <p:cNvSpPr/>
              <p:nvPr/>
            </p:nvSpPr>
            <p:spPr>
              <a:xfrm>
                <a:off x="4381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30" name="Freeform 24"/>
              <p:cNvSpPr/>
              <p:nvPr/>
            </p:nvSpPr>
            <p:spPr>
              <a:xfrm>
                <a:off x="16827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31" name="Freeform 25"/>
              <p:cNvSpPr/>
              <p:nvPr/>
            </p:nvSpPr>
            <p:spPr>
              <a:xfrm>
                <a:off x="6477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32" name="Freeform 26"/>
              <p:cNvSpPr/>
              <p:nvPr/>
            </p:nvSpPr>
            <p:spPr>
              <a:xfrm>
                <a:off x="18923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33" name="Freeform 27"/>
              <p:cNvSpPr/>
              <p:nvPr/>
            </p:nvSpPr>
            <p:spPr>
              <a:xfrm>
                <a:off x="8572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34" name="Freeform 28"/>
              <p:cNvSpPr/>
              <p:nvPr/>
            </p:nvSpPr>
            <p:spPr>
              <a:xfrm>
                <a:off x="21018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35" name="Freeform 29"/>
              <p:cNvSpPr/>
              <p:nvPr/>
            </p:nvSpPr>
            <p:spPr>
              <a:xfrm>
                <a:off x="10668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36" name="Freeform 30"/>
              <p:cNvSpPr/>
              <p:nvPr/>
            </p:nvSpPr>
            <p:spPr>
              <a:xfrm>
                <a:off x="23114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37" name="Freeform 31"/>
              <p:cNvSpPr/>
              <p:nvPr/>
            </p:nvSpPr>
            <p:spPr>
              <a:xfrm>
                <a:off x="12763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38" name="Freeform 32"/>
              <p:cNvSpPr/>
              <p:nvPr/>
            </p:nvSpPr>
            <p:spPr>
              <a:xfrm>
                <a:off x="25209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39" name="Freeform 33"/>
              <p:cNvSpPr/>
              <p:nvPr/>
            </p:nvSpPr>
            <p:spPr>
              <a:xfrm>
                <a:off x="14859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40" name="Freeform 34"/>
              <p:cNvSpPr/>
              <p:nvPr/>
            </p:nvSpPr>
            <p:spPr>
              <a:xfrm>
                <a:off x="27305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41" name="Freeform 35"/>
              <p:cNvSpPr/>
              <p:nvPr/>
            </p:nvSpPr>
            <p:spPr>
              <a:xfrm>
                <a:off x="16954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42" name="Freeform 36"/>
              <p:cNvSpPr/>
              <p:nvPr/>
            </p:nvSpPr>
            <p:spPr>
              <a:xfrm>
                <a:off x="29400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43" name="Freeform 37"/>
              <p:cNvSpPr/>
              <p:nvPr/>
            </p:nvSpPr>
            <p:spPr>
              <a:xfrm>
                <a:off x="19050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44" name="Freeform 38"/>
              <p:cNvSpPr/>
              <p:nvPr/>
            </p:nvSpPr>
            <p:spPr>
              <a:xfrm>
                <a:off x="31496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45" name="Freeform 39"/>
              <p:cNvSpPr/>
              <p:nvPr/>
            </p:nvSpPr>
            <p:spPr>
              <a:xfrm>
                <a:off x="21145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46" name="Freeform 40"/>
              <p:cNvSpPr/>
              <p:nvPr/>
            </p:nvSpPr>
            <p:spPr>
              <a:xfrm>
                <a:off x="33591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47" name="Freeform 41"/>
              <p:cNvSpPr/>
              <p:nvPr/>
            </p:nvSpPr>
            <p:spPr>
              <a:xfrm>
                <a:off x="23241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48" name="Freeform 42"/>
              <p:cNvSpPr/>
              <p:nvPr/>
            </p:nvSpPr>
            <p:spPr>
              <a:xfrm>
                <a:off x="35687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49" name="Freeform 43"/>
              <p:cNvSpPr/>
              <p:nvPr/>
            </p:nvSpPr>
            <p:spPr>
              <a:xfrm>
                <a:off x="25336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50" name="Freeform 44"/>
              <p:cNvSpPr/>
              <p:nvPr/>
            </p:nvSpPr>
            <p:spPr>
              <a:xfrm>
                <a:off x="37782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51" name="Freeform 45"/>
              <p:cNvSpPr/>
              <p:nvPr/>
            </p:nvSpPr>
            <p:spPr>
              <a:xfrm>
                <a:off x="27432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52" name="Freeform 46"/>
              <p:cNvSpPr/>
              <p:nvPr/>
            </p:nvSpPr>
            <p:spPr>
              <a:xfrm>
                <a:off x="39878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53" name="Freeform 47"/>
              <p:cNvSpPr/>
              <p:nvPr/>
            </p:nvSpPr>
            <p:spPr>
              <a:xfrm>
                <a:off x="29527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54" name="Freeform 48"/>
              <p:cNvSpPr/>
              <p:nvPr/>
            </p:nvSpPr>
            <p:spPr>
              <a:xfrm>
                <a:off x="41973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55" name="Freeform 49"/>
              <p:cNvSpPr/>
              <p:nvPr/>
            </p:nvSpPr>
            <p:spPr>
              <a:xfrm>
                <a:off x="31623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56" name="Freeform 50"/>
              <p:cNvSpPr/>
              <p:nvPr/>
            </p:nvSpPr>
            <p:spPr>
              <a:xfrm>
                <a:off x="44069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57" name="Freeform 51"/>
              <p:cNvSpPr/>
              <p:nvPr/>
            </p:nvSpPr>
            <p:spPr>
              <a:xfrm>
                <a:off x="33718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58" name="Freeform 52"/>
              <p:cNvSpPr/>
              <p:nvPr/>
            </p:nvSpPr>
            <p:spPr>
              <a:xfrm>
                <a:off x="46164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59" name="Freeform 53"/>
              <p:cNvSpPr/>
              <p:nvPr/>
            </p:nvSpPr>
            <p:spPr>
              <a:xfrm>
                <a:off x="35814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60" name="Freeform 54"/>
              <p:cNvSpPr/>
              <p:nvPr/>
            </p:nvSpPr>
            <p:spPr>
              <a:xfrm>
                <a:off x="48260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61" name="Freeform 55"/>
              <p:cNvSpPr/>
              <p:nvPr/>
            </p:nvSpPr>
            <p:spPr>
              <a:xfrm>
                <a:off x="37909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62" name="Freeform 56"/>
              <p:cNvSpPr/>
              <p:nvPr/>
            </p:nvSpPr>
            <p:spPr>
              <a:xfrm>
                <a:off x="50355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63" name="Freeform 57"/>
              <p:cNvSpPr/>
              <p:nvPr/>
            </p:nvSpPr>
            <p:spPr>
              <a:xfrm>
                <a:off x="40005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64" name="Freeform 58"/>
              <p:cNvSpPr/>
              <p:nvPr/>
            </p:nvSpPr>
            <p:spPr>
              <a:xfrm>
                <a:off x="52451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65" name="Freeform 59"/>
              <p:cNvSpPr/>
              <p:nvPr/>
            </p:nvSpPr>
            <p:spPr>
              <a:xfrm>
                <a:off x="42100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66" name="Freeform 60"/>
              <p:cNvSpPr/>
              <p:nvPr/>
            </p:nvSpPr>
            <p:spPr>
              <a:xfrm>
                <a:off x="54546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67" name="Freeform 61"/>
              <p:cNvSpPr/>
              <p:nvPr/>
            </p:nvSpPr>
            <p:spPr>
              <a:xfrm>
                <a:off x="44196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68" name="Freeform 62"/>
              <p:cNvSpPr/>
              <p:nvPr/>
            </p:nvSpPr>
            <p:spPr>
              <a:xfrm>
                <a:off x="56642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69" name="Freeform 63"/>
              <p:cNvSpPr/>
              <p:nvPr/>
            </p:nvSpPr>
            <p:spPr>
              <a:xfrm>
                <a:off x="46291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70" name="Freeform 64"/>
              <p:cNvSpPr/>
              <p:nvPr/>
            </p:nvSpPr>
            <p:spPr>
              <a:xfrm>
                <a:off x="58737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71" name="Freeform 65"/>
              <p:cNvSpPr/>
              <p:nvPr/>
            </p:nvSpPr>
            <p:spPr>
              <a:xfrm>
                <a:off x="48387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72" name="Freeform 66"/>
              <p:cNvSpPr/>
              <p:nvPr/>
            </p:nvSpPr>
            <p:spPr>
              <a:xfrm>
                <a:off x="60833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73" name="Freeform 67"/>
              <p:cNvSpPr/>
              <p:nvPr/>
            </p:nvSpPr>
            <p:spPr>
              <a:xfrm>
                <a:off x="50482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74" name="Freeform 68"/>
              <p:cNvSpPr/>
              <p:nvPr/>
            </p:nvSpPr>
            <p:spPr>
              <a:xfrm>
                <a:off x="62928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75" name="Freeform 69"/>
              <p:cNvSpPr/>
              <p:nvPr/>
            </p:nvSpPr>
            <p:spPr>
              <a:xfrm>
                <a:off x="52578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76" name="Freeform 70"/>
              <p:cNvSpPr/>
              <p:nvPr/>
            </p:nvSpPr>
            <p:spPr>
              <a:xfrm>
                <a:off x="65024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77" name="Freeform 71"/>
              <p:cNvSpPr/>
              <p:nvPr/>
            </p:nvSpPr>
            <p:spPr>
              <a:xfrm>
                <a:off x="54673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78" name="Freeform 72"/>
              <p:cNvSpPr/>
              <p:nvPr/>
            </p:nvSpPr>
            <p:spPr>
              <a:xfrm>
                <a:off x="67119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79" name="Freeform 73"/>
              <p:cNvSpPr/>
              <p:nvPr/>
            </p:nvSpPr>
            <p:spPr>
              <a:xfrm>
                <a:off x="56769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80" name="Freeform 74"/>
              <p:cNvSpPr/>
              <p:nvPr/>
            </p:nvSpPr>
            <p:spPr>
              <a:xfrm>
                <a:off x="69215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81" name="Freeform 75"/>
              <p:cNvSpPr/>
              <p:nvPr/>
            </p:nvSpPr>
            <p:spPr>
              <a:xfrm>
                <a:off x="58864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82" name="Freeform 76"/>
              <p:cNvSpPr/>
              <p:nvPr/>
            </p:nvSpPr>
            <p:spPr>
              <a:xfrm>
                <a:off x="71310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83" name="Freeform 77"/>
              <p:cNvSpPr/>
              <p:nvPr/>
            </p:nvSpPr>
            <p:spPr>
              <a:xfrm>
                <a:off x="60960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84" name="Freeform 78"/>
              <p:cNvSpPr/>
              <p:nvPr/>
            </p:nvSpPr>
            <p:spPr>
              <a:xfrm>
                <a:off x="73406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85" name="Freeform 79"/>
              <p:cNvSpPr/>
              <p:nvPr/>
            </p:nvSpPr>
            <p:spPr>
              <a:xfrm>
                <a:off x="63055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86" name="Freeform 80"/>
              <p:cNvSpPr/>
              <p:nvPr/>
            </p:nvSpPr>
            <p:spPr>
              <a:xfrm>
                <a:off x="75501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87" name="Freeform 81"/>
              <p:cNvSpPr/>
              <p:nvPr/>
            </p:nvSpPr>
            <p:spPr>
              <a:xfrm>
                <a:off x="65151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88" name="Freeform 82"/>
              <p:cNvSpPr/>
              <p:nvPr/>
            </p:nvSpPr>
            <p:spPr>
              <a:xfrm>
                <a:off x="77597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89" name="Freeform 83"/>
              <p:cNvSpPr/>
              <p:nvPr/>
            </p:nvSpPr>
            <p:spPr>
              <a:xfrm>
                <a:off x="67246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90" name="Freeform 84"/>
              <p:cNvSpPr/>
              <p:nvPr/>
            </p:nvSpPr>
            <p:spPr>
              <a:xfrm>
                <a:off x="79629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91" name="Freeform 85"/>
              <p:cNvSpPr/>
              <p:nvPr/>
            </p:nvSpPr>
            <p:spPr>
              <a:xfrm>
                <a:off x="69278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92" name="Freeform 86"/>
              <p:cNvSpPr/>
              <p:nvPr/>
            </p:nvSpPr>
            <p:spPr>
              <a:xfrm>
                <a:off x="81724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93" name="Freeform 87"/>
              <p:cNvSpPr/>
              <p:nvPr/>
            </p:nvSpPr>
            <p:spPr>
              <a:xfrm>
                <a:off x="71374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94" name="Freeform 88"/>
              <p:cNvSpPr/>
              <p:nvPr/>
            </p:nvSpPr>
            <p:spPr>
              <a:xfrm>
                <a:off x="83820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95" name="Freeform 89"/>
              <p:cNvSpPr/>
              <p:nvPr/>
            </p:nvSpPr>
            <p:spPr>
              <a:xfrm>
                <a:off x="73469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96" name="Freeform 90"/>
              <p:cNvSpPr/>
              <p:nvPr/>
            </p:nvSpPr>
            <p:spPr>
              <a:xfrm>
                <a:off x="85915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97" name="Freeform 91"/>
              <p:cNvSpPr/>
              <p:nvPr/>
            </p:nvSpPr>
            <p:spPr>
              <a:xfrm>
                <a:off x="75565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98" name="Freeform 92"/>
              <p:cNvSpPr/>
              <p:nvPr/>
            </p:nvSpPr>
            <p:spPr>
              <a:xfrm>
                <a:off x="88011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99" name="Freeform 93"/>
              <p:cNvSpPr/>
              <p:nvPr/>
            </p:nvSpPr>
            <p:spPr>
              <a:xfrm>
                <a:off x="77660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100" name="Freeform 95"/>
              <p:cNvSpPr/>
              <p:nvPr/>
            </p:nvSpPr>
            <p:spPr>
              <a:xfrm>
                <a:off x="79756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101" name="Freeform 96"/>
              <p:cNvSpPr/>
              <p:nvPr/>
            </p:nvSpPr>
            <p:spPr>
              <a:xfrm>
                <a:off x="8185150" y="-1274796"/>
                <a:ext cx="958850" cy="962025"/>
              </a:xfrm>
              <a:custGeom>
                <a:avLst/>
                <a:gdLst/>
                <a:cxnLst>
                  <a:cxn ang="0">
                    <a:pos x="70" y="606"/>
                  </a:cxn>
                  <a:cxn ang="0">
                    <a:pos x="604" y="72"/>
                  </a:cxn>
                  <a:cxn ang="0">
                    <a:pos x="604" y="0"/>
                  </a:cxn>
                  <a:cxn ang="0">
                    <a:pos x="0" y="604"/>
                  </a:cxn>
                  <a:cxn ang="0">
                    <a:pos x="70" y="606"/>
                  </a:cxn>
                </a:cxnLst>
                <a:rect l="0" t="0" r="r" b="b"/>
                <a:pathLst>
                  <a:path w="604" h="606">
                    <a:moveTo>
                      <a:pt x="70" y="606"/>
                    </a:moveTo>
                    <a:lnTo>
                      <a:pt x="604" y="72"/>
                    </a:lnTo>
                    <a:lnTo>
                      <a:pt x="604" y="0"/>
                    </a:lnTo>
                    <a:lnTo>
                      <a:pt x="0" y="604"/>
                    </a:lnTo>
                    <a:lnTo>
                      <a:pt x="70" y="606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102" name="Freeform 97"/>
              <p:cNvSpPr/>
              <p:nvPr/>
            </p:nvSpPr>
            <p:spPr>
              <a:xfrm>
                <a:off x="8394700" y="-1065246"/>
                <a:ext cx="749300" cy="752475"/>
              </a:xfrm>
              <a:custGeom>
                <a:avLst/>
                <a:gdLst/>
                <a:cxnLst>
                  <a:cxn ang="0">
                    <a:pos x="70" y="474"/>
                  </a:cxn>
                  <a:cxn ang="0">
                    <a:pos x="472" y="72"/>
                  </a:cxn>
                  <a:cxn ang="0">
                    <a:pos x="472" y="0"/>
                  </a:cxn>
                  <a:cxn ang="0">
                    <a:pos x="0" y="472"/>
                  </a:cxn>
                  <a:cxn ang="0">
                    <a:pos x="70" y="474"/>
                  </a:cxn>
                </a:cxnLst>
                <a:rect l="0" t="0" r="r" b="b"/>
                <a:pathLst>
                  <a:path w="472" h="474">
                    <a:moveTo>
                      <a:pt x="70" y="474"/>
                    </a:moveTo>
                    <a:lnTo>
                      <a:pt x="472" y="72"/>
                    </a:lnTo>
                    <a:lnTo>
                      <a:pt x="472" y="0"/>
                    </a:lnTo>
                    <a:lnTo>
                      <a:pt x="0" y="472"/>
                    </a:lnTo>
                    <a:lnTo>
                      <a:pt x="70" y="47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103" name="Freeform 98"/>
              <p:cNvSpPr/>
              <p:nvPr/>
            </p:nvSpPr>
            <p:spPr>
              <a:xfrm>
                <a:off x="8604250" y="-855696"/>
                <a:ext cx="539750" cy="542925"/>
              </a:xfrm>
              <a:custGeom>
                <a:avLst/>
                <a:gdLst/>
                <a:cxnLst>
                  <a:cxn ang="0">
                    <a:pos x="70" y="342"/>
                  </a:cxn>
                  <a:cxn ang="0">
                    <a:pos x="340" y="72"/>
                  </a:cxn>
                  <a:cxn ang="0">
                    <a:pos x="340" y="0"/>
                  </a:cxn>
                  <a:cxn ang="0">
                    <a:pos x="0" y="340"/>
                  </a:cxn>
                  <a:cxn ang="0">
                    <a:pos x="70" y="342"/>
                  </a:cxn>
                </a:cxnLst>
                <a:rect l="0" t="0" r="r" b="b"/>
                <a:pathLst>
                  <a:path w="340" h="342">
                    <a:moveTo>
                      <a:pt x="70" y="342"/>
                    </a:moveTo>
                    <a:lnTo>
                      <a:pt x="340" y="72"/>
                    </a:lnTo>
                    <a:lnTo>
                      <a:pt x="340" y="0"/>
                    </a:lnTo>
                    <a:lnTo>
                      <a:pt x="0" y="340"/>
                    </a:lnTo>
                    <a:lnTo>
                      <a:pt x="70" y="34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104" name="Freeform 99"/>
              <p:cNvSpPr/>
              <p:nvPr/>
            </p:nvSpPr>
            <p:spPr>
              <a:xfrm>
                <a:off x="8813800" y="-646146"/>
                <a:ext cx="330200" cy="333375"/>
              </a:xfrm>
              <a:custGeom>
                <a:avLst/>
                <a:gdLst/>
                <a:cxnLst>
                  <a:cxn ang="0">
                    <a:pos x="70" y="210"/>
                  </a:cxn>
                  <a:cxn ang="0">
                    <a:pos x="208" y="72"/>
                  </a:cxn>
                  <a:cxn ang="0">
                    <a:pos x="208" y="0"/>
                  </a:cxn>
                  <a:cxn ang="0">
                    <a:pos x="0" y="208"/>
                  </a:cxn>
                  <a:cxn ang="0">
                    <a:pos x="70" y="210"/>
                  </a:cxn>
                </a:cxnLst>
                <a:rect l="0" t="0" r="r" b="b"/>
                <a:pathLst>
                  <a:path w="208" h="210">
                    <a:moveTo>
                      <a:pt x="70" y="210"/>
                    </a:moveTo>
                    <a:lnTo>
                      <a:pt x="208" y="72"/>
                    </a:lnTo>
                    <a:lnTo>
                      <a:pt x="208" y="0"/>
                    </a:lnTo>
                    <a:lnTo>
                      <a:pt x="0" y="208"/>
                    </a:lnTo>
                    <a:lnTo>
                      <a:pt x="70" y="21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105" name="Freeform 100"/>
              <p:cNvSpPr/>
              <p:nvPr/>
            </p:nvSpPr>
            <p:spPr>
              <a:xfrm>
                <a:off x="9023350" y="-436596"/>
                <a:ext cx="120650" cy="123825"/>
              </a:xfrm>
              <a:custGeom>
                <a:avLst/>
                <a:gdLst/>
                <a:cxnLst>
                  <a:cxn ang="0">
                    <a:pos x="70" y="78"/>
                  </a:cxn>
                  <a:cxn ang="0">
                    <a:pos x="76" y="72"/>
                  </a:cxn>
                  <a:cxn ang="0">
                    <a:pos x="76" y="0"/>
                  </a:cxn>
                  <a:cxn ang="0">
                    <a:pos x="0" y="76"/>
                  </a:cxn>
                  <a:cxn ang="0">
                    <a:pos x="70" y="78"/>
                  </a:cxn>
                </a:cxnLst>
                <a:rect l="0" t="0" r="r" b="b"/>
                <a:pathLst>
                  <a:path w="76" h="78">
                    <a:moveTo>
                      <a:pt x="70" y="78"/>
                    </a:moveTo>
                    <a:lnTo>
                      <a:pt x="76" y="72"/>
                    </a:lnTo>
                    <a:lnTo>
                      <a:pt x="76" y="0"/>
                    </a:lnTo>
                    <a:lnTo>
                      <a:pt x="0" y="76"/>
                    </a:lnTo>
                    <a:lnTo>
                      <a:pt x="70" y="78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</p:grpSp>
        <p:sp>
          <p:nvSpPr>
            <p:cNvPr id="10" name="직사각형 9"/>
            <p:cNvSpPr/>
            <p:nvPr/>
          </p:nvSpPr>
          <p:spPr>
            <a:xfrm>
              <a:off x="7858148" y="4500570"/>
              <a:ext cx="1285852" cy="78268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직사각형 10"/>
            <p:cNvSpPr/>
            <p:nvPr/>
          </p:nvSpPr>
          <p:spPr>
            <a:xfrm>
              <a:off x="1" y="5286388"/>
              <a:ext cx="9143999" cy="1571612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25000"/>
                    <a:lumOff val="7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직사각형 11"/>
            <p:cNvSpPr/>
            <p:nvPr/>
          </p:nvSpPr>
          <p:spPr>
            <a:xfrm>
              <a:off x="7858148" y="5286388"/>
              <a:ext cx="1285200" cy="1571611"/>
            </a:xfrm>
            <a:prstGeom prst="rect">
              <a:avLst/>
            </a:prstGeom>
            <a:solidFill>
              <a:schemeClr val="tx1">
                <a:lumMod val="10000"/>
                <a:lumOff val="90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13" name="직선 연결선 12"/>
            <p:cNvCxnSpPr/>
            <p:nvPr/>
          </p:nvCxnSpPr>
          <p:spPr>
            <a:xfrm>
              <a:off x="0" y="5260803"/>
              <a:ext cx="9144000" cy="1588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543658" y="3537860"/>
            <a:ext cx="7305621" cy="858614"/>
          </a:xfrm>
        </p:spPr>
        <p:txBody>
          <a:bodyPr/>
          <a:lstStyle>
            <a:lvl1pPr algn="l">
              <a:defRPr sz="4400" b="0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4286" y="3030886"/>
            <a:ext cx="7326085" cy="469552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106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/>
            <a:fld id="{D8D7A7C4-C82A-4D21-9AB0-F0C5A1D3EF09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10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10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6286520"/>
            <a:ext cx="9143999" cy="5714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그룹 234"/>
          <p:cNvGrpSpPr/>
          <p:nvPr/>
        </p:nvGrpSpPr>
        <p:grpSpPr>
          <a:xfrm rot="0">
            <a:off x="0" y="4643450"/>
            <a:ext cx="9093207" cy="1571633"/>
            <a:chOff x="0" y="-1357346"/>
            <a:chExt cx="9144000" cy="1044575"/>
          </a:xfrm>
          <a:solidFill>
            <a:schemeClr val="tx2">
              <a:lumMod val="20000"/>
              <a:lumOff val="80000"/>
              <a:alpha val="49000"/>
            </a:schemeClr>
          </a:solidFill>
        </p:grpSpPr>
        <p:sp>
          <p:nvSpPr>
            <p:cNvPr id="8" name="Freeform 8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" name="Freeform 9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0" name="Freeform 10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1" name="Freeform 11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2" name="Freeform 12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3" name="Freeform 13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4" name="Freeform 14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5" name="Freeform 15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6" name="Freeform 16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7" name="Freeform 17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8" name="Freeform 18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9" name="Freeform 19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0" name="Freeform 20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1" name="Freeform 21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2" name="Freeform 22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3" name="Freeform 23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4" name="Freeform 24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5" name="Freeform 25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6" name="Freeform 26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7" name="Freeform 27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8" name="Freeform 28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9" name="Freeform 29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0" name="Freeform 30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1" name="Freeform 31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2" name="Freeform 32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3" name="Freeform 33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4" name="Freeform 34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5" name="Freeform 35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6" name="Freeform 36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7" name="Freeform 37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8" name="Freeform 38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9" name="Freeform 39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0" name="Freeform 40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1" name="Freeform 41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2" name="Freeform 42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3" name="Freeform 43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4" name="Freeform 44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5" name="Freeform 45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6" name="Freeform 46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7" name="Freeform 47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8" name="Freeform 48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9" name="Freeform 49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0" name="Freeform 50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1" name="Freeform 51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2" name="Freeform 52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3" name="Freeform 53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4" name="Freeform 54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5" name="Freeform 55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6" name="Freeform 56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7" name="Freeform 57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8" name="Freeform 58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9" name="Freeform 59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0" name="Freeform 60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1" name="Freeform 61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2" name="Freeform 62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3" name="Freeform 63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4" name="Freeform 64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5" name="Freeform 65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6" name="Freeform 66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7" name="Freeform 67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8" name="Freeform 68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9" name="Freeform 69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0" name="Freeform 70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1" name="Freeform 71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2" name="Freeform 72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3" name="Freeform 73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4" name="Freeform 74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5" name="Freeform 75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6" name="Freeform 76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7" name="Freeform 77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8" name="Freeform 78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9" name="Freeform 79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0" name="Freeform 80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1" name="Freeform 81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2" name="Freeform 82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3" name="Freeform 83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4" name="Freeform 84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5" name="Freeform 85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6" name="Freeform 86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7" name="Freeform 87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8" name="Freeform 88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9" name="Freeform 89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0" name="Freeform 90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1" name="Freeform 91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2" name="Freeform 92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3" name="Freeform 93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4" name="Freeform 95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5" name="Freeform 96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6" name="Freeform 97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7" name="Freeform 98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8" name="Freeform 99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9" name="Freeform 100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</p:sp>
      </p:grpSp>
      <p:sp>
        <p:nvSpPr>
          <p:cNvPr id="100" name="직사각형 99"/>
          <p:cNvSpPr/>
          <p:nvPr/>
        </p:nvSpPr>
        <p:spPr>
          <a:xfrm>
            <a:off x="7858148" y="-1"/>
            <a:ext cx="1285852" cy="464457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직사각형 100"/>
          <p:cNvSpPr/>
          <p:nvPr/>
        </p:nvSpPr>
        <p:spPr>
          <a:xfrm>
            <a:off x="7858148" y="4630057"/>
            <a:ext cx="1285852" cy="16512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2" name="직선 연결선 101"/>
          <p:cNvCxnSpPr/>
          <p:nvPr/>
        </p:nvCxnSpPr>
        <p:spPr>
          <a:xfrm>
            <a:off x="0" y="6256360"/>
            <a:ext cx="9144000" cy="1588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7872549" y="6286520"/>
            <a:ext cx="1271451" cy="571480"/>
          </a:xfrm>
          <a:prstGeom prst="rect">
            <a:avLst/>
          </a:prstGeom>
          <a:solidFill>
            <a:schemeClr val="tx1">
              <a:lumMod val="10000"/>
              <a:lumOff val="9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428596" y="4714884"/>
            <a:ext cx="7358114" cy="1470025"/>
          </a:xfrm>
        </p:spPr>
        <p:txBody>
          <a:bodyPr/>
          <a:lstStyle>
            <a:lvl1pPr>
              <a:defRPr sz="4400" b="0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4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/>
            <a:fld id="{D8D7A7C4-C82A-4D21-9AB0-F0C5A1D3EF09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10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10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2" y="1214422"/>
            <a:ext cx="1306288" cy="5628251"/>
            <a:chOff x="2" y="1214422"/>
            <a:chExt cx="1306288" cy="5546291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8" name="Freeform 8"/>
            <p:cNvSpPr/>
            <p:nvPr/>
          </p:nvSpPr>
          <p:spPr>
            <a:xfrm rot="16200000">
              <a:off x="-54438" y="6692016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" name="Freeform 9"/>
            <p:cNvSpPr/>
            <p:nvPr/>
          </p:nvSpPr>
          <p:spPr>
            <a:xfrm rot="16200000">
              <a:off x="23393" y="6625284"/>
              <a:ext cx="119980" cy="150878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0" name="Freeform 10"/>
            <p:cNvSpPr/>
            <p:nvPr/>
          </p:nvSpPr>
          <p:spPr>
            <a:xfrm rot="16200000">
              <a:off x="-54438" y="6483630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1" name="Freeform 11"/>
            <p:cNvSpPr/>
            <p:nvPr/>
          </p:nvSpPr>
          <p:spPr>
            <a:xfrm rot="16200000">
              <a:off x="50225" y="6390065"/>
              <a:ext cx="328366" cy="41293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2" name="Freeform 12"/>
            <p:cNvSpPr/>
            <p:nvPr/>
          </p:nvSpPr>
          <p:spPr>
            <a:xfrm rot="16200000">
              <a:off x="-54438" y="6275244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3" name="Freeform 13"/>
            <p:cNvSpPr/>
            <p:nvPr/>
          </p:nvSpPr>
          <p:spPr>
            <a:xfrm rot="16200000">
              <a:off x="77058" y="6154846"/>
              <a:ext cx="536752" cy="674981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4" name="Freeform 14"/>
            <p:cNvSpPr/>
            <p:nvPr/>
          </p:nvSpPr>
          <p:spPr>
            <a:xfrm rot="16200000">
              <a:off x="-54438" y="6066858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5" name="Freeform 15"/>
            <p:cNvSpPr/>
            <p:nvPr/>
          </p:nvSpPr>
          <p:spPr>
            <a:xfrm rot="16200000">
              <a:off x="103891" y="5919627"/>
              <a:ext cx="745138" cy="937033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6" name="Freeform 17"/>
            <p:cNvSpPr/>
            <p:nvPr/>
          </p:nvSpPr>
          <p:spPr>
            <a:xfrm rot="16200000">
              <a:off x="130724" y="5684409"/>
              <a:ext cx="953524" cy="1199084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7" name="Freeform 19"/>
            <p:cNvSpPr/>
            <p:nvPr/>
          </p:nvSpPr>
          <p:spPr>
            <a:xfrm rot="16200000">
              <a:off x="85634" y="5521112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8" name="Freeform 42"/>
            <p:cNvSpPr/>
            <p:nvPr/>
          </p:nvSpPr>
          <p:spPr>
            <a:xfrm rot="16200000">
              <a:off x="-54438" y="658013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9" name="Freeform 44"/>
            <p:cNvSpPr/>
            <p:nvPr/>
          </p:nvSpPr>
          <p:spPr>
            <a:xfrm rot="16200000">
              <a:off x="-54438" y="637175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0" name="Freeform 46"/>
            <p:cNvSpPr/>
            <p:nvPr/>
          </p:nvSpPr>
          <p:spPr>
            <a:xfrm rot="16200000">
              <a:off x="-54438" y="616336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1" name="Freeform 48"/>
            <p:cNvSpPr/>
            <p:nvPr/>
          </p:nvSpPr>
          <p:spPr>
            <a:xfrm rot="16200000">
              <a:off x="-54438" y="5954981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2" name="Freeform 50"/>
            <p:cNvSpPr/>
            <p:nvPr/>
          </p:nvSpPr>
          <p:spPr>
            <a:xfrm rot="16200000">
              <a:off x="-54438" y="574659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3" name="Freeform 52"/>
            <p:cNvSpPr/>
            <p:nvPr/>
          </p:nvSpPr>
          <p:spPr>
            <a:xfrm rot="16200000">
              <a:off x="-54438" y="553820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4" name="Freeform 54"/>
            <p:cNvSpPr/>
            <p:nvPr/>
          </p:nvSpPr>
          <p:spPr>
            <a:xfrm rot="16200000">
              <a:off x="-54438" y="544605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5" name="Freeform 55"/>
            <p:cNvSpPr/>
            <p:nvPr/>
          </p:nvSpPr>
          <p:spPr>
            <a:xfrm rot="16200000">
              <a:off x="85634" y="5317082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6" name="Freeform 56"/>
            <p:cNvSpPr/>
            <p:nvPr/>
          </p:nvSpPr>
          <p:spPr>
            <a:xfrm rot="16200000">
              <a:off x="-54438" y="523766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7" name="Freeform 57"/>
            <p:cNvSpPr/>
            <p:nvPr/>
          </p:nvSpPr>
          <p:spPr>
            <a:xfrm rot="16200000">
              <a:off x="85634" y="5108696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8" name="Freeform 58"/>
            <p:cNvSpPr/>
            <p:nvPr/>
          </p:nvSpPr>
          <p:spPr>
            <a:xfrm rot="16200000">
              <a:off x="-54438" y="502928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9" name="Freeform 59"/>
            <p:cNvSpPr/>
            <p:nvPr/>
          </p:nvSpPr>
          <p:spPr>
            <a:xfrm rot="16200000">
              <a:off x="85634" y="4900310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0" name="Freeform 60"/>
            <p:cNvSpPr/>
            <p:nvPr/>
          </p:nvSpPr>
          <p:spPr>
            <a:xfrm rot="16200000">
              <a:off x="-54438" y="482089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1" name="Freeform 61"/>
            <p:cNvSpPr/>
            <p:nvPr/>
          </p:nvSpPr>
          <p:spPr>
            <a:xfrm rot="16200000">
              <a:off x="85634" y="4691924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2" name="Freeform 62"/>
            <p:cNvSpPr/>
            <p:nvPr/>
          </p:nvSpPr>
          <p:spPr>
            <a:xfrm rot="16200000">
              <a:off x="-54438" y="4612511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3" name="Freeform 63"/>
            <p:cNvSpPr/>
            <p:nvPr/>
          </p:nvSpPr>
          <p:spPr>
            <a:xfrm rot="16200000">
              <a:off x="85634" y="4483538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4" name="Freeform 64"/>
            <p:cNvSpPr/>
            <p:nvPr/>
          </p:nvSpPr>
          <p:spPr>
            <a:xfrm rot="16200000">
              <a:off x="-54438" y="440412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5" name="Freeform 65"/>
            <p:cNvSpPr/>
            <p:nvPr/>
          </p:nvSpPr>
          <p:spPr>
            <a:xfrm rot="16200000">
              <a:off x="85634" y="4275152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6" name="Freeform 66"/>
            <p:cNvSpPr/>
            <p:nvPr/>
          </p:nvSpPr>
          <p:spPr>
            <a:xfrm rot="16200000">
              <a:off x="-54438" y="419573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7" name="Freeform 67"/>
            <p:cNvSpPr/>
            <p:nvPr/>
          </p:nvSpPr>
          <p:spPr>
            <a:xfrm rot="16200000">
              <a:off x="85634" y="4066766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8" name="Freeform 68"/>
            <p:cNvSpPr/>
            <p:nvPr/>
          </p:nvSpPr>
          <p:spPr>
            <a:xfrm rot="16200000">
              <a:off x="-54438" y="398735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9" name="Freeform 69"/>
            <p:cNvSpPr/>
            <p:nvPr/>
          </p:nvSpPr>
          <p:spPr>
            <a:xfrm rot="16200000">
              <a:off x="85634" y="3858380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0" name="Freeform 70"/>
            <p:cNvSpPr/>
            <p:nvPr/>
          </p:nvSpPr>
          <p:spPr>
            <a:xfrm rot="16200000">
              <a:off x="-54438" y="377896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1" name="Freeform 71"/>
            <p:cNvSpPr/>
            <p:nvPr/>
          </p:nvSpPr>
          <p:spPr>
            <a:xfrm rot="16200000">
              <a:off x="85634" y="3649994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2" name="Freeform 72"/>
            <p:cNvSpPr/>
            <p:nvPr/>
          </p:nvSpPr>
          <p:spPr>
            <a:xfrm rot="16200000">
              <a:off x="-54438" y="3570581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3" name="Freeform 73"/>
            <p:cNvSpPr/>
            <p:nvPr/>
          </p:nvSpPr>
          <p:spPr>
            <a:xfrm rot="16200000">
              <a:off x="85634" y="3441608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4" name="Freeform 74"/>
            <p:cNvSpPr/>
            <p:nvPr/>
          </p:nvSpPr>
          <p:spPr>
            <a:xfrm rot="16200000">
              <a:off x="-54438" y="336219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5" name="Freeform 75"/>
            <p:cNvSpPr/>
            <p:nvPr/>
          </p:nvSpPr>
          <p:spPr>
            <a:xfrm rot="16200000">
              <a:off x="85634" y="3233222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6" name="Freeform 76"/>
            <p:cNvSpPr/>
            <p:nvPr/>
          </p:nvSpPr>
          <p:spPr>
            <a:xfrm rot="16200000">
              <a:off x="-54438" y="315380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7" name="Freeform 77"/>
            <p:cNvSpPr/>
            <p:nvPr/>
          </p:nvSpPr>
          <p:spPr>
            <a:xfrm rot="16200000">
              <a:off x="85634" y="3024836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8" name="Freeform 78"/>
            <p:cNvSpPr/>
            <p:nvPr/>
          </p:nvSpPr>
          <p:spPr>
            <a:xfrm rot="16200000">
              <a:off x="-54438" y="294542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9" name="Freeform 79"/>
            <p:cNvSpPr/>
            <p:nvPr/>
          </p:nvSpPr>
          <p:spPr>
            <a:xfrm rot="16200000">
              <a:off x="85634" y="2816450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0" name="Freeform 80"/>
            <p:cNvSpPr/>
            <p:nvPr/>
          </p:nvSpPr>
          <p:spPr>
            <a:xfrm rot="16200000">
              <a:off x="-54438" y="273703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1" name="Freeform 81"/>
            <p:cNvSpPr/>
            <p:nvPr/>
          </p:nvSpPr>
          <p:spPr>
            <a:xfrm rot="16200000">
              <a:off x="85634" y="2608064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2" name="Freeform 82"/>
            <p:cNvSpPr/>
            <p:nvPr/>
          </p:nvSpPr>
          <p:spPr>
            <a:xfrm rot="16200000">
              <a:off x="-54438" y="2528652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3" name="Freeform 83"/>
            <p:cNvSpPr/>
            <p:nvPr/>
          </p:nvSpPr>
          <p:spPr>
            <a:xfrm rot="16200000">
              <a:off x="85634" y="2399679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4" name="Freeform 84"/>
            <p:cNvSpPr/>
            <p:nvPr/>
          </p:nvSpPr>
          <p:spPr>
            <a:xfrm rot="16200000">
              <a:off x="-54438" y="2326581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5" name="Freeform 85"/>
            <p:cNvSpPr/>
            <p:nvPr/>
          </p:nvSpPr>
          <p:spPr>
            <a:xfrm rot="16200000">
              <a:off x="85634" y="2197607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6" name="Freeform 86"/>
            <p:cNvSpPr/>
            <p:nvPr/>
          </p:nvSpPr>
          <p:spPr>
            <a:xfrm rot="16200000">
              <a:off x="-54438" y="211819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7" name="Freeform 87"/>
            <p:cNvSpPr/>
            <p:nvPr/>
          </p:nvSpPr>
          <p:spPr>
            <a:xfrm rot="16200000">
              <a:off x="85634" y="1989221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8" name="Freeform 88"/>
            <p:cNvSpPr/>
            <p:nvPr/>
          </p:nvSpPr>
          <p:spPr>
            <a:xfrm rot="16200000">
              <a:off x="-54438" y="190980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9" name="Freeform 89"/>
            <p:cNvSpPr/>
            <p:nvPr/>
          </p:nvSpPr>
          <p:spPr>
            <a:xfrm rot="16200000">
              <a:off x="85634" y="1780835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0" name="Freeform 90"/>
            <p:cNvSpPr/>
            <p:nvPr/>
          </p:nvSpPr>
          <p:spPr>
            <a:xfrm rot="16200000">
              <a:off x="-54438" y="170142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1" name="Freeform 91"/>
            <p:cNvSpPr/>
            <p:nvPr/>
          </p:nvSpPr>
          <p:spPr>
            <a:xfrm rot="16200000">
              <a:off x="85634" y="1572449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2" name="Freeform 92"/>
            <p:cNvSpPr/>
            <p:nvPr/>
          </p:nvSpPr>
          <p:spPr>
            <a:xfrm rot="16200000">
              <a:off x="-54438" y="149303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3" name="Freeform 93"/>
            <p:cNvSpPr/>
            <p:nvPr/>
          </p:nvSpPr>
          <p:spPr>
            <a:xfrm rot="16200000">
              <a:off x="85634" y="1364063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4" name="Freeform 95"/>
            <p:cNvSpPr/>
            <p:nvPr/>
          </p:nvSpPr>
          <p:spPr>
            <a:xfrm rot="16200000">
              <a:off x="85634" y="1155677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5" name="Freeform 96"/>
            <p:cNvSpPr/>
            <p:nvPr/>
          </p:nvSpPr>
          <p:spPr>
            <a:xfrm rot="16200000">
              <a:off x="228000" y="1089659"/>
              <a:ext cx="953524" cy="120305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6" name="Freeform 97"/>
            <p:cNvSpPr/>
            <p:nvPr/>
          </p:nvSpPr>
          <p:spPr>
            <a:xfrm rot="16200000">
              <a:off x="463219" y="1116493"/>
              <a:ext cx="745138" cy="941003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7" name="Freeform 98"/>
            <p:cNvSpPr/>
            <p:nvPr/>
          </p:nvSpPr>
          <p:spPr>
            <a:xfrm rot="16200000">
              <a:off x="698438" y="1143329"/>
              <a:ext cx="536752" cy="678952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8" name="Freeform 99"/>
            <p:cNvSpPr/>
            <p:nvPr/>
          </p:nvSpPr>
          <p:spPr>
            <a:xfrm rot="16200000">
              <a:off x="933657" y="1170168"/>
              <a:ext cx="328366" cy="416900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9" name="Freeform 100"/>
            <p:cNvSpPr/>
            <p:nvPr/>
          </p:nvSpPr>
          <p:spPr>
            <a:xfrm rot="16200000">
              <a:off x="1168875" y="1196987"/>
              <a:ext cx="119980" cy="154849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</p:sp>
      </p:grpSp>
      <p:sp>
        <p:nvSpPr>
          <p:cNvPr id="70" name="직사각형 69"/>
          <p:cNvSpPr/>
          <p:nvPr/>
        </p:nvSpPr>
        <p:spPr>
          <a:xfrm>
            <a:off x="0" y="-2"/>
            <a:ext cx="1308100" cy="12176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" name="직사각형 70"/>
          <p:cNvSpPr/>
          <p:nvPr/>
        </p:nvSpPr>
        <p:spPr>
          <a:xfrm rot="16200000">
            <a:off x="-2107429" y="3393281"/>
            <a:ext cx="6858000" cy="7143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제목 1"/>
          <p:cNvSpPr>
            <a:spLocks noGrp="1"/>
          </p:cNvSpPr>
          <p:nvPr>
            <p:ph type="title" idx="0"/>
          </p:nvPr>
        </p:nvSpPr>
        <p:spPr>
          <a:xfrm>
            <a:off x="1714480" y="1000108"/>
            <a:ext cx="6858048" cy="1143000"/>
          </a:xfrm>
        </p:spPr>
        <p:txBody>
          <a:bodyPr/>
          <a:lstStyle>
            <a:lvl1pPr algn="l">
              <a:defRPr sz="3600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74" name="텍스트 개체 틀 73"/>
          <p:cNvSpPr>
            <a:spLocks noGrp="1"/>
          </p:cNvSpPr>
          <p:nvPr>
            <p:ph type="body" sz="quarter" idx="15" hasCustomPrompt="1"/>
          </p:nvPr>
        </p:nvSpPr>
        <p:spPr>
          <a:xfrm>
            <a:off x="1714480" y="2286000"/>
            <a:ext cx="6858000" cy="350043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/>
            <a:r>
              <a:rPr lang="ko-KR" altLang="en-US"/>
              <a:t>첫째 목차</a:t>
            </a:r>
            <a:endParaRPr lang="ko-KR" altLang="en-US"/>
          </a:p>
          <a:p>
            <a:pPr lvl="0"/>
            <a:r>
              <a:rPr lang="ko-KR" altLang="en-US"/>
              <a:t>둘째 목차</a:t>
            </a:r>
            <a:endParaRPr lang="ko-KR" altLang="en-US"/>
          </a:p>
          <a:p>
            <a:pPr lvl="0"/>
            <a:r>
              <a:rPr lang="ko-KR" altLang="en-US"/>
              <a:t>셋째 목차</a:t>
            </a:r>
            <a:endParaRPr lang="ko-KR" altLang="en-US"/>
          </a:p>
          <a:p>
            <a:pPr lvl="0"/>
            <a:r>
              <a:rPr lang="ko-KR" altLang="en-US"/>
              <a:t>넷째 목차</a:t>
            </a:r>
            <a:endParaRPr lang="ko-KR" altLang="en-US"/>
          </a:p>
          <a:p>
            <a:pPr lvl="0"/>
            <a:r>
              <a:rPr lang="ko-KR" altLang="en-US"/>
              <a:t>다섯째 목차</a:t>
            </a:r>
            <a:endParaRPr lang="ko-KR" altLang="en-US"/>
          </a:p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D8D7A7C4-C82A-4D21-9AB0-F0C5A1D3EF09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5400000">
            <a:off x="4786320" y="2500324"/>
            <a:ext cx="6858001" cy="1857356"/>
            <a:chOff x="0" y="-1357346"/>
            <a:chExt cx="9144000" cy="1044575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8" name="Freeform 8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" name="Freeform 9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0" name="Freeform 10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1" name="Freeform 11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2" name="Freeform 12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3" name="Freeform 13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4" name="Freeform 14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5" name="Freeform 15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6" name="Freeform 16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7" name="Freeform 17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8" name="Freeform 18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9" name="Freeform 19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0" name="Freeform 20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1" name="Freeform 21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2" name="Freeform 22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3" name="Freeform 23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4" name="Freeform 24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5" name="Freeform 25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6" name="Freeform 26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7" name="Freeform 27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8" name="Freeform 28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9" name="Freeform 29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0" name="Freeform 30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1" name="Freeform 31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2" name="Freeform 32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3" name="Freeform 33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4" name="Freeform 34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5" name="Freeform 35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6" name="Freeform 36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7" name="Freeform 37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8" name="Freeform 38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9" name="Freeform 39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0" name="Freeform 40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1" name="Freeform 41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2" name="Freeform 42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3" name="Freeform 43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4" name="Freeform 44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5" name="Freeform 45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6" name="Freeform 46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7" name="Freeform 47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8" name="Freeform 48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9" name="Freeform 49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0" name="Freeform 50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1" name="Freeform 51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2" name="Freeform 52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3" name="Freeform 53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4" name="Freeform 54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5" name="Freeform 55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6" name="Freeform 56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7" name="Freeform 57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8" name="Freeform 58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9" name="Freeform 59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0" name="Freeform 60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1" name="Freeform 61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2" name="Freeform 62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3" name="Freeform 63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4" name="Freeform 64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5" name="Freeform 65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6" name="Freeform 66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7" name="Freeform 67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8" name="Freeform 68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9" name="Freeform 69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0" name="Freeform 70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1" name="Freeform 71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2" name="Freeform 72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3" name="Freeform 73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4" name="Freeform 74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5" name="Freeform 75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6" name="Freeform 76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7" name="Freeform 77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8" name="Freeform 78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9" name="Freeform 79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0" name="Freeform 80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1" name="Freeform 81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2" name="Freeform 82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3" name="Freeform 83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4" name="Freeform 84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5" name="Freeform 85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6" name="Freeform 86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7" name="Freeform 87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8" name="Freeform 88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9" name="Freeform 89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0" name="Freeform 90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1" name="Freeform 91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2" name="Freeform 92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3" name="Freeform 93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4" name="Freeform 95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5" name="Freeform 96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6" name="Freeform 97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7" name="Freeform 98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8" name="Freeform 99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9" name="Freeform 100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</p:sp>
      </p:grpSp>
      <p:sp>
        <p:nvSpPr>
          <p:cNvPr id="100" name="직사각형 99"/>
          <p:cNvSpPr/>
          <p:nvPr/>
        </p:nvSpPr>
        <p:spPr>
          <a:xfrm>
            <a:off x="2721" y="0"/>
            <a:ext cx="130629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" name="직사각형 102"/>
          <p:cNvSpPr/>
          <p:nvPr/>
        </p:nvSpPr>
        <p:spPr>
          <a:xfrm>
            <a:off x="9013371" y="0"/>
            <a:ext cx="13062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358082" y="274638"/>
            <a:ext cx="1328717" cy="5851525"/>
          </a:xfrm>
        </p:spPr>
        <p:txBody>
          <a:bodyPr vert="eaVert"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2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274638"/>
            <a:ext cx="683896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4B5D8D85-D8F1-41B9-A412-4CA7948E60E2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CFF97BFC-7AC6-48EA-B128-E54479BD4B7D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1_1_1_1_1_1_1_1_1_제목 및 내용" preserve="1">
  <p:cSld name="1_1_1_1_1_1_1_1_1_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7048"/>
            <a:ext cx="82296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ED16AAFA-4550-424F-9D6C-ADABFCF9C3D7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CEC74C1-0EC0-40F1-AA0B-9171B5E2F166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1_1_1_1_1_1_1_1_1_콘텐츠 2개" preserve="1">
  <p:cSld name="1_1_1_1_1_1_1_1_1_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+mj-ea"/>
                <a:ea typeface="+mj-ea"/>
              </a:defRPr>
            </a:lvl1pPr>
            <a:lvl2pPr>
              <a:defRPr sz="2400">
                <a:latin typeface="+mj-ea"/>
                <a:ea typeface="+mj-ea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 sz="1800">
                <a:latin typeface="+mj-ea"/>
                <a:ea typeface="+mj-ea"/>
              </a:defRPr>
            </a:lvl4pPr>
            <a:lvl5pPr>
              <a:defRPr sz="180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+mj-ea"/>
                <a:ea typeface="+mj-ea"/>
              </a:defRPr>
            </a:lvl1pPr>
            <a:lvl2pPr>
              <a:defRPr sz="2400">
                <a:latin typeface="+mj-ea"/>
                <a:ea typeface="+mj-ea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 sz="1800">
                <a:latin typeface="+mj-ea"/>
                <a:ea typeface="+mj-ea"/>
              </a:defRPr>
            </a:lvl4pPr>
            <a:lvl5pPr>
              <a:defRPr sz="180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ED16AAFA-4550-424F-9D6C-ADABFCF9C3D7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CEC74C1-0EC0-40F1-AA0B-9171B5E2F166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14" name="Title 1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1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1_1_1_1_1_1_1_1_1_비교" preserve="1">
  <p:cSld name="1_1_1_1_1_1_1_1_1_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8056" y="1426464"/>
            <a:ext cx="4041648" cy="786384"/>
          </a:xfrm>
        </p:spPr>
        <p:txBody>
          <a:bodyPr anchor="b"/>
          <a:lstStyle>
            <a:lvl1pPr marL="0" indent="0">
              <a:buFont typeface="Arial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056" y="2240280"/>
            <a:ext cx="4050792" cy="3776472"/>
          </a:xfr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599432" y="1426464"/>
            <a:ext cx="4041648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9432" y="2240280"/>
            <a:ext cx="4050792" cy="3776472"/>
          </a:xfr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ED16AAFA-4550-424F-9D6C-ADABFCF9C3D7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CEC74C1-0EC0-40F1-AA0B-9171B5E2F166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16" name="Title 15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1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1_1_1_1_1_1_1_1_1_제목만" preserve="1">
  <p:cSld name="1_1_1_1_1_1_1_1_1_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ED16AAFA-4550-424F-9D6C-ADABFCF9C3D7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CEC74C1-0EC0-40F1-AA0B-9171B5E2F166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1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1_1_1_1_1_1_1_1_1_1_캡션 있는 콘텐츠" preserve="1">
  <p:cSld name="1_1_1_1_1_1_1_1_1_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64208"/>
            <a:ext cx="5111750" cy="4700016"/>
          </a:xfrm>
        </p:spPr>
        <p:txBody>
          <a:bodyPr/>
          <a:lstStyle>
            <a:lvl1pPr>
              <a:defRPr sz="3200">
                <a:latin typeface="+mj-ea"/>
                <a:ea typeface="+mj-ea"/>
              </a:defRPr>
            </a:lvl1pPr>
            <a:lvl2pPr>
              <a:defRPr sz="2800">
                <a:latin typeface="+mj-ea"/>
                <a:ea typeface="+mj-ea"/>
              </a:defRPr>
            </a:lvl2pPr>
            <a:lvl3pPr>
              <a:defRPr sz="2400">
                <a:latin typeface="+mj-ea"/>
                <a:ea typeface="+mj-ea"/>
              </a:defRPr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640080" y="1664208"/>
            <a:ext cx="2825496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2257" y="6583680"/>
            <a:ext cx="2133600" cy="228600"/>
          </a:xfrm>
        </p:spPr>
        <p:txBody>
          <a:bodyPr/>
          <a:lstStyle/>
          <a:p>
            <a:pPr/>
            <a:fld id="{ED16AAFA-4550-424F-9D6C-ADABFCF9C3D7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0" y="6583680"/>
            <a:ext cx="5029200" cy="228600"/>
          </a:xfrm>
        </p:spPr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CEC74C1-0EC0-40F1-AA0B-9171B5E2F166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1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1_1_1_1_1_1_1_1_1_제목 및 세로 텍스트" preserve="1">
  <p:cSld name="1_1_1_1_1_1_1_1_1_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7048"/>
            <a:ext cx="8229600" cy="4599432"/>
          </a:xfrm>
        </p:spPr>
        <p:txBody>
          <a:bodyPr vert="eaVert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ED16AAFA-4550-424F-9D6C-ADABFCF9C3D7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CEC74C1-0EC0-40F1-AA0B-9171B5E2F166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13" name="Title 1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8pPr>
              <a:defRPr/>
            </a:lvl8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D8D7A7C4-C82A-4D21-9AB0-F0C5A1D3EF09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D8D7A7C4-C82A-4D21-9AB0-F0C5A1D3EF09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34"/>
          <p:cNvGrpSpPr/>
          <p:nvPr/>
        </p:nvGrpSpPr>
        <p:grpSpPr>
          <a:xfrm rot="0" flipH="1" flipV="1">
            <a:off x="50793" y="351939"/>
            <a:ext cx="9093207" cy="1571633"/>
            <a:chOff x="0" y="-1357346"/>
            <a:chExt cx="9144000" cy="1044575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8" name="Freeform 8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9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10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1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2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3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4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5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6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17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8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19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20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1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2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3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4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5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26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27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8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9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Freeform 30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1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2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3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4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5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6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Freeform 37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Freeform 38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Freeform 39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Freeform 40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Freeform 41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Freeform 42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Freeform 43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Freeform 44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Freeform 45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Freeform 46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Freeform 47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Freeform 48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Freeform 49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Freeform 50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Freeform 51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Freeform 52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Freeform 53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Freeform 54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Freeform 55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Freeform 56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Freeform 57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Freeform 58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Freeform 59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Freeform 60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Freeform 61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Freeform 62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Freeform 63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Freeform 64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Freeform 65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Freeform 66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Freeform 67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Freeform 68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Freeform 69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Freeform 70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Freeform 71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Freeform 72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Freeform 73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Freeform 74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Freeform 75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Freeform 76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Freeform 77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Freeform 78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Freeform 79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Freeform 80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Freeform 81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Freeform 82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Freeform 83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Freeform 84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Freeform 85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Freeform 86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Freeform 87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Freeform 88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Freeform 89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Freeform 90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Freeform 91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Freeform 92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Freeform 93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Freeform 95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Freeform 96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Freeform 97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Freeform 98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Freeform 99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Freeform 100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0" name="직사각형 99"/>
          <p:cNvSpPr/>
          <p:nvPr/>
        </p:nvSpPr>
        <p:spPr>
          <a:xfrm flipH="1">
            <a:off x="0" y="1928802"/>
            <a:ext cx="1285852" cy="492919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1" name="그룹 100"/>
          <p:cNvGrpSpPr/>
          <p:nvPr/>
        </p:nvGrpSpPr>
        <p:grpSpPr>
          <a:xfrm rot="0">
            <a:off x="0" y="285728"/>
            <a:ext cx="9144000" cy="1651237"/>
            <a:chOff x="0" y="576705"/>
            <a:chExt cx="9144000" cy="1651237"/>
          </a:xfrm>
        </p:grpSpPr>
        <p:sp>
          <p:nvSpPr>
            <p:cNvPr id="102" name="직사각형 101"/>
            <p:cNvSpPr/>
            <p:nvPr/>
          </p:nvSpPr>
          <p:spPr>
            <a:xfrm flipH="1">
              <a:off x="0" y="576705"/>
              <a:ext cx="1285852" cy="165123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103" name="직선 연결선 102"/>
            <p:cNvCxnSpPr/>
            <p:nvPr/>
          </p:nvCxnSpPr>
          <p:spPr>
            <a:xfrm flipH="1" flipV="1">
              <a:off x="0" y="600051"/>
              <a:ext cx="9144000" cy="1588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/>
          <p:cNvGrpSpPr/>
          <p:nvPr/>
        </p:nvGrpSpPr>
        <p:grpSpPr>
          <a:xfrm rot="0">
            <a:off x="0" y="-1"/>
            <a:ext cx="9143999" cy="285729"/>
            <a:chOff x="0" y="-1"/>
            <a:chExt cx="9143999" cy="571480"/>
          </a:xfrm>
        </p:grpSpPr>
        <p:sp>
          <p:nvSpPr>
            <p:cNvPr id="105" name="직사각형 104"/>
            <p:cNvSpPr/>
            <p:nvPr/>
          </p:nvSpPr>
          <p:spPr>
            <a:xfrm flipH="1">
              <a:off x="0" y="-1"/>
              <a:ext cx="9143999" cy="57148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25000"/>
                    <a:lumOff val="7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6" name="직사각형 105"/>
            <p:cNvSpPr/>
            <p:nvPr/>
          </p:nvSpPr>
          <p:spPr>
            <a:xfrm flipH="1">
              <a:off x="0" y="-1"/>
              <a:ext cx="1271451" cy="571480"/>
            </a:xfrm>
            <a:prstGeom prst="rect">
              <a:avLst/>
            </a:prstGeom>
            <a:solidFill>
              <a:schemeClr val="tx1">
                <a:lumMod val="10000"/>
                <a:lumOff val="90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7" name="제목 1"/>
          <p:cNvSpPr>
            <a:spLocks noGrp="1"/>
          </p:cNvSpPr>
          <p:nvPr>
            <p:ph type="title" idx="0"/>
          </p:nvPr>
        </p:nvSpPr>
        <p:spPr>
          <a:xfrm>
            <a:off x="1643042" y="3643303"/>
            <a:ext cx="6931670" cy="928705"/>
          </a:xfrm>
        </p:spPr>
        <p:txBody>
          <a:bodyPr anchor="t"/>
          <a:lstStyle>
            <a:lvl1pPr algn="r">
              <a:defRPr sz="4400" b="0" cap="all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8" name="텍스트 개체 틀 2"/>
          <p:cNvSpPr>
            <a:spLocks noGrp="1"/>
          </p:cNvSpPr>
          <p:nvPr>
            <p:ph type="body" idx="1"/>
          </p:nvPr>
        </p:nvSpPr>
        <p:spPr>
          <a:xfrm>
            <a:off x="1643043" y="3214686"/>
            <a:ext cx="6858048" cy="428617"/>
          </a:xfrm>
        </p:spPr>
        <p:txBody>
          <a:bodyPr anchor="b">
            <a:noAutofit/>
          </a:bodyPr>
          <a:lstStyle>
            <a:lvl1pPr marL="0" indent="0" algn="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4B5D8D85-D8F1-41B9-A412-4CA7948E60E2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CFF97BFC-7AC6-48EA-B128-E54479BD4B7D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3374" y="1314450"/>
            <a:ext cx="4157693" cy="496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6pPr>
            <a:lvl7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7pPr>
            <a:lvl8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8pPr>
            <a:lvl9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2932" y="1314450"/>
            <a:ext cx="4157693" cy="496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6pPr>
            <a:lvl7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7pPr>
            <a:lvl8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8pPr>
            <a:lvl9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D8D7A7C4-C82A-4D21-9AB0-F0C5A1D3EF09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 sz="3600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D8D7A7C4-C82A-4D21-9AB0-F0C5A1D3EF09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333375" y="1323134"/>
            <a:ext cx="8477250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D8D7A7C4-C82A-4D21-9AB0-F0C5A1D3EF09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333375" y="1313963"/>
            <a:ext cx="4162425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내용 개체 틀 3"/>
          <p:cNvSpPr>
            <a:spLocks noGrp="1"/>
          </p:cNvSpPr>
          <p:nvPr>
            <p:ph sz="quarter" idx="2"/>
          </p:nvPr>
        </p:nvSpPr>
        <p:spPr>
          <a:xfrm>
            <a:off x="4648199" y="1313963"/>
            <a:ext cx="4162425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내용 개체 틀 4"/>
          <p:cNvSpPr>
            <a:spLocks noGrp="1"/>
          </p:cNvSpPr>
          <p:nvPr>
            <p:ph sz="quarter" idx="3"/>
          </p:nvPr>
        </p:nvSpPr>
        <p:spPr>
          <a:xfrm>
            <a:off x="332203" y="3938099"/>
            <a:ext cx="4162425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9" name="내용 개체 틀 5"/>
          <p:cNvSpPr>
            <a:spLocks noGrp="1"/>
          </p:cNvSpPr>
          <p:nvPr>
            <p:ph sz="quarter" idx="4"/>
          </p:nvPr>
        </p:nvSpPr>
        <p:spPr>
          <a:xfrm>
            <a:off x="4647027" y="3938099"/>
            <a:ext cx="4162425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D8D7A7C4-C82A-4D21-9AB0-F0C5A1D3EF09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234"/>
          <p:cNvGrpSpPr/>
          <p:nvPr/>
        </p:nvGrpSpPr>
        <p:grpSpPr>
          <a:xfrm rot="0">
            <a:off x="0" y="5286367"/>
            <a:ext cx="9144000" cy="1571633"/>
            <a:chOff x="0" y="-1357346"/>
            <a:chExt cx="9144000" cy="1044575"/>
          </a:xfrm>
          <a:solidFill>
            <a:schemeClr val="tx2">
              <a:lumMod val="20000"/>
              <a:lumOff val="80000"/>
              <a:alpha val="49000"/>
            </a:schemeClr>
          </a:solidFill>
        </p:grpSpPr>
        <p:sp>
          <p:nvSpPr>
            <p:cNvPr id="9" name="Freeform 8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0" name="Freeform 9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1" name="Freeform 10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2" name="Freeform 11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3" name="Freeform 12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4" name="Freeform 13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5" name="Freeform 14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6" name="Freeform 15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7" name="Freeform 16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8" name="Freeform 17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9" name="Freeform 18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0" name="Freeform 19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1" name="Freeform 20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2" name="Freeform 21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3" name="Freeform 22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4" name="Freeform 23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5" name="Freeform 24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6" name="Freeform 25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7" name="Freeform 26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8" name="Freeform 27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9" name="Freeform 28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0" name="Freeform 29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1" name="Freeform 30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2" name="Freeform 31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3" name="Freeform 32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4" name="Freeform 33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5" name="Freeform 34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6" name="Freeform 35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7" name="Freeform 36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8" name="Freeform 37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9" name="Freeform 38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0" name="Freeform 39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1" name="Freeform 40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2" name="Freeform 41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3" name="Freeform 42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4" name="Freeform 43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5" name="Freeform 44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6" name="Freeform 45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7" name="Freeform 46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8" name="Freeform 47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9" name="Freeform 48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0" name="Freeform 49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1" name="Freeform 50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2" name="Freeform 51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3" name="Freeform 52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4" name="Freeform 53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5" name="Freeform 54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6" name="Freeform 55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7" name="Freeform 56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8" name="Freeform 57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9" name="Freeform 58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0" name="Freeform 59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1" name="Freeform 60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2" name="Freeform 61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3" name="Freeform 62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4" name="Freeform 63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5" name="Freeform 64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6" name="Freeform 65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7" name="Freeform 66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8" name="Freeform 67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9" name="Freeform 68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0" name="Freeform 69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1" name="Freeform 70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2" name="Freeform 71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3" name="Freeform 72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4" name="Freeform 73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5" name="Freeform 74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6" name="Freeform 75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7" name="Freeform 76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8" name="Freeform 77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9" name="Freeform 78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0" name="Freeform 79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1" name="Freeform 80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2" name="Freeform 81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3" name="Freeform 82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4" name="Freeform 83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5" name="Freeform 84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6" name="Freeform 85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7" name="Freeform 86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8" name="Freeform 87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9" name="Freeform 88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0" name="Freeform 89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1" name="Freeform 90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2" name="Freeform 91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3" name="Freeform 92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4" name="Freeform 93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5" name="Freeform 95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6" name="Freeform 96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7" name="Freeform 97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8" name="Freeform 98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9" name="Freeform 99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00" name="Freeform 100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</p:sp>
      </p:grpSp>
      <p:sp>
        <p:nvSpPr>
          <p:cNvPr id="101" name="직사각형 100"/>
          <p:cNvSpPr/>
          <p:nvPr/>
        </p:nvSpPr>
        <p:spPr>
          <a:xfrm rot="5400000">
            <a:off x="4506685" y="2220687"/>
            <a:ext cx="130630" cy="9144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직사각형 101"/>
          <p:cNvSpPr/>
          <p:nvPr/>
        </p:nvSpPr>
        <p:spPr>
          <a:xfrm rot="5400000">
            <a:off x="4506685" y="-4506684"/>
            <a:ext cx="130630" cy="91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285852" y="500042"/>
            <a:ext cx="6510082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285852" y="1071546"/>
            <a:ext cx="6510082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85852" y="5338782"/>
            <a:ext cx="651008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03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/>
            <a:fld id="{D8D7A7C4-C82A-4D21-9AB0-F0C5A1D3EF09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104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10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13" Type="http://schemas.openxmlformats.org/officeDocument/2006/relationships/slideLayout" Target="../slideLayouts/slideLayout12.xml"  /><Relationship Id="rId14" Type="http://schemas.openxmlformats.org/officeDocument/2006/relationships/slideLayout" Target="../slideLayouts/slideLayout13.xml"  /><Relationship Id="rId15" Type="http://schemas.openxmlformats.org/officeDocument/2006/relationships/slideLayout" Target="../slideLayouts/slideLayout14.xml"  /><Relationship Id="rId16" Type="http://schemas.openxmlformats.org/officeDocument/2006/relationships/slideLayout" Target="../slideLayouts/slideLayout15.xml"  /><Relationship Id="rId17" Type="http://schemas.openxmlformats.org/officeDocument/2006/relationships/slideLayout" Target="../slideLayouts/slideLayout16.xml"  /><Relationship Id="rId18" Type="http://schemas.openxmlformats.org/officeDocument/2006/relationships/slideLayout" Target="../slideLayouts/slideLayout17.xml"  /><Relationship Id="rId19" Type="http://schemas.openxmlformats.org/officeDocument/2006/relationships/slideLayout" Target="../slideLayouts/slideLayout18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Divis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 rot="0">
            <a:off x="0" y="0"/>
            <a:ext cx="9144000" cy="1044575"/>
            <a:chOff x="0" y="-1357346"/>
            <a:chExt cx="9144000" cy="1044575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17" name="Freeform 8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8" name="Freeform 9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9" name="Freeform 10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0" name="Freeform 11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1" name="Freeform 12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2" name="Freeform 13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3" name="Freeform 14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4" name="Freeform 15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5" name="Freeform 16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6" name="Freeform 17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7" name="Freeform 18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8" name="Freeform 19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9" name="Freeform 20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0" name="Freeform 21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1" name="Freeform 22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2" name="Freeform 23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3" name="Freeform 24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4" name="Freeform 25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5" name="Freeform 26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6" name="Freeform 27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7" name="Freeform 28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8" name="Freeform 29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9" name="Freeform 30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0" name="Freeform 31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1" name="Freeform 32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2" name="Freeform 33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3" name="Freeform 34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4" name="Freeform 35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5" name="Freeform 36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6" name="Freeform 37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7" name="Freeform 38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8" name="Freeform 39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9" name="Freeform 40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0" name="Freeform 41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1" name="Freeform 42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2" name="Freeform 43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3" name="Freeform 44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4" name="Freeform 45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5" name="Freeform 46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6" name="Freeform 47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7" name="Freeform 48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8" name="Freeform 49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9" name="Freeform 50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0" name="Freeform 51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1" name="Freeform 52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2" name="Freeform 53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3" name="Freeform 54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4" name="Freeform 55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5" name="Freeform 56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6" name="Freeform 57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7" name="Freeform 58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8" name="Freeform 59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9" name="Freeform 60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0" name="Freeform 61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1" name="Freeform 62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2" name="Freeform 63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3" name="Freeform 64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4" name="Freeform 65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5" name="Freeform 66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6" name="Freeform 67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7" name="Freeform 68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8" name="Freeform 69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9" name="Freeform 70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0" name="Freeform 71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1" name="Freeform 72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2" name="Freeform 73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3" name="Freeform 74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4" name="Freeform 75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5" name="Freeform 76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6" name="Freeform 77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7" name="Freeform 78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8" name="Freeform 79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9" name="Freeform 80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0" name="Freeform 81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1" name="Freeform 82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2" name="Freeform 83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3" name="Freeform 84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4" name="Freeform 85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5" name="Freeform 86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6" name="Freeform 87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04" name="Freeform 88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05" name="Freeform 89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08" name="Freeform 90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09" name="Freeform 91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10" name="Freeform 92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11" name="Freeform 93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12" name="Freeform 95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13" name="Freeform 96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14" name="Freeform 97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15" name="Freeform 98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16" name="Freeform 99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17" name="Freeform 100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</p:sp>
      </p:grpSp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323850" y="123802"/>
            <a:ext cx="8477250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850" y="1308100"/>
            <a:ext cx="8477250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/>
            <a:fld id="{D8D7A7C4-C82A-4D21-9AB0-F0C5A1D3EF09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0" y="6727371"/>
            <a:ext cx="9158188" cy="13062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직사각형 120"/>
          <p:cNvSpPr/>
          <p:nvPr/>
        </p:nvSpPr>
        <p:spPr>
          <a:xfrm>
            <a:off x="0" y="-1"/>
            <a:ext cx="130629" cy="104502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  <p:sldLayoutId id="2147483729" r:id="rId19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1" hangingPunct="1">
        <a:spcBef>
          <a:spcPct val="20000"/>
        </a:spcBef>
        <a:buClr>
          <a:schemeClr val="tx2">
            <a:lumMod val="50000"/>
          </a:schemeClr>
        </a:buClr>
        <a:buSzPct val="100000"/>
        <a:buFont typeface="Arial"/>
        <a:buChar char="•"/>
        <a:defRPr sz="2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Wingdings"/>
        <a:buChar char="§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Wingdings"/>
        <a:buChar char="ü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Arial"/>
        <a:buChar char="–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Arial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6pPr>
      <a:lvl7pPr marL="1323975" indent="-163513" algn="l" defTabSz="70485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7pPr>
      <a:lvl8pPr marL="1524000" indent="-1809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Relationship Id="rId2" Type="http://schemas.openxmlformats.org/officeDocument/2006/relationships/image" Target="../media/image3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Relationship Id="rId2" Type="http://schemas.openxmlformats.org/officeDocument/2006/relationships/image" Target="../media/image4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Relationship Id="rId2" Type="http://schemas.openxmlformats.org/officeDocument/2006/relationships/image" Target="../media/image5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Relationship Id="rId2" Type="http://schemas.openxmlformats.org/officeDocument/2006/relationships/image" Target="../media/image6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Relationship Id="rId2" Type="http://schemas.openxmlformats.org/officeDocument/2006/relationships/image" Target="../media/image7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Relationship Id="rId2" Type="http://schemas.openxmlformats.org/officeDocument/2006/relationships/image" Target="../media/image8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Relationship Id="rId2" Type="http://schemas.openxmlformats.org/officeDocument/2006/relationships/image" Target="../media/image9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Relationship Id="rId2" Type="http://schemas.openxmlformats.org/officeDocument/2006/relationships/image" Target="../media/image10.jpe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Relationship Id="rId10" Type="http://schemas.openxmlformats.org/officeDocument/2006/relationships/image" Target="../media/image19.jpeg"  /><Relationship Id="rId11" Type="http://schemas.openxmlformats.org/officeDocument/2006/relationships/image" Target="../media/image20.jpeg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Relationship Id="rId5" Type="http://schemas.openxmlformats.org/officeDocument/2006/relationships/image" Target="../media/image14.png"  /><Relationship Id="rId6" Type="http://schemas.openxmlformats.org/officeDocument/2006/relationships/image" Target="../media/image15.png"  /><Relationship Id="rId7" Type="http://schemas.openxmlformats.org/officeDocument/2006/relationships/image" Target="../media/image16.png"  /><Relationship Id="rId8" Type="http://schemas.openxmlformats.org/officeDocument/2006/relationships/image" Target="../media/image17.png"  /><Relationship Id="rId9" Type="http://schemas.openxmlformats.org/officeDocument/2006/relationships/image" Target="../media/image18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Relationship Id="rId2" Type="http://schemas.openxmlformats.org/officeDocument/2006/relationships/image" Target="../media/image2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 idx="0"/>
          </p:nvPr>
        </p:nvSpPr>
        <p:spPr>
          <a:xfrm>
            <a:off x="-468560" y="2276872"/>
            <a:ext cx="6437376" cy="1499593"/>
          </a:xfrm>
        </p:spPr>
        <p:txBody>
          <a:bodyPr/>
          <a:lstStyle/>
          <a:p>
            <a:pPr algn="r"/>
            <a:r>
              <a:rPr lang="en-US" altLang="ko-KR"/>
              <a:t> </a:t>
            </a:r>
            <a:r>
              <a:rPr lang="ko-KR" altLang="en-US"/>
              <a:t>웹 접근성과 웹표준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143116"/>
            <a:ext cx="8043890" cy="4254509"/>
          </a:xfrm>
        </p:spPr>
        <p:txBody>
          <a:bodyPr/>
          <a:lstStyle/>
          <a:p>
            <a:pPr lvl="0"/>
            <a:r>
              <a:rPr lang="ko-KR" altLang="en-US" sz="2400"/>
              <a:t>콘텐츠는 보조 기술을 포함한 넓고 다양한 사용자 에이전트에 의존되어 해석될 수 있도록 충분히 내구성을 가져야 한다</a:t>
            </a:r>
            <a:r>
              <a:rPr lang="en-US" altLang="ko-KR" sz="2400"/>
              <a:t>.</a:t>
            </a:r>
            <a:endParaRPr lang="en-US" altLang="ko-KR" sz="2400"/>
          </a:p>
          <a:p>
            <a:pPr>
              <a:buNone/>
            </a:pPr>
            <a:endParaRPr lang="en-US" altLang="ko-KR" sz="2400"/>
          </a:p>
          <a:p>
            <a:pPr lvl="1">
              <a:lnSpc>
                <a:spcPct val="150000"/>
              </a:lnSpc>
              <a:buNone/>
            </a:pPr>
            <a:r>
              <a:rPr lang="en-US" altLang="ko-KR" sz="1800"/>
              <a:t>1.</a:t>
            </a:r>
            <a:r>
              <a:rPr lang="ko-KR" altLang="en-US" sz="1800"/>
              <a:t> 보조 기술을 포함한 현재 및 미래의 사용자 에이전트의 호환성을 극대화해야 한다</a:t>
            </a:r>
            <a:r>
              <a:rPr lang="en-US" altLang="ko-KR" sz="1800"/>
              <a:t>.</a:t>
            </a:r>
            <a:endParaRPr lang="en-US" altLang="ko-KR" sz="1800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 sz="3200"/>
              <a:t>4. </a:t>
            </a:r>
            <a:r>
              <a:rPr lang="ko-KR" altLang="en-US" sz="3200"/>
              <a:t>내구성</a:t>
            </a:r>
            <a:r>
              <a:rPr lang="en-US" altLang="ko-KR" sz="3200"/>
              <a:t>(Robust)</a:t>
            </a:r>
            <a:endParaRPr lang="ko-KR" altLang="en-US" sz="3200"/>
          </a:p>
        </p:txBody>
      </p:sp>
    </p:spTree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57422" y="642918"/>
            <a:ext cx="6572296" cy="1143008"/>
          </a:xfrm>
        </p:spPr>
        <p:txBody>
          <a:bodyPr/>
          <a:lstStyle/>
          <a:p>
            <a:pPr lvl="0"/>
            <a:r>
              <a:rPr lang="ko-KR" altLang="en-US"/>
              <a:t>장애인 차별 금지 및 권리 구제 등에 관한 법률의 이해</a:t>
            </a:r>
            <a:endParaRPr lang="ko-KR" altLang="en-US"/>
          </a:p>
        </p:txBody>
      </p:sp>
      <p:pic>
        <p:nvPicPr>
          <p:cNvPr id="7" name="내용 개체 틀 6" descr="장차법.jpg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914400" y="2873375"/>
            <a:ext cx="8229600" cy="3484563"/>
          </a:xfrm>
        </p:spPr>
      </p:pic>
    </p:spTree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>
          <a:xfrm>
            <a:off x="1323908" y="2881314"/>
            <a:ext cx="6819992" cy="1762132"/>
          </a:xfrm>
        </p:spPr>
        <p:txBody>
          <a:bodyPr/>
          <a:lstStyle/>
          <a:p>
            <a:pPr lvl="0"/>
            <a:r>
              <a:rPr lang="en-US" altLang="ko-KR" sz="4000">
                <a:solidFill>
                  <a:srgbClr val="000000"/>
                </a:solidFill>
              </a:rPr>
              <a:t>Section 2. </a:t>
            </a:r>
            <a:br>
              <a:rPr lang="en-US" altLang="ko-KR" sz="4000">
                <a:solidFill>
                  <a:srgbClr val="000000"/>
                </a:solidFill>
              </a:rPr>
            </a:br>
            <a:r>
              <a:rPr lang="ko-KR" altLang="en-US" sz="4000">
                <a:solidFill>
                  <a:srgbClr val="000000"/>
                </a:solidFill>
              </a:rPr>
              <a:t>웹 표준</a:t>
            </a:r>
            <a:r>
              <a:rPr lang="en-US" altLang="ko-KR" sz="4000">
                <a:solidFill>
                  <a:srgbClr val="000000"/>
                </a:solidFill>
              </a:rPr>
              <a:t>(web standards)</a:t>
            </a:r>
            <a:br>
              <a:rPr lang="en-US" altLang="ko-KR" sz="4000">
                <a:solidFill>
                  <a:srgbClr val="000000"/>
                </a:solidFill>
              </a:rPr>
            </a:br>
            <a:endParaRPr lang="ko-KR" altLang="en-US" sz="4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웹 표준 이란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2286000"/>
            <a:ext cx="8229600" cy="4111625"/>
          </a:xfrm>
        </p:spPr>
        <p:txBody>
          <a:bodyPr/>
          <a:lstStyle/>
          <a:p>
            <a:pPr algn="ctr">
              <a:buNone/>
            </a:pPr>
            <a:r>
              <a:rPr lang="ko-KR" altLang="en-US" sz="4800" b="1">
                <a:solidFill>
                  <a:srgbClr val="ff0000"/>
                </a:solidFill>
              </a:rPr>
              <a:t>방법론</a:t>
            </a:r>
            <a:endParaRPr lang="ko-KR" altLang="en-US" sz="4800" b="1">
              <a:solidFill>
                <a:srgbClr val="ff0000"/>
              </a:solidFill>
            </a:endParaRPr>
          </a:p>
          <a:p>
            <a:pPr algn="ctr">
              <a:buNone/>
            </a:pPr>
            <a:endParaRPr lang="en-US" altLang="ko-KR" sz="4400"/>
          </a:p>
          <a:p>
            <a:pPr algn="ctr">
              <a:buNone/>
            </a:pPr>
            <a:r>
              <a:rPr lang="en-US" altLang="ko-KR" sz="4400"/>
              <a:t>"</a:t>
            </a:r>
            <a:r>
              <a:rPr lang="ko-KR" altLang="en-US" sz="4400"/>
              <a:t>웹에서 표준적으로 </a:t>
            </a:r>
            <a:endParaRPr lang="ko-KR" altLang="en-US" sz="4400"/>
          </a:p>
          <a:p>
            <a:pPr algn="ctr">
              <a:buNone/>
            </a:pPr>
            <a:r>
              <a:rPr lang="ko-KR" altLang="en-US" sz="4400"/>
              <a:t>사용되는 기술의 총칭</a:t>
            </a:r>
            <a:r>
              <a:rPr lang="en-US" altLang="ko-KR" sz="4400"/>
              <a:t>“</a:t>
            </a:r>
            <a:endParaRPr lang="en-US" altLang="ko-KR" sz="4400"/>
          </a:p>
          <a:p>
            <a:pPr algn="ctr">
              <a:buNone/>
            </a:pPr>
            <a:endParaRPr lang="en-US" altLang="ko-KR" sz="4400"/>
          </a:p>
          <a:p>
            <a:pPr algn="ctr">
              <a:buNone/>
            </a:pPr>
            <a:endParaRPr lang="en-US" altLang="ko-KR" sz="4400"/>
          </a:p>
          <a:p>
            <a:pPr algn="ctr"/>
            <a:endParaRPr lang="en-US" altLang="ko-KR" sz="4400"/>
          </a:p>
          <a:p>
            <a:pPr algn="ctr"/>
            <a:endParaRPr lang="ko-KR" altLang="en-US" sz="4400"/>
          </a:p>
        </p:txBody>
      </p:sp>
    </p:spTree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웹 표준 관련 기구</a:t>
            </a:r>
            <a:endParaRPr lang="ko-KR" altLang="en-US"/>
          </a:p>
        </p:txBody>
      </p:sp>
      <p:pic>
        <p:nvPicPr>
          <p:cNvPr id="4" name="내용 개체 틀 3" descr="웹표준기구.jpg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alphaModFix/>
            <a:lum/>
          </a:blip>
          <a:srcRect b="32550"/>
          <a:stretch>
            <a:fillRect/>
          </a:stretch>
        </p:blipFill>
        <p:spPr>
          <a:xfrm>
            <a:off x="4703763" y="2376488"/>
            <a:ext cx="4440237" cy="3338512"/>
          </a:xfrm>
        </p:spPr>
      </p:pic>
      <p:sp>
        <p:nvSpPr>
          <p:cNvPr id="5" name="내용 개체 틀 2"/>
          <p:cNvSpPr txBox="1"/>
          <p:nvPr/>
        </p:nvSpPr>
        <p:spPr>
          <a:xfrm>
            <a:off x="457200" y="1643050"/>
            <a:ext cx="3900486" cy="47545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>
              <a:spcBef>
                <a:spcPct val="20000"/>
              </a:spcBef>
              <a:spcAft>
                <a:spcPct val="0"/>
              </a:spcAft>
            </a:pPr>
            <a:r>
              <a:rPr lang="en-US" altLang="ko-KR" sz="3200" b="1" i="0" spc="5">
                <a:solidFill>
                  <a:srgbClr val="ff0000"/>
                </a:solidFill>
              </a:rPr>
              <a:t>W3C</a:t>
            </a:r>
            <a:r>
              <a:rPr lang="en-US" altLang="ko-KR" sz="3200" b="0" i="0" spc="5">
                <a:solidFill>
                  <a:srgbClr val="000000"/>
                </a:solidFill>
              </a:rPr>
              <a:t> </a:t>
            </a:r>
            <a:endParaRPr lang="en-US" altLang="ko-KR" sz="3200" b="0" i="0" spc="5">
              <a:solidFill>
                <a:srgbClr val="000000"/>
              </a:solidFill>
            </a:endParaRPr>
          </a:p>
          <a:p>
            <a:pPr>
              <a:spcBef>
                <a:spcPct val="20000"/>
              </a:spcBef>
              <a:spcAft>
                <a:spcPct val="0"/>
              </a:spcAft>
            </a:pPr>
            <a:r>
              <a:rPr lang="en-US" altLang="ko-KR" sz="3200" b="0" i="0" spc="5">
                <a:solidFill>
                  <a:srgbClr val="000000"/>
                </a:solidFill>
              </a:rPr>
              <a:t>(World Wide Web Consortium)</a:t>
            </a:r>
            <a:endParaRPr lang="en-US" altLang="ko-KR" sz="3200" b="0" i="0" spc="5">
              <a:solidFill>
                <a:srgbClr val="000000"/>
              </a:solidFill>
            </a:endParaRPr>
          </a:p>
          <a:p>
            <a:pPr>
              <a:spcBef>
                <a:spcPct val="20000"/>
              </a:spcBef>
              <a:spcAft>
                <a:spcPct val="0"/>
              </a:spcAft>
            </a:pPr>
            <a:r>
              <a:rPr lang="ko-KR" altLang="en-US" sz="2000" b="0" i="0" spc="5">
                <a:solidFill>
                  <a:srgbClr val="000000"/>
                </a:solidFill>
              </a:rPr>
              <a:t>국제적인 웹 기술 표준 기구를 말하며 정보</a:t>
            </a:r>
            <a:r>
              <a:rPr lang="en-US" altLang="ko-KR" sz="2000" b="0" i="0" spc="5">
                <a:solidFill>
                  <a:srgbClr val="000000"/>
                </a:solidFill>
              </a:rPr>
              <a:t>, </a:t>
            </a:r>
            <a:r>
              <a:rPr lang="ko-KR" altLang="en-US" sz="2000" b="0" i="0" spc="5">
                <a:solidFill>
                  <a:srgbClr val="000000"/>
                </a:solidFill>
              </a:rPr>
              <a:t>의견 교환</a:t>
            </a:r>
            <a:r>
              <a:rPr lang="en-US" altLang="ko-KR" sz="2000" b="0" i="0" spc="5">
                <a:solidFill>
                  <a:srgbClr val="000000"/>
                </a:solidFill>
              </a:rPr>
              <a:t>, </a:t>
            </a:r>
            <a:r>
              <a:rPr lang="ko-KR" altLang="en-US" sz="2000" b="0" i="0" spc="5">
                <a:solidFill>
                  <a:srgbClr val="000000"/>
                </a:solidFill>
              </a:rPr>
              <a:t>아이디어 창출</a:t>
            </a:r>
            <a:r>
              <a:rPr lang="en-US" altLang="ko-KR" sz="2000" b="0" i="0" spc="5">
                <a:solidFill>
                  <a:srgbClr val="000000"/>
                </a:solidFill>
              </a:rPr>
              <a:t>, </a:t>
            </a:r>
            <a:r>
              <a:rPr lang="ko-KR" altLang="en-US" sz="2000" b="0" i="0" spc="5">
                <a:solidFill>
                  <a:srgbClr val="000000"/>
                </a:solidFill>
              </a:rPr>
              <a:t>독립적 사고</a:t>
            </a:r>
            <a:r>
              <a:rPr lang="en-US" altLang="ko-KR" sz="2000" b="0" i="0" spc="5">
                <a:solidFill>
                  <a:srgbClr val="000000"/>
                </a:solidFill>
              </a:rPr>
              <a:t>, </a:t>
            </a:r>
            <a:r>
              <a:rPr lang="ko-KR" altLang="en-US" sz="2000" b="0" i="0" spc="5">
                <a:solidFill>
                  <a:srgbClr val="000000"/>
                </a:solidFill>
              </a:rPr>
              <a:t>그리고 공동의 이해를 위하여 명세</a:t>
            </a:r>
            <a:r>
              <a:rPr lang="en-US" altLang="ko-KR" sz="2000" b="0" i="0" spc="5">
                <a:solidFill>
                  <a:srgbClr val="000000"/>
                </a:solidFill>
              </a:rPr>
              <a:t>, </a:t>
            </a:r>
            <a:r>
              <a:rPr lang="ko-KR" altLang="en-US" sz="2000" b="0" i="0" spc="5">
                <a:solidFill>
                  <a:srgbClr val="000000"/>
                </a:solidFill>
              </a:rPr>
              <a:t>가이드 라인</a:t>
            </a:r>
            <a:r>
              <a:rPr lang="en-US" altLang="ko-KR" sz="2000" b="0" i="0" spc="5">
                <a:solidFill>
                  <a:srgbClr val="000000"/>
                </a:solidFill>
              </a:rPr>
              <a:t>, </a:t>
            </a:r>
            <a:r>
              <a:rPr lang="ko-KR" altLang="en-US" sz="2000" b="0" i="0" spc="5">
                <a:solidFill>
                  <a:srgbClr val="000000"/>
                </a:solidFill>
              </a:rPr>
              <a:t>소프트웨어</a:t>
            </a:r>
            <a:r>
              <a:rPr lang="en-US" altLang="ko-KR" sz="2000" b="0" i="0" spc="5">
                <a:solidFill>
                  <a:srgbClr val="000000"/>
                </a:solidFill>
              </a:rPr>
              <a:t>, </a:t>
            </a:r>
            <a:r>
              <a:rPr lang="ko-KR" altLang="en-US" sz="2000" b="0" i="0" spc="5">
                <a:solidFill>
                  <a:srgbClr val="000000"/>
                </a:solidFill>
              </a:rPr>
              <a:t>그리고 도구 및 규칙 등의 표준안을 제정함으로써 웹의 모든 잠재력을 이끌어 내는 것</a:t>
            </a:r>
            <a:r>
              <a:rPr lang="ko-KR" altLang="en-US" sz="2000">
                <a:solidFill>
                  <a:srgbClr val="000000"/>
                </a:solidFill>
              </a:rPr>
              <a:t>을 목표로 함</a:t>
            </a:r>
            <a:endParaRPr lang="ko-KR" altLang="en-US" sz="2000">
              <a:solidFill>
                <a:srgbClr val="000000"/>
              </a:solidFill>
            </a:endParaRPr>
          </a:p>
          <a:p>
            <a:pPr marL="342900" lvl="0" indent="-342900" algn="l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endParaRPr lang="ko-KR" altLang="en-US" sz="3200" b="0" i="0" spc="5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웹표준이 확정되는 순서</a:t>
            </a:r>
            <a:endParaRPr lang="ko-KR" altLang="en-US"/>
          </a:p>
        </p:txBody>
      </p:sp>
      <p:pic>
        <p:nvPicPr>
          <p:cNvPr id="5" name="그림 4" descr="웹표준확정순서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228731" y="1685123"/>
            <a:ext cx="6915169" cy="46728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웹 표준 관련 기술의 소개</a:t>
            </a:r>
            <a:endParaRPr lang="ko-KR" altLang="en-US"/>
          </a:p>
        </p:txBody>
      </p:sp>
      <p:pic>
        <p:nvPicPr>
          <p:cNvPr id="4" name="그림 3" descr="웹표준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785918" y="2500306"/>
            <a:ext cx="5772150" cy="25431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 sz="3200"/>
              <a:t>구조언어 </a:t>
            </a:r>
            <a:r>
              <a:rPr lang="en-US" altLang="ko-KR" sz="3200"/>
              <a:t>(HTML)</a:t>
            </a:r>
            <a:endParaRPr lang="ko-KR" altLang="en-US" sz="320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14400" y="1804988"/>
            <a:ext cx="8229600" cy="1266825"/>
          </a:xfrm>
        </p:spPr>
        <p:txBody>
          <a:bodyPr>
            <a:normAutofit lnSpcReduction="0"/>
          </a:bodyPr>
          <a:lstStyle/>
          <a:p>
            <a:pPr lvl="0">
              <a:lnSpc>
                <a:spcPct val="90000"/>
              </a:lnSpc>
            </a:pPr>
            <a:r>
              <a:rPr lang="en-US" altLang="ko-KR" sz="2000"/>
              <a:t>HTML</a:t>
            </a:r>
            <a:r>
              <a:rPr lang="ko-KR" altLang="en-US" sz="2000"/>
              <a:t>은‘</a:t>
            </a:r>
            <a:r>
              <a:rPr lang="en-US" altLang="ko-KR" sz="2000"/>
              <a:t>HyperText Markup Language’</a:t>
            </a:r>
            <a:r>
              <a:rPr lang="ko-KR" altLang="en-US" sz="2000"/>
              <a:t>의 약자로</a:t>
            </a:r>
            <a:r>
              <a:rPr lang="en-US" altLang="ko-KR" sz="2000"/>
              <a:t>  </a:t>
            </a:r>
            <a:r>
              <a:rPr lang="ko-KR" altLang="en-US" sz="2000"/>
              <a:t>웹 문서의 구조를 정의할 때 사용합니다</a:t>
            </a:r>
            <a:r>
              <a:rPr lang="en-US" altLang="ko-KR" sz="2000"/>
              <a:t>. </a:t>
            </a:r>
            <a:r>
              <a:rPr lang="ko-KR" altLang="en-US" sz="2000"/>
              <a:t>제목</a:t>
            </a:r>
            <a:r>
              <a:rPr lang="en-US" altLang="ko-KR" sz="2000"/>
              <a:t>, </a:t>
            </a:r>
            <a:r>
              <a:rPr lang="ko-KR" altLang="en-US" sz="2000"/>
              <a:t>본문</a:t>
            </a:r>
            <a:r>
              <a:rPr lang="en-US" altLang="ko-KR" sz="2000"/>
              <a:t>, </a:t>
            </a:r>
            <a:r>
              <a:rPr lang="ko-KR" altLang="en-US" sz="2000"/>
              <a:t>목록</a:t>
            </a:r>
            <a:r>
              <a:rPr lang="en-US" altLang="ko-KR" sz="2000"/>
              <a:t>, </a:t>
            </a:r>
            <a:r>
              <a:rPr lang="ko-KR" altLang="en-US" sz="2000"/>
              <a:t>링크</a:t>
            </a:r>
            <a:r>
              <a:rPr lang="en-US" altLang="ko-KR" sz="2000"/>
              <a:t>, </a:t>
            </a:r>
            <a:r>
              <a:rPr lang="ko-KR" altLang="en-US" sz="2000"/>
              <a:t>이미지 등의 다양한 컨텐츠를 의미있게 마크업 할 수 있습니다</a:t>
            </a:r>
            <a:r>
              <a:rPr lang="en-US" altLang="ko-KR" sz="2000"/>
              <a:t>.</a:t>
            </a:r>
            <a:endParaRPr lang="en-US" altLang="ko-KR" sz="2000"/>
          </a:p>
          <a:p>
            <a:pPr>
              <a:lnSpc>
                <a:spcPct val="90000"/>
              </a:lnSpc>
              <a:buNone/>
            </a:pPr>
            <a:r>
              <a:rPr lang="en-US" altLang="ko-KR" sz="2000"/>
              <a:t> </a:t>
            </a:r>
            <a:endParaRPr lang="en-US" altLang="ko-KR" sz="2000"/>
          </a:p>
        </p:txBody>
      </p:sp>
      <p:pic>
        <p:nvPicPr>
          <p:cNvPr id="5" name="그림 4" descr="html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42910" y="2980679"/>
            <a:ext cx="8143900" cy="359159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 sz="3200"/>
              <a:t>구조언어 </a:t>
            </a:r>
            <a:r>
              <a:rPr lang="en-US" altLang="ko-KR" sz="3200"/>
              <a:t>(XML)</a:t>
            </a:r>
            <a:endParaRPr lang="ko-KR" altLang="en-US" sz="320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14400" y="1571625"/>
            <a:ext cx="8229600" cy="2124075"/>
          </a:xfrm>
        </p:spPr>
        <p:txBody>
          <a:bodyPr>
            <a:normAutofit lnSpcReduction="0"/>
          </a:bodyPr>
          <a:lstStyle/>
          <a:p>
            <a:pPr lvl="0">
              <a:lnSpc>
                <a:spcPct val="90000"/>
              </a:lnSpc>
            </a:pPr>
            <a:r>
              <a:rPr lang="en-US" altLang="ko-KR" sz="2053"/>
              <a:t>XML(eXtensible Makeup Language)</a:t>
            </a:r>
            <a:r>
              <a:rPr lang="ko-KR" altLang="en-US" sz="2053"/>
              <a:t>은 </a:t>
            </a:r>
            <a:r>
              <a:rPr lang="en-US" altLang="ko-KR" sz="2053"/>
              <a:t>1996</a:t>
            </a:r>
            <a:r>
              <a:rPr lang="ko-KR" altLang="en-US" sz="2053"/>
              <a:t>년 </a:t>
            </a:r>
            <a:r>
              <a:rPr lang="en-US" altLang="ko-KR" sz="2053"/>
              <a:t>W3C(World Wide Web Consortium)</a:t>
            </a:r>
            <a:r>
              <a:rPr lang="ko-KR" altLang="en-US" sz="2053"/>
              <a:t>에서 제안한 것으로</a:t>
            </a:r>
            <a:r>
              <a:rPr lang="en-US" altLang="ko-KR" sz="2053"/>
              <a:t>, </a:t>
            </a:r>
            <a:r>
              <a:rPr lang="ko-KR" altLang="en-US" sz="2053"/>
              <a:t>웹에서 구조화된 문서를 전송할 수 있도록 설계된 표준화된 텍스트 형식입니다</a:t>
            </a:r>
            <a:r>
              <a:rPr lang="en-US" altLang="ko-KR" sz="2053"/>
              <a:t>. </a:t>
            </a:r>
            <a:endParaRPr lang="en-US" altLang="ko-KR" sz="2053"/>
          </a:p>
          <a:p>
            <a:pPr lvl="0">
              <a:lnSpc>
                <a:spcPct val="90000"/>
              </a:lnSpc>
            </a:pPr>
            <a:r>
              <a:rPr lang="en-US" altLang="ko-KR" sz="2053"/>
              <a:t>XML</a:t>
            </a:r>
            <a:r>
              <a:rPr lang="ko-KR" altLang="en-US" sz="2053"/>
              <a:t>은 인터넷에서 기존에 사용하던 </a:t>
            </a:r>
            <a:r>
              <a:rPr lang="en-US" altLang="ko-KR" sz="2053"/>
              <a:t>HTML</a:t>
            </a:r>
            <a:r>
              <a:rPr lang="ko-KR" altLang="en-US" sz="2053"/>
              <a:t>의 한계를 극복하고 </a:t>
            </a:r>
            <a:r>
              <a:rPr lang="en-US" altLang="ko-KR" sz="2053"/>
              <a:t>SGML</a:t>
            </a:r>
            <a:r>
              <a:rPr lang="ko-KR" altLang="en-US" sz="2053"/>
              <a:t>의 복잡함을 해결하는 방안으로 </a:t>
            </a:r>
            <a:r>
              <a:rPr lang="en-US" altLang="ko-KR" sz="2053"/>
              <a:t>HTML</a:t>
            </a:r>
            <a:r>
              <a:rPr lang="ko-KR" altLang="en-US" sz="2053"/>
              <a:t>에 담겨져 있는 형식적 요소를 완전히 배제하는 방식입니다</a:t>
            </a:r>
            <a:r>
              <a:rPr lang="en-US" altLang="ko-KR" sz="2053"/>
              <a:t>.</a:t>
            </a:r>
            <a:endParaRPr lang="en-US" altLang="ko-KR" sz="2053"/>
          </a:p>
          <a:p>
            <a:pPr>
              <a:lnSpc>
                <a:spcPct val="90000"/>
              </a:lnSpc>
              <a:buNone/>
            </a:pPr>
            <a:r>
              <a:rPr lang="en-US" altLang="ko-KR" sz="2053"/>
              <a:t> </a:t>
            </a:r>
            <a:endParaRPr lang="en-US" altLang="ko-KR" sz="2053"/>
          </a:p>
        </p:txBody>
      </p:sp>
      <p:pic>
        <p:nvPicPr>
          <p:cNvPr id="5" name="그림 4" descr="xml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790577" y="3643314"/>
            <a:ext cx="7710513" cy="301677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 sz="3200"/>
              <a:t>구조언어 </a:t>
            </a:r>
            <a:r>
              <a:rPr lang="en-US" altLang="ko-KR" sz="3200"/>
              <a:t>(XHTML)</a:t>
            </a:r>
            <a:endParaRPr lang="ko-KR" altLang="en-US" sz="320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500188"/>
            <a:ext cx="8086725" cy="1785937"/>
          </a:xfrm>
        </p:spPr>
        <p:txBody>
          <a:bodyPr/>
          <a:lstStyle/>
          <a:p>
            <a:pPr lvl="0"/>
            <a:r>
              <a:rPr lang="en-US" altLang="ko-KR" sz="2000"/>
              <a:t>W3C</a:t>
            </a:r>
            <a:r>
              <a:rPr lang="ko-KR" altLang="en-US" sz="2000"/>
              <a:t>에서는 </a:t>
            </a:r>
            <a:r>
              <a:rPr lang="en-US" altLang="ko-KR" sz="2000"/>
              <a:t>XHTML(eXtensible Hypertext Markup Language)</a:t>
            </a:r>
            <a:r>
              <a:rPr lang="ko-KR" altLang="en-US" sz="2000"/>
              <a:t>을‘</a:t>
            </a:r>
            <a:r>
              <a:rPr lang="en-US" altLang="ko-KR" sz="2000"/>
              <a:t>XML </a:t>
            </a:r>
            <a:r>
              <a:rPr lang="ko-KR" altLang="en-US" sz="2000"/>
              <a:t>응용으로서의 </a:t>
            </a:r>
            <a:r>
              <a:rPr lang="en-US" altLang="ko-KR" sz="2000"/>
              <a:t>HTML4</a:t>
            </a:r>
            <a:r>
              <a:rPr lang="ko-KR" altLang="en-US" sz="2000"/>
              <a:t>를 다시 공식화한 것’이라고 정의하고 있습니다</a:t>
            </a:r>
            <a:r>
              <a:rPr lang="en-US" altLang="ko-KR" sz="2000"/>
              <a:t>. </a:t>
            </a:r>
            <a:endParaRPr lang="en-US" altLang="ko-KR" sz="2000"/>
          </a:p>
          <a:p>
            <a:pPr lvl="0"/>
            <a:r>
              <a:rPr lang="en-US" altLang="ko-KR" sz="2000"/>
              <a:t>W3C</a:t>
            </a:r>
            <a:r>
              <a:rPr lang="ko-KR" altLang="en-US" sz="2000"/>
              <a:t>는 좀 더 원활하게 기계적으로 처리하도록 </a:t>
            </a:r>
            <a:r>
              <a:rPr lang="en-US" altLang="ko-KR" sz="2000"/>
              <a:t>XML</a:t>
            </a:r>
            <a:r>
              <a:rPr lang="ko-KR" altLang="en-US" sz="2000"/>
              <a:t>의 형식을 빌어 </a:t>
            </a:r>
            <a:r>
              <a:rPr lang="en-US" altLang="ko-KR" sz="2000"/>
              <a:t>HTML 4.01</a:t>
            </a:r>
            <a:r>
              <a:rPr lang="ko-KR" altLang="en-US" sz="2000"/>
              <a:t>를 재정의하게 되는게 이것이 바로 </a:t>
            </a:r>
            <a:r>
              <a:rPr lang="en-US" altLang="ko-KR" sz="2000"/>
              <a:t>XHTML </a:t>
            </a:r>
            <a:r>
              <a:rPr lang="ko-KR" altLang="en-US" sz="2000"/>
              <a:t>입니다</a:t>
            </a:r>
            <a:r>
              <a:rPr lang="en-US" altLang="ko-KR" sz="2000"/>
              <a:t>. </a:t>
            </a:r>
            <a:endParaRPr lang="en-US" altLang="ko-KR" sz="2000"/>
          </a:p>
        </p:txBody>
      </p:sp>
      <p:pic>
        <p:nvPicPr>
          <p:cNvPr id="6" name="그림 5" descr="xhtml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785786" y="3286124"/>
            <a:ext cx="7715272" cy="34118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0"/>
          </a:bodyPr>
          <a:lstStyle/>
          <a:p>
            <a:pPr>
              <a:lnSpc>
                <a:spcPct val="90000"/>
              </a:lnSpc>
              <a:buNone/>
            </a:pPr>
            <a:endParaRPr lang="en-US" altLang="ko-KR" sz="2400"/>
          </a:p>
          <a:p>
            <a:pPr>
              <a:lnSpc>
                <a:spcPct val="90000"/>
              </a:lnSpc>
              <a:buNone/>
            </a:pPr>
            <a:r>
              <a:rPr lang="en-US" altLang="ko-KR" sz="2400"/>
              <a:t>Section 1. </a:t>
            </a:r>
            <a:r>
              <a:rPr lang="ko-KR" altLang="en-US" sz="2400"/>
              <a:t>웹 접근성</a:t>
            </a:r>
            <a:r>
              <a:rPr lang="en-US" altLang="ko-KR" sz="2400"/>
              <a:t>(web accessibility)</a:t>
            </a:r>
            <a:endParaRPr lang="en-US" altLang="ko-KR" sz="2400"/>
          </a:p>
          <a:p>
            <a:pPr lvl="1">
              <a:lnSpc>
                <a:spcPct val="90000"/>
              </a:lnSpc>
              <a:buNone/>
            </a:pPr>
            <a:r>
              <a:rPr lang="en-US" altLang="ko-KR" sz="2000"/>
              <a:t>1. </a:t>
            </a:r>
            <a:r>
              <a:rPr lang="ko-KR" altLang="en-US" sz="2000"/>
              <a:t>웹 접근성의 개요</a:t>
            </a:r>
            <a:endParaRPr lang="ko-KR" altLang="en-US" sz="2000"/>
          </a:p>
          <a:p>
            <a:pPr lvl="1">
              <a:lnSpc>
                <a:spcPct val="90000"/>
              </a:lnSpc>
              <a:buNone/>
            </a:pPr>
            <a:r>
              <a:rPr lang="en-US" altLang="ko-KR" sz="2000"/>
              <a:t>2. </a:t>
            </a:r>
            <a:r>
              <a:rPr lang="ko-KR" altLang="en-US" sz="2000"/>
              <a:t>웹 접근성 준수 시 기대 효과</a:t>
            </a:r>
            <a:endParaRPr lang="ko-KR" altLang="en-US" sz="2000"/>
          </a:p>
          <a:p>
            <a:pPr lvl="1">
              <a:lnSpc>
                <a:spcPct val="90000"/>
              </a:lnSpc>
              <a:buNone/>
            </a:pPr>
            <a:r>
              <a:rPr lang="en-US" altLang="ko-KR" sz="2000"/>
              <a:t>3. </a:t>
            </a:r>
            <a:r>
              <a:rPr lang="ko-KR" altLang="en-US" sz="2000"/>
              <a:t>웹 콘텐츠 접근성 지침</a:t>
            </a:r>
            <a:r>
              <a:rPr lang="en-US" altLang="ko-KR" sz="2000"/>
              <a:t>(WCAG)</a:t>
            </a:r>
            <a:endParaRPr lang="en-US" altLang="ko-KR" sz="2000"/>
          </a:p>
          <a:p>
            <a:pPr lvl="1">
              <a:lnSpc>
                <a:spcPct val="90000"/>
              </a:lnSpc>
              <a:buNone/>
            </a:pPr>
            <a:r>
              <a:rPr lang="en-US" altLang="ko-KR" sz="2000"/>
              <a:t>4. </a:t>
            </a:r>
            <a:r>
              <a:rPr lang="ko-KR" altLang="en-US" sz="2000"/>
              <a:t>장애인 차별 금지 및 권리 구제 등에 관한 법률의 이해</a:t>
            </a:r>
            <a:endParaRPr lang="ko-KR" altLang="en-US" sz="2000"/>
          </a:p>
          <a:p>
            <a:pPr lvl="1">
              <a:lnSpc>
                <a:spcPct val="90000"/>
              </a:lnSpc>
              <a:buNone/>
            </a:pPr>
            <a:endParaRPr lang="ko-KR" altLang="en-US" sz="2000"/>
          </a:p>
          <a:p>
            <a:pPr>
              <a:lnSpc>
                <a:spcPct val="90000"/>
              </a:lnSpc>
              <a:buNone/>
            </a:pPr>
            <a:r>
              <a:rPr lang="en-US" altLang="ko-KR" sz="2400"/>
              <a:t>Section 2. </a:t>
            </a:r>
            <a:r>
              <a:rPr lang="ko-KR" altLang="en-US" sz="2400"/>
              <a:t>웹표준</a:t>
            </a:r>
            <a:r>
              <a:rPr lang="en-US" altLang="ko-KR" sz="2400"/>
              <a:t>(web standards)</a:t>
            </a:r>
            <a:endParaRPr lang="en-US" altLang="ko-KR" sz="2400"/>
          </a:p>
          <a:p>
            <a:pPr lvl="1">
              <a:lnSpc>
                <a:spcPct val="90000"/>
              </a:lnSpc>
              <a:buNone/>
            </a:pPr>
            <a:r>
              <a:rPr lang="en-US" altLang="ko-KR" sz="2000"/>
              <a:t>1. </a:t>
            </a:r>
            <a:r>
              <a:rPr lang="ko-KR" altLang="en-US" sz="2000"/>
              <a:t>웹 표준이란</a:t>
            </a:r>
            <a:r>
              <a:rPr lang="en-US" altLang="ko-KR" sz="2000"/>
              <a:t>?</a:t>
            </a:r>
            <a:endParaRPr lang="en-US" altLang="ko-KR" sz="2000"/>
          </a:p>
          <a:p>
            <a:pPr lvl="1">
              <a:lnSpc>
                <a:spcPct val="90000"/>
              </a:lnSpc>
              <a:buNone/>
            </a:pPr>
            <a:r>
              <a:rPr lang="en-US" altLang="ko-KR" sz="2000"/>
              <a:t>2. </a:t>
            </a:r>
            <a:r>
              <a:rPr lang="ko-KR" altLang="en-US" sz="2000"/>
              <a:t>웹 표준 관련 기술의 소개</a:t>
            </a:r>
            <a:endParaRPr lang="ko-KR" altLang="en-US" sz="2000"/>
          </a:p>
          <a:p>
            <a:pPr lvl="1">
              <a:lnSpc>
                <a:spcPct val="90000"/>
              </a:lnSpc>
              <a:buNone/>
            </a:pPr>
            <a:r>
              <a:rPr lang="en-US" altLang="ko-KR" sz="2000"/>
              <a:t>3. </a:t>
            </a:r>
            <a:r>
              <a:rPr lang="ko-KR" altLang="en-US" sz="2000"/>
              <a:t>웹 표준의 장점</a:t>
            </a:r>
            <a:endParaRPr lang="ko-KR" altLang="en-US" sz="2000"/>
          </a:p>
          <a:p>
            <a:pPr lvl="1">
              <a:lnSpc>
                <a:spcPct val="90000"/>
              </a:lnSpc>
              <a:buNone/>
            </a:pPr>
            <a:r>
              <a:rPr lang="en-US" altLang="ko-KR" sz="2000"/>
              <a:t>4. </a:t>
            </a:r>
            <a:r>
              <a:rPr lang="ko-KR" altLang="en-US" sz="2000"/>
              <a:t>웹 브라우저와 웹 표준</a:t>
            </a:r>
            <a:endParaRPr lang="ko-KR" altLang="en-US" sz="2000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목차</a:t>
            </a:r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 sz="3200"/>
              <a:t>구조언어 </a:t>
            </a:r>
            <a:r>
              <a:rPr lang="en-US" altLang="ko-KR" sz="3200"/>
              <a:t>(HTML5)</a:t>
            </a:r>
            <a:endParaRPr lang="ko-KR" altLang="en-US" sz="320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857375"/>
            <a:ext cx="9144000" cy="2786063"/>
          </a:xfrm>
        </p:spPr>
        <p:txBody>
          <a:bodyPr/>
          <a:lstStyle/>
          <a:p>
            <a:pPr lvl="0"/>
            <a:r>
              <a:rPr lang="en-US" altLang="ko-KR" sz="2000"/>
              <a:t>HTML 5</a:t>
            </a:r>
            <a:r>
              <a:rPr lang="ko-KR" altLang="en-US" sz="2000"/>
              <a:t>는 </a:t>
            </a:r>
            <a:r>
              <a:rPr lang="en-US" altLang="ko-KR" sz="2000"/>
              <a:t>HTML</a:t>
            </a:r>
            <a:r>
              <a:rPr lang="ko-KR" altLang="en-US" sz="2000"/>
              <a:t>의 다음 버전으로 </a:t>
            </a:r>
            <a:r>
              <a:rPr lang="en-US" altLang="ko-KR" sz="2000"/>
              <a:t>HTML 4</a:t>
            </a:r>
            <a:r>
              <a:rPr lang="ko-KR" altLang="en-US" sz="2000"/>
              <a:t>를 업그레이드한 것입니다</a:t>
            </a:r>
            <a:r>
              <a:rPr lang="en-US" altLang="ko-KR" sz="2000"/>
              <a:t>. HTML 5</a:t>
            </a:r>
            <a:r>
              <a:rPr lang="ko-KR" altLang="en-US" sz="2000"/>
              <a:t>는 특정 플러그인에 의존하지 않고 콘텐츠를 제공하는 것이 목표</a:t>
            </a:r>
            <a:endParaRPr lang="ko-KR" altLang="en-US" sz="2000"/>
          </a:p>
          <a:p>
            <a:pPr lvl="0"/>
            <a:endParaRPr lang="en-US" altLang="ko-KR" sz="2000"/>
          </a:p>
          <a:p>
            <a:pPr lvl="0"/>
            <a:r>
              <a:rPr lang="ko-KR" altLang="en-US" sz="2000"/>
              <a:t>많은 기업들이</a:t>
            </a:r>
            <a:r>
              <a:rPr lang="en-US" altLang="ko-KR" sz="2000"/>
              <a:t>HTML 5</a:t>
            </a:r>
            <a:r>
              <a:rPr lang="ko-KR" altLang="en-US" sz="2000"/>
              <a:t>의 표준화에 힘을 보태고 있고</a:t>
            </a:r>
            <a:r>
              <a:rPr lang="en-US" altLang="ko-KR" sz="2000"/>
              <a:t>, Firefox, Opera, Safari, Chrome,</a:t>
            </a:r>
            <a:r>
              <a:rPr lang="ko-KR" altLang="en-US" sz="2000"/>
              <a:t> 익스</a:t>
            </a:r>
            <a:r>
              <a:rPr lang="en-US" altLang="ko-KR" sz="2000"/>
              <a:t>10</a:t>
            </a:r>
            <a:r>
              <a:rPr lang="ko-KR" altLang="en-US" sz="2000"/>
              <a:t>이상</a:t>
            </a:r>
            <a:r>
              <a:rPr lang="en-US" altLang="ko-KR" sz="2000"/>
              <a:t> </a:t>
            </a:r>
            <a:r>
              <a:rPr lang="ko-KR" altLang="en-US" sz="2000"/>
              <a:t>등 최신의 웹 브라우저에서 기본적으로 </a:t>
            </a:r>
            <a:r>
              <a:rPr lang="en-US" altLang="ko-KR" sz="2000"/>
              <a:t>HTML 5</a:t>
            </a:r>
            <a:r>
              <a:rPr lang="ko-KR" altLang="en-US" sz="2000"/>
              <a:t>를 지원</a:t>
            </a:r>
            <a:endParaRPr lang="en-US" altLang="ko-KR" sz="2000"/>
          </a:p>
        </p:txBody>
      </p:sp>
    </p:spTree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html5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571604" y="357166"/>
            <a:ext cx="6166056" cy="612601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 sz="3200"/>
              <a:t>표현언어 </a:t>
            </a:r>
            <a:r>
              <a:rPr lang="en-US" altLang="ko-KR" sz="3200"/>
              <a:t>(CSS)</a:t>
            </a:r>
            <a:endParaRPr lang="ko-KR" altLang="en-US" sz="320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057275" y="2071688"/>
            <a:ext cx="8086725" cy="3571875"/>
          </a:xfrm>
        </p:spPr>
        <p:txBody>
          <a:bodyPr/>
          <a:lstStyle/>
          <a:p>
            <a:pPr lvl="0"/>
            <a:r>
              <a:rPr lang="en-US" altLang="ko-KR" sz="2000"/>
              <a:t>CSS(Cascading Style Sheet)</a:t>
            </a:r>
            <a:r>
              <a:rPr lang="ko-KR" altLang="en-US" sz="2000"/>
              <a:t>는 </a:t>
            </a:r>
            <a:r>
              <a:rPr lang="en-US" altLang="ko-KR" sz="2000"/>
              <a:t>HTML 3.2</a:t>
            </a:r>
            <a:r>
              <a:rPr lang="ko-KR" altLang="en-US" sz="2000"/>
              <a:t>부터 지원하기 시작한 것으로</a:t>
            </a:r>
            <a:r>
              <a:rPr lang="en-US" altLang="ko-KR" sz="2000"/>
              <a:t>, </a:t>
            </a:r>
            <a:r>
              <a:rPr lang="ko-KR" altLang="en-US" sz="2000"/>
              <a:t>웹 디자이너와 사용자들의 필요에 의해 특별히 개발되었습니다</a:t>
            </a:r>
            <a:r>
              <a:rPr lang="en-US" altLang="ko-KR" sz="2000"/>
              <a:t>. </a:t>
            </a:r>
            <a:endParaRPr lang="en-US" altLang="ko-KR" sz="2000"/>
          </a:p>
          <a:p>
            <a:pPr lvl="0"/>
            <a:endParaRPr lang="en-US" altLang="ko-KR" sz="2000"/>
          </a:p>
          <a:p>
            <a:pPr lvl="0"/>
            <a:r>
              <a:rPr lang="en-US" altLang="ko-KR" sz="2000"/>
              <a:t>CSS</a:t>
            </a:r>
            <a:r>
              <a:rPr lang="ko-KR" altLang="en-US" sz="2000"/>
              <a:t>에서는 폰트</a:t>
            </a:r>
            <a:r>
              <a:rPr lang="en-US" altLang="ko-KR" sz="2000"/>
              <a:t>, </a:t>
            </a:r>
            <a:r>
              <a:rPr lang="ko-KR" altLang="en-US" sz="2000"/>
              <a:t>색상</a:t>
            </a:r>
            <a:r>
              <a:rPr lang="en-US" altLang="ko-KR" sz="2000"/>
              <a:t>, </a:t>
            </a:r>
            <a:r>
              <a:rPr lang="ko-KR" altLang="en-US" sz="2000"/>
              <a:t>공백</a:t>
            </a:r>
            <a:r>
              <a:rPr lang="en-US" altLang="ko-KR" sz="2000"/>
              <a:t>, </a:t>
            </a:r>
            <a:r>
              <a:rPr lang="ko-KR" altLang="en-US" sz="2000"/>
              <a:t>공간과 그 밖의 문서 표현 측면을 자유롭게 지정할 수 있는 기능을 제공합니다</a:t>
            </a:r>
            <a:r>
              <a:rPr lang="en-US" altLang="ko-KR" sz="2000"/>
              <a:t>. </a:t>
            </a:r>
            <a:endParaRPr lang="en-US" altLang="ko-KR" sz="2000"/>
          </a:p>
          <a:p>
            <a:pPr lvl="0"/>
            <a:endParaRPr lang="en-US" altLang="ko-KR" sz="2000"/>
          </a:p>
          <a:p>
            <a:pPr lvl="0"/>
            <a:r>
              <a:rPr lang="ko-KR" altLang="en-US" sz="2000"/>
              <a:t>기존의 </a:t>
            </a:r>
            <a:r>
              <a:rPr lang="en-US" altLang="ko-KR" sz="2000"/>
              <a:t>HTML</a:t>
            </a:r>
            <a:r>
              <a:rPr lang="ko-KR" altLang="en-US" sz="2000"/>
              <a:t>은 웹 문서를 다양하게 설계하고 수시로 변경하는 데 많은 제약이 있었기 때문에 이것을 보완하기 위해 </a:t>
            </a:r>
            <a:r>
              <a:rPr lang="en-US" altLang="ko-KR" sz="2000"/>
              <a:t>CSS</a:t>
            </a:r>
            <a:r>
              <a:rPr lang="ko-KR" altLang="en-US" sz="2000"/>
              <a:t>를 만든 것입니다</a:t>
            </a:r>
            <a:r>
              <a:rPr lang="en-US" altLang="ko-KR" sz="2000"/>
              <a:t>. </a:t>
            </a:r>
            <a:endParaRPr lang="en-US" altLang="ko-KR" sz="2000"/>
          </a:p>
        </p:txBody>
      </p:sp>
    </p:spTree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2"/>
          <p:cNvSpPr/>
          <p:nvPr/>
        </p:nvSpPr>
        <p:spPr bwMode="gray">
          <a:xfrm>
            <a:off x="0" y="1857364"/>
            <a:ext cx="1500166" cy="533386"/>
          </a:xfrm>
          <a:custGeom>
            <a:avLst/>
            <a:gd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</a:ln>
          <a:effectLst/>
        </p:spPr>
        <p:txBody>
          <a:bodyPr/>
          <a:lstStyle/>
          <a:p>
            <a:pPr/>
            <a:endParaRPr lang="ko-KR" altLang="en-US"/>
          </a:p>
        </p:txBody>
      </p:sp>
      <p:sp>
        <p:nvSpPr>
          <p:cNvPr id="4" name="Freeform 21"/>
          <p:cNvSpPr/>
          <p:nvPr/>
        </p:nvSpPr>
        <p:spPr bwMode="gray">
          <a:xfrm>
            <a:off x="1500166" y="603253"/>
            <a:ext cx="7643834" cy="1254111"/>
          </a:xfrm>
          <a:custGeom>
            <a:avLst/>
            <a:gdLst/>
            <a:cxnLst>
              <a:cxn ang="0">
                <a:pos x="0" y="454"/>
              </a:cxn>
              <a:cxn ang="0">
                <a:pos x="4798" y="454"/>
              </a:cxn>
              <a:cxn ang="0">
                <a:pos x="4798" y="0"/>
              </a:cxn>
              <a:cxn ang="0">
                <a:pos x="382" y="3"/>
              </a:cxn>
              <a:cxn ang="0">
                <a:pos x="0" y="454"/>
              </a:cxn>
            </a:cxnLst>
            <a:rect l="0" t="0" r="r" b="b"/>
            <a:pathLst>
              <a:path w="4798" h="454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</a:path>
            </a:pathLst>
          </a:custGeom>
          <a:gradFill rotWithShape="1">
            <a:gsLst>
              <a:gs pos="0">
                <a:schemeClr val="accent1">
                  <a:gamma/>
                  <a:shade val="4628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/>
          <a:lstStyle/>
          <a:p>
            <a:pPr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57422" y="642918"/>
            <a:ext cx="6572296" cy="1143008"/>
          </a:xfrm>
        </p:spPr>
        <p:txBody>
          <a:bodyPr/>
          <a:lstStyle/>
          <a:p>
            <a:pPr lvl="0"/>
            <a:r>
              <a:rPr lang="ko-KR" altLang="en-US" sz="3200">
                <a:solidFill>
                  <a:schemeClr val="bg1"/>
                </a:solidFill>
              </a:rPr>
              <a:t>동작 및 제어 언어 </a:t>
            </a:r>
            <a:br>
              <a:rPr lang="en-US" altLang="ko-KR" sz="3200">
                <a:solidFill>
                  <a:schemeClr val="bg1"/>
                </a:solidFill>
              </a:rPr>
            </a:br>
            <a:r>
              <a:rPr lang="en-US" altLang="ko-KR" sz="3200">
                <a:solidFill>
                  <a:schemeClr val="bg1"/>
                </a:solidFill>
              </a:rPr>
              <a:t>(DOM &amp; ECMA Script)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557242" y="2786058"/>
            <a:ext cx="8086724" cy="35719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ko-KR" altLang="en-US" sz="2000">
                <a:solidFill>
                  <a:srgbClr val="000000"/>
                </a:solidFill>
              </a:rPr>
              <a:t>웹 페이지의 요소를 객체화해서 동작을 제어하기 위해 사용하는 웹표준 기술에는 </a:t>
            </a:r>
            <a:r>
              <a:rPr lang="en-US" altLang="ko-KR" sz="2000">
                <a:solidFill>
                  <a:srgbClr val="000000"/>
                </a:solidFill>
              </a:rPr>
              <a:t>DOM</a:t>
            </a:r>
            <a:r>
              <a:rPr lang="ko-KR" altLang="en-US" sz="2000">
                <a:solidFill>
                  <a:srgbClr val="000000"/>
                </a:solidFill>
              </a:rPr>
              <a:t>과 </a:t>
            </a:r>
            <a:r>
              <a:rPr lang="en-US" altLang="ko-KR" sz="2000">
                <a:solidFill>
                  <a:srgbClr val="000000"/>
                </a:solidFill>
              </a:rPr>
              <a:t>ECMA Script</a:t>
            </a:r>
            <a:r>
              <a:rPr lang="ko-KR" altLang="en-US" sz="2000">
                <a:solidFill>
                  <a:srgbClr val="000000"/>
                </a:solidFill>
              </a:rPr>
              <a:t>가 있습니다</a:t>
            </a:r>
            <a:r>
              <a:rPr lang="en-US" altLang="ko-KR" sz="2000">
                <a:solidFill>
                  <a:srgbClr val="000000"/>
                </a:solidFill>
              </a:rPr>
              <a:t>. </a:t>
            </a:r>
            <a:endParaRPr lang="en-US" altLang="ko-KR" sz="2000">
              <a:solidFill>
                <a:srgbClr val="000000"/>
              </a:solidFill>
            </a:endParaRPr>
          </a:p>
          <a:p>
            <a:pPr marL="342900" lvl="0" indent="-342900">
              <a:spcBef>
                <a:spcPct val="20000"/>
              </a:spcBef>
              <a:spcAft>
                <a:spcPct val="0"/>
              </a:spcAft>
              <a:buChar char="•"/>
            </a:pPr>
            <a:endParaRPr lang="en-US" altLang="ko-KR" sz="2000">
              <a:solidFill>
                <a:srgbClr val="000000"/>
              </a:solidFill>
            </a:endParaRPr>
          </a:p>
          <a:p>
            <a:pPr marL="342900" lvl="0" indent="-342900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US" altLang="ko-KR" sz="2000">
                <a:solidFill>
                  <a:srgbClr val="000000"/>
                </a:solidFill>
              </a:rPr>
              <a:t>DOM(Document Object Model)</a:t>
            </a:r>
            <a:r>
              <a:rPr lang="ko-KR" altLang="en-US" sz="2000">
                <a:solidFill>
                  <a:srgbClr val="000000"/>
                </a:solidFill>
              </a:rPr>
              <a:t>은 웹 페이지의 구성 체계를 말하는데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이것은 </a:t>
            </a:r>
            <a:r>
              <a:rPr lang="en-US" altLang="ko-KR" sz="2000">
                <a:solidFill>
                  <a:srgbClr val="000000"/>
                </a:solidFill>
              </a:rPr>
              <a:t>HTML</a:t>
            </a:r>
            <a:r>
              <a:rPr lang="ko-KR" altLang="en-US" sz="2000">
                <a:solidFill>
                  <a:srgbClr val="000000"/>
                </a:solidFill>
              </a:rPr>
              <a:t>을 작성하면서 생성되는 논리적 규칙입니다</a:t>
            </a:r>
            <a:r>
              <a:rPr lang="en-US" altLang="ko-KR" sz="2000">
                <a:solidFill>
                  <a:srgbClr val="000000"/>
                </a:solidFill>
              </a:rPr>
              <a:t>. </a:t>
            </a:r>
            <a:r>
              <a:rPr lang="ko-KR" altLang="en-US" sz="2000">
                <a:solidFill>
                  <a:srgbClr val="000000"/>
                </a:solidFill>
              </a:rPr>
              <a:t>다시 말해서 별도로 저작자가 구성하는 것은 아닙니다</a:t>
            </a:r>
            <a:r>
              <a:rPr lang="en-US" altLang="ko-KR" sz="2000">
                <a:solidFill>
                  <a:srgbClr val="000000"/>
                </a:solidFill>
              </a:rPr>
              <a:t>. </a:t>
            </a:r>
            <a:r>
              <a:rPr lang="ko-KR" altLang="en-US" sz="2000">
                <a:solidFill>
                  <a:srgbClr val="000000"/>
                </a:solidFill>
              </a:rPr>
              <a:t>웹 브라우저는 이 논리적 구성 체계인 </a:t>
            </a:r>
            <a:r>
              <a:rPr lang="en-US" altLang="ko-KR" sz="2000">
                <a:solidFill>
                  <a:srgbClr val="000000"/>
                </a:solidFill>
              </a:rPr>
              <a:t>DOM</a:t>
            </a:r>
            <a:r>
              <a:rPr lang="ko-KR" altLang="en-US" sz="2000">
                <a:solidFill>
                  <a:srgbClr val="000000"/>
                </a:solidFill>
              </a:rPr>
              <a:t>을 해석하여 페이지를 표시하거나 </a:t>
            </a:r>
            <a:r>
              <a:rPr lang="en-US" altLang="ko-KR" sz="2000">
                <a:solidFill>
                  <a:srgbClr val="000000"/>
                </a:solidFill>
              </a:rPr>
              <a:t>ECMA Script </a:t>
            </a:r>
            <a:r>
              <a:rPr lang="ko-KR" altLang="en-US" sz="2000">
                <a:solidFill>
                  <a:srgbClr val="000000"/>
                </a:solidFill>
              </a:rPr>
              <a:t>등의 기술을 통하여 </a:t>
            </a:r>
            <a:r>
              <a:rPr lang="en-US" altLang="ko-KR" sz="2000">
                <a:solidFill>
                  <a:srgbClr val="000000"/>
                </a:solidFill>
              </a:rPr>
              <a:t>DOM</a:t>
            </a:r>
            <a:r>
              <a:rPr lang="ko-KR" altLang="en-US" sz="2000">
                <a:solidFill>
                  <a:srgbClr val="000000"/>
                </a:solidFill>
              </a:rPr>
              <a:t>의 구조를 변경할 수 있습니다</a:t>
            </a:r>
            <a:r>
              <a:rPr lang="en-US" altLang="ko-KR" sz="2000">
                <a:solidFill>
                  <a:srgbClr val="000000"/>
                </a:solidFill>
              </a:rPr>
              <a:t>. </a:t>
            </a:r>
            <a:endParaRPr lang="ko-KR" altLang="en-US"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14414" y="2143116"/>
            <a:ext cx="7472386" cy="4254509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altLang="ko-KR" sz="2400"/>
              <a:t>1. </a:t>
            </a:r>
            <a:r>
              <a:rPr lang="ko-KR" altLang="en-US" sz="2400"/>
              <a:t>웹 접근성 수준의 향상</a:t>
            </a:r>
            <a:endParaRPr lang="ko-KR" altLang="en-US" sz="2400"/>
          </a:p>
          <a:p>
            <a:pPr>
              <a:lnSpc>
                <a:spcPct val="150000"/>
              </a:lnSpc>
              <a:buNone/>
            </a:pPr>
            <a:r>
              <a:rPr lang="en-US" altLang="ko-KR" sz="2400"/>
              <a:t>2. </a:t>
            </a:r>
            <a:r>
              <a:rPr lang="ko-KR" altLang="en-US" sz="2400"/>
              <a:t>검색 친화적인 웹 사이트 구현</a:t>
            </a:r>
            <a:endParaRPr lang="ko-KR" altLang="en-US" sz="2400"/>
          </a:p>
          <a:p>
            <a:pPr>
              <a:lnSpc>
                <a:spcPct val="150000"/>
              </a:lnSpc>
              <a:buNone/>
            </a:pPr>
            <a:r>
              <a:rPr lang="en-US" altLang="ko-KR" sz="2400"/>
              <a:t>3. </a:t>
            </a:r>
            <a:r>
              <a:rPr lang="ko-KR" altLang="en-US" sz="2400"/>
              <a:t>구조와 표현의 분리</a:t>
            </a:r>
            <a:endParaRPr lang="ko-KR" altLang="en-US" sz="2400"/>
          </a:p>
          <a:p>
            <a:pPr>
              <a:lnSpc>
                <a:spcPct val="150000"/>
              </a:lnSpc>
              <a:buNone/>
            </a:pPr>
            <a:r>
              <a:rPr lang="en-US" altLang="ko-KR" sz="2400"/>
              <a:t>4. </a:t>
            </a:r>
            <a:r>
              <a:rPr lang="ko-KR" altLang="en-US" sz="2400"/>
              <a:t>손쉬운 유지 보수 및 비용 절감 효과</a:t>
            </a:r>
            <a:endParaRPr lang="ko-KR" altLang="en-US" sz="2400"/>
          </a:p>
          <a:p>
            <a:pPr>
              <a:lnSpc>
                <a:spcPct val="150000"/>
              </a:lnSpc>
              <a:buNone/>
            </a:pPr>
            <a:r>
              <a:rPr lang="en-US" altLang="ko-KR" sz="2400"/>
              <a:t>5. </a:t>
            </a:r>
            <a:r>
              <a:rPr lang="ko-KR" altLang="en-US" sz="2400"/>
              <a:t>호환성 확보</a:t>
            </a:r>
            <a:endParaRPr lang="en-US" altLang="ko-KR" sz="2400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 sz="3600"/>
              <a:t>웹 </a:t>
            </a:r>
            <a:r>
              <a:rPr lang="ko-KR" altLang="en-US"/>
              <a:t>표준의 장점</a:t>
            </a:r>
            <a:endParaRPr lang="ko-KR" altLang="en-US" sz="3600"/>
          </a:p>
        </p:txBody>
      </p:sp>
    </p:spTree>
  </p:cSld>
  <p:clrMapOvr>
    <a:masterClrMapping/>
  </p:clrMapOvr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714488"/>
            <a:ext cx="7901014" cy="4357717"/>
          </a:xfrm>
        </p:spPr>
        <p:txBody>
          <a:bodyPr/>
          <a:lstStyle/>
          <a:p>
            <a:pPr>
              <a:spcAft>
                <a:spcPct val="47000"/>
              </a:spcAft>
            </a:pPr>
            <a:r>
              <a:rPr lang="ko-KR" altLang="en-US" sz="2400"/>
              <a:t>웹 브라우저</a:t>
            </a:r>
            <a:r>
              <a:rPr lang="en-US" altLang="ko-KR" sz="2400"/>
              <a:t>(web browser)</a:t>
            </a:r>
            <a:r>
              <a:rPr lang="ko-KR" altLang="en-US" sz="2400"/>
              <a:t>란</a:t>
            </a:r>
            <a:r>
              <a:rPr lang="en-US" altLang="ko-KR" sz="2400"/>
              <a:t>, </a:t>
            </a:r>
            <a:r>
              <a:rPr lang="ko-KR" altLang="en-US" sz="2400"/>
              <a:t>사용자가 웹 서버의 하이퍼텍스트 문서를 볼 수 있도록 해 주는 클라이언트 프로그램을 말합니다</a:t>
            </a:r>
            <a:r>
              <a:rPr lang="en-US" altLang="ko-KR" sz="2400"/>
              <a:t>. </a:t>
            </a:r>
            <a:endParaRPr lang="en-US" altLang="ko-KR" sz="2400"/>
          </a:p>
          <a:p>
            <a:pPr>
              <a:spcAft>
                <a:spcPct val="47000"/>
              </a:spcAft>
            </a:pPr>
            <a:r>
              <a:rPr lang="ko-KR" altLang="en-US" sz="2400"/>
              <a:t>웹에서 제공하는 다양한 정보로 접근하기 위해서는 이러한 클라이언트 프로그램인 웹 브라우저를 이용해야 하며 웹 브라우저에서는 웹 서핑에 필요한 다양한 기능을 제공합니다</a:t>
            </a:r>
            <a:r>
              <a:rPr lang="en-US" altLang="ko-KR" sz="2400"/>
              <a:t>. </a:t>
            </a:r>
            <a:endParaRPr lang="en-US" altLang="ko-KR" sz="2400"/>
          </a:p>
          <a:p>
            <a:pPr>
              <a:spcAft>
                <a:spcPct val="47000"/>
              </a:spcAft>
            </a:pPr>
            <a:r>
              <a:rPr lang="ko-KR" altLang="en-US" sz="2400"/>
              <a:t>최초의 멀티미디어 웹 브라우저로는 모자익</a:t>
            </a:r>
            <a:r>
              <a:rPr lang="en-US" altLang="ko-KR" sz="2400"/>
              <a:t>(Mosaic)</a:t>
            </a:r>
            <a:r>
              <a:rPr lang="ko-KR" altLang="en-US" sz="2400"/>
              <a:t>이 있으며</a:t>
            </a:r>
            <a:r>
              <a:rPr lang="en-US" altLang="ko-KR" sz="2400"/>
              <a:t>, </a:t>
            </a:r>
            <a:r>
              <a:rPr lang="ko-KR" altLang="en-US" sz="2400"/>
              <a:t>현재에는 웹 브라우저의 기능만큼이나 다양한 종류의 웹 브라우저가 있습니다</a:t>
            </a:r>
            <a:r>
              <a:rPr lang="en-US" altLang="ko-KR" sz="2400"/>
              <a:t>. </a:t>
            </a:r>
            <a:endParaRPr lang="en-US" altLang="ko-KR" sz="2400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 sz="3600"/>
              <a:t>웹 브라우저와 웹 표준</a:t>
            </a:r>
            <a:endParaRPr lang="ko-KR" altLang="en-US" sz="3600"/>
          </a:p>
        </p:txBody>
      </p:sp>
    </p:spTree>
  </p:cSld>
  <p:clrMapOvr>
    <a:masterClrMapping/>
  </p:clrMapOvr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 sz="3200"/>
              <a:t>웹 브라우저의 종류</a:t>
            </a:r>
            <a:endParaRPr lang="ko-KR" altLang="en-US" sz="32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359532" y="1417340"/>
            <a:ext cx="1600200" cy="5715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2123728" y="1355998"/>
            <a:ext cx="1905000" cy="70485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alphaModFix/>
            <a:lum/>
          </a:blip>
          <a:srcRect/>
          <a:stretch>
            <a:fillRect/>
          </a:stretch>
        </p:blipFill>
        <p:spPr>
          <a:xfrm>
            <a:off x="395536" y="2204864"/>
            <a:ext cx="1656184" cy="662473"/>
          </a:xfrm>
          <a:prstGeom prst="rect">
            <a:avLst/>
          </a:prstGeom>
          <a:noFill/>
          <a:ln w="9525">
            <a:noFill/>
            <a:miter/>
          </a:ln>
        </p:spPr>
      </p:pic>
      <p:grpSp>
        <p:nvGrpSpPr>
          <p:cNvPr id="18" name="그룹 17"/>
          <p:cNvGrpSpPr/>
          <p:nvPr/>
        </p:nvGrpSpPr>
        <p:grpSpPr>
          <a:xfrm rot="0">
            <a:off x="4357686" y="2214554"/>
            <a:ext cx="2357454" cy="1018559"/>
            <a:chOff x="4357686" y="2214554"/>
            <a:chExt cx="2357454" cy="1018559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 rotWithShape="1">
            <a:blip r:embed="rId5">
              <a:alphaModFix/>
              <a:lum/>
            </a:blip>
            <a:srcRect/>
            <a:stretch>
              <a:fillRect/>
            </a:stretch>
          </p:blipFill>
          <p:spPr>
            <a:xfrm>
              <a:off x="4357686" y="2214554"/>
              <a:ext cx="1071570" cy="1018559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5357818" y="2500306"/>
              <a:ext cx="13573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b="1">
                  <a:solidFill>
                    <a:srgbClr val="000000"/>
                  </a:solidFill>
                </a:rPr>
                <a:t>Firefox</a:t>
              </a:r>
              <a:endParaRPr lang="ko-KR" altLang="en-US" b="1">
                <a:solidFill>
                  <a:srgbClr val="000000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 rot="0">
            <a:off x="5357818" y="3048004"/>
            <a:ext cx="2386975" cy="1095376"/>
            <a:chOff x="5357818" y="2714620"/>
            <a:chExt cx="2386975" cy="1095376"/>
          </a:xfrm>
        </p:grpSpPr>
        <p:pic>
          <p:nvPicPr>
            <p:cNvPr id="2055" name="Picture 7"/>
            <p:cNvPicPr>
              <a:picLocks noChangeAspect="1" noChangeArrowheads="1"/>
            </p:cNvPicPr>
            <p:nvPr/>
          </p:nvPicPr>
          <p:blipFill rotWithShape="1">
            <a:blip r:embed="rId6">
              <a:alphaModFix/>
              <a:lum/>
            </a:blip>
            <a:srcRect/>
            <a:stretch>
              <a:fillRect/>
            </a:stretch>
          </p:blipFill>
          <p:spPr>
            <a:xfrm>
              <a:off x="6715140" y="2714620"/>
              <a:ext cx="1029653" cy="1095376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12" name="TextBox 11"/>
            <p:cNvSpPr txBox="1"/>
            <p:nvPr/>
          </p:nvSpPr>
          <p:spPr>
            <a:xfrm>
              <a:off x="5357818" y="3143248"/>
              <a:ext cx="13573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b="1">
                  <a:solidFill>
                    <a:srgbClr val="000000"/>
                  </a:solidFill>
                </a:rPr>
                <a:t>Safari</a:t>
              </a:r>
              <a:endParaRPr lang="ko-KR" altLang="en-US" b="1">
                <a:solidFill>
                  <a:srgbClr val="000000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 rot="0">
            <a:off x="4572000" y="4348174"/>
            <a:ext cx="2428892" cy="938214"/>
            <a:chOff x="4572000" y="4219593"/>
            <a:chExt cx="2428892" cy="938214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 rotWithShape="1">
            <a:blip r:embed="rId7">
              <a:alphaModFix/>
              <a:lum/>
            </a:blip>
            <a:srcRect/>
            <a:stretch>
              <a:fillRect/>
            </a:stretch>
          </p:blipFill>
          <p:spPr>
            <a:xfrm>
              <a:off x="4572000" y="4219593"/>
              <a:ext cx="1135733" cy="938214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5643570" y="4505345"/>
              <a:ext cx="13573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b="1">
                  <a:solidFill>
                    <a:srgbClr val="000000"/>
                  </a:solidFill>
                </a:rPr>
                <a:t>Opera</a:t>
              </a:r>
              <a:endParaRPr lang="ko-KR" altLang="en-US" b="1">
                <a:solidFill>
                  <a:srgbClr val="000000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 rot="0">
            <a:off x="6000760" y="5214950"/>
            <a:ext cx="2421875" cy="995357"/>
            <a:chOff x="5929322" y="5434039"/>
            <a:chExt cx="2421875" cy="995357"/>
          </a:xfrm>
        </p:grpSpPr>
        <p:pic>
          <p:nvPicPr>
            <p:cNvPr id="2056" name="Picture 8"/>
            <p:cNvPicPr>
              <a:picLocks noChangeAspect="1" noChangeArrowheads="1"/>
            </p:cNvPicPr>
            <p:nvPr/>
          </p:nvPicPr>
          <p:blipFill rotWithShape="1">
            <a:blip r:embed="rId8">
              <a:alphaModFix/>
              <a:lum/>
            </a:blip>
            <a:srcRect/>
            <a:stretch>
              <a:fillRect/>
            </a:stretch>
          </p:blipFill>
          <p:spPr>
            <a:xfrm>
              <a:off x="7286644" y="5434039"/>
              <a:ext cx="1064553" cy="995357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14" name="TextBox 13"/>
            <p:cNvSpPr txBox="1"/>
            <p:nvPr/>
          </p:nvSpPr>
          <p:spPr>
            <a:xfrm>
              <a:off x="5929322" y="5719791"/>
              <a:ext cx="13573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b="1">
                  <a:solidFill>
                    <a:srgbClr val="000000"/>
                  </a:solidFill>
                </a:rPr>
                <a:t>Chrome</a:t>
              </a:r>
              <a:endParaRPr lang="ko-KR" altLang="en-US" b="1">
                <a:solidFill>
                  <a:srgbClr val="000000"/>
                </a:solidFill>
              </a:endParaRPr>
            </a:p>
          </p:txBody>
        </p:sp>
      </p:grpSp>
      <p:pic>
        <p:nvPicPr>
          <p:cNvPr id="2057" name="그림 2056"/>
          <p:cNvPicPr/>
          <p:nvPr/>
        </p:nvPicPr>
        <p:blipFill rotWithShape="1">
          <a:blip r:embed="rId9">
            <a:alphaModFix/>
            <a:lum/>
          </a:blip>
          <a:stretch>
            <a:fillRect/>
          </a:stretch>
        </p:blipFill>
        <p:spPr>
          <a:xfrm>
            <a:off x="650565" y="5157192"/>
            <a:ext cx="3381375" cy="1352550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2058" name="그림 2057"/>
          <p:cNvPicPr/>
          <p:nvPr/>
        </p:nvPicPr>
        <p:blipFill rotWithShape="1">
          <a:blip r:embed="rId10">
            <a:alphaModFix/>
            <a:lum/>
          </a:blip>
          <a:stretch>
            <a:fillRect/>
          </a:stretch>
        </p:blipFill>
        <p:spPr>
          <a:xfrm>
            <a:off x="2375756" y="2592511"/>
            <a:ext cx="1725967" cy="1672977"/>
          </a:xfrm>
          <a:prstGeom prst="rect">
            <a:avLst/>
          </a:prstGeom>
        </p:spPr>
      </p:pic>
      <p:pic>
        <p:nvPicPr>
          <p:cNvPr id="2059" name="그림 2058"/>
          <p:cNvPicPr/>
          <p:nvPr/>
        </p:nvPicPr>
        <p:blipFill rotWithShape="1">
          <a:blip r:embed="rId11">
            <a:alphaModFix/>
            <a:lum/>
          </a:blip>
          <a:stretch>
            <a:fillRect/>
          </a:stretch>
        </p:blipFill>
        <p:spPr>
          <a:xfrm>
            <a:off x="503548" y="3068960"/>
            <a:ext cx="1476189" cy="17807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>
          <a:xfrm>
            <a:off x="1323908" y="2881314"/>
            <a:ext cx="6819992" cy="1762132"/>
          </a:xfrm>
        </p:spPr>
        <p:txBody>
          <a:bodyPr/>
          <a:lstStyle/>
          <a:p>
            <a:pPr lvl="0"/>
            <a:r>
              <a:rPr lang="en-US" altLang="ko-KR" sz="4000">
                <a:solidFill>
                  <a:srgbClr val="000000"/>
                </a:solidFill>
              </a:rPr>
              <a:t>Section 1. </a:t>
            </a:r>
            <a:br>
              <a:rPr lang="en-US" altLang="ko-KR" sz="4000">
                <a:solidFill>
                  <a:srgbClr val="000000"/>
                </a:solidFill>
              </a:rPr>
            </a:br>
            <a:r>
              <a:rPr lang="ko-KR" altLang="en-US" sz="4000">
                <a:solidFill>
                  <a:srgbClr val="000000"/>
                </a:solidFill>
              </a:rPr>
              <a:t>웹 접근성</a:t>
            </a:r>
            <a:r>
              <a:rPr lang="en-US" altLang="ko-KR" sz="4000">
                <a:solidFill>
                  <a:srgbClr val="000000"/>
                </a:solidFill>
              </a:rPr>
              <a:t>(web accessibility)</a:t>
            </a:r>
            <a:br>
              <a:rPr lang="en-US" altLang="ko-KR" sz="4000">
                <a:solidFill>
                  <a:srgbClr val="000000"/>
                </a:solidFill>
              </a:rPr>
            </a:br>
            <a:endParaRPr lang="ko-KR" altLang="en-US" sz="4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468823"/>
          </a:xfrm>
        </p:spPr>
        <p:txBody>
          <a:bodyPr/>
          <a:lstStyle/>
          <a:p>
            <a:pPr algn="ctr">
              <a:buNone/>
            </a:pPr>
            <a:r>
              <a:rPr lang="ko-KR" altLang="en-US" sz="2400"/>
              <a:t>“모든 사용자가 신체적</a:t>
            </a:r>
            <a:r>
              <a:rPr lang="en-US" altLang="ko-KR" sz="2400"/>
              <a:t>, </a:t>
            </a:r>
            <a:r>
              <a:rPr lang="ko-KR" altLang="en-US" sz="2400"/>
              <a:t>환경적 조건에 관계없이 </a:t>
            </a:r>
            <a:endParaRPr lang="ko-KR" altLang="en-US" sz="2400"/>
          </a:p>
          <a:p>
            <a:pPr algn="ctr">
              <a:buNone/>
            </a:pPr>
            <a:r>
              <a:rPr lang="ko-KR" altLang="en-US" sz="2400"/>
              <a:t>웹에 접근하여 이용할 수 있도록 보장하는 것”</a:t>
            </a:r>
            <a:endParaRPr lang="ko-KR" altLang="en-US" sz="2400"/>
          </a:p>
          <a:p>
            <a:pPr algn="ctr">
              <a:buNone/>
            </a:pPr>
            <a:endParaRPr lang="ko-KR" altLang="en-US" sz="2400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 sz="3600"/>
              <a:t>웹 접근성의 개요</a:t>
            </a:r>
            <a:endParaRPr lang="en-US" altLang="ko-KR" sz="3600"/>
          </a:p>
        </p:txBody>
      </p:sp>
      <p:pic>
        <p:nvPicPr>
          <p:cNvPr id="4" name="그림 3" descr="웹접근성_01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357312" y="3214686"/>
            <a:ext cx="6429375" cy="26955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14414" y="2143116"/>
            <a:ext cx="7472386" cy="4254509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altLang="ko-KR" sz="2400"/>
              <a:t>1. </a:t>
            </a:r>
            <a:r>
              <a:rPr lang="ko-KR" altLang="en-US" sz="2400"/>
              <a:t>장애인</a:t>
            </a:r>
            <a:r>
              <a:rPr lang="en-US" altLang="ko-KR" sz="2400"/>
              <a:t>, </a:t>
            </a:r>
            <a:r>
              <a:rPr lang="ko-KR" altLang="en-US" sz="2400"/>
              <a:t>고령자 등을 포함한 사용자층 확대</a:t>
            </a:r>
            <a:endParaRPr lang="ko-KR" altLang="en-US" sz="2400"/>
          </a:p>
          <a:p>
            <a:pPr>
              <a:lnSpc>
                <a:spcPct val="150000"/>
              </a:lnSpc>
              <a:buNone/>
            </a:pPr>
            <a:r>
              <a:rPr lang="en-US" altLang="ko-KR" sz="2400"/>
              <a:t>2. </a:t>
            </a:r>
            <a:r>
              <a:rPr lang="ko-KR" altLang="en-US" sz="2400"/>
              <a:t>규정과 법적 요구 사항에 대한 준수</a:t>
            </a:r>
            <a:endParaRPr lang="ko-KR" altLang="en-US" sz="2400"/>
          </a:p>
          <a:p>
            <a:pPr>
              <a:lnSpc>
                <a:spcPct val="150000"/>
              </a:lnSpc>
              <a:buNone/>
            </a:pPr>
            <a:r>
              <a:rPr lang="en-US" altLang="ko-KR" sz="2400"/>
              <a:t>3. </a:t>
            </a:r>
            <a:r>
              <a:rPr lang="ko-KR" altLang="en-US" sz="2400"/>
              <a:t>다양한 환경</a:t>
            </a:r>
            <a:r>
              <a:rPr lang="en-US" altLang="ko-KR" sz="2400"/>
              <a:t>, </a:t>
            </a:r>
            <a:r>
              <a:rPr lang="ko-KR" altLang="en-US" sz="2400"/>
              <a:t>새로운 기기에서의 이용</a:t>
            </a:r>
            <a:endParaRPr lang="ko-KR" altLang="en-US" sz="2400"/>
          </a:p>
          <a:p>
            <a:pPr>
              <a:lnSpc>
                <a:spcPct val="150000"/>
              </a:lnSpc>
              <a:buNone/>
            </a:pPr>
            <a:r>
              <a:rPr lang="en-US" altLang="ko-KR" sz="2400"/>
              <a:t>4. </a:t>
            </a:r>
            <a:r>
              <a:rPr lang="ko-KR" altLang="en-US" sz="2400"/>
              <a:t>개발 및 운영의 효율성 제고</a:t>
            </a:r>
            <a:endParaRPr lang="ko-KR" altLang="en-US" sz="2400"/>
          </a:p>
          <a:p>
            <a:pPr>
              <a:lnSpc>
                <a:spcPct val="150000"/>
              </a:lnSpc>
              <a:buNone/>
            </a:pPr>
            <a:r>
              <a:rPr lang="en-US" altLang="ko-KR" sz="2400"/>
              <a:t>5. </a:t>
            </a:r>
            <a:r>
              <a:rPr lang="ko-KR" altLang="en-US" sz="2400"/>
              <a:t>사회 공헌 및 복지 기업으로서의 기업 이미지 향상</a:t>
            </a:r>
            <a:endParaRPr lang="en-US" altLang="ko-KR" sz="2400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 sz="3600"/>
              <a:t>웹 접근성 준수 시 기대 효과</a:t>
            </a:r>
            <a:endParaRPr lang="ko-KR" altLang="en-US" sz="3600"/>
          </a:p>
        </p:txBody>
      </p: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9692" y="238108"/>
            <a:ext cx="7344308" cy="762000"/>
          </a:xfrm>
        </p:spPr>
        <p:txBody>
          <a:bodyPr/>
          <a:lstStyle/>
          <a:p>
            <a:pPr lvl="0"/>
            <a:r>
              <a:rPr lang="ko-KR" altLang="en-US"/>
              <a:t>웹 콘텐츠 접근성 지침</a:t>
            </a:r>
            <a:r>
              <a:rPr lang="en-US" altLang="ko-KR"/>
              <a:t>(WCAG)</a:t>
            </a:r>
            <a:endParaRPr lang="ko-KR" altLang="en-US"/>
          </a:p>
        </p:txBody>
      </p:sp>
      <p:pic>
        <p:nvPicPr>
          <p:cNvPr id="4" name="내용 개체 틀 3" descr="웹접근성_03.jpg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609850" y="2324100"/>
            <a:ext cx="6534150" cy="2533650"/>
          </a:xfrm>
        </p:spPr>
      </p:pic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85926"/>
            <a:ext cx="8043890" cy="4611699"/>
          </a:xfrm>
        </p:spPr>
        <p:txBody>
          <a:bodyPr/>
          <a:lstStyle/>
          <a:p>
            <a:pPr>
              <a:buNone/>
            </a:pPr>
            <a:r>
              <a:rPr lang="ko-KR" altLang="en-US" sz="2400"/>
              <a:t>정보와 사용자 인터페이스 요소는 그들이 인지할 수 </a:t>
            </a:r>
            <a:endParaRPr lang="ko-KR" altLang="en-US" sz="2400"/>
          </a:p>
          <a:p>
            <a:pPr>
              <a:buNone/>
            </a:pPr>
            <a:r>
              <a:rPr lang="ko-KR" altLang="en-US" sz="2400"/>
              <a:t>있도록 사용자에게 표시될 수 있어야 한다</a:t>
            </a:r>
            <a:r>
              <a:rPr lang="en-US" altLang="ko-KR" sz="2400"/>
              <a:t>.</a:t>
            </a:r>
            <a:endParaRPr lang="en-US" altLang="ko-KR" sz="2400"/>
          </a:p>
          <a:p>
            <a:pPr>
              <a:buNone/>
            </a:pPr>
            <a:endParaRPr lang="en-US" altLang="ko-KR" sz="2400"/>
          </a:p>
          <a:p>
            <a:pPr lvl="1">
              <a:lnSpc>
                <a:spcPct val="150000"/>
              </a:lnSpc>
              <a:buNone/>
            </a:pPr>
            <a:r>
              <a:rPr lang="en-US" altLang="ko-KR" sz="1800"/>
              <a:t>1.</a:t>
            </a:r>
            <a:r>
              <a:rPr lang="ko-KR" altLang="en-US" sz="1800"/>
              <a:t> 모든 텍스트가 아닌 콘텐츠에 대체 텍스트를 사람들이 원하는 인쇄</a:t>
            </a:r>
            <a:r>
              <a:rPr lang="en-US" altLang="ko-KR" sz="1800"/>
              <a:t>, </a:t>
            </a:r>
            <a:r>
              <a:rPr lang="ko-KR" altLang="en-US" sz="1800"/>
              <a:t>점자</a:t>
            </a:r>
            <a:r>
              <a:rPr lang="en-US" altLang="ko-KR" sz="1800"/>
              <a:t>, </a:t>
            </a:r>
            <a:r>
              <a:rPr lang="ko-KR" altLang="en-US" sz="1800"/>
              <a:t>음성</a:t>
            </a:r>
            <a:r>
              <a:rPr lang="en-US" altLang="ko-KR" sz="1800"/>
              <a:t>, </a:t>
            </a:r>
            <a:r>
              <a:rPr lang="ko-KR" altLang="en-US" sz="1800"/>
              <a:t>기호 또는 간단 언어 등과 같은 형태로 제공해야 한다</a:t>
            </a:r>
            <a:r>
              <a:rPr lang="en-US" altLang="ko-KR" sz="1800"/>
              <a:t>.</a:t>
            </a:r>
            <a:endParaRPr lang="en-US" altLang="ko-KR" sz="1800"/>
          </a:p>
          <a:p>
            <a:pPr lvl="1">
              <a:lnSpc>
                <a:spcPct val="150000"/>
              </a:lnSpc>
              <a:buNone/>
            </a:pPr>
            <a:r>
              <a:rPr lang="en-US" altLang="ko-KR" sz="1800"/>
              <a:t>2.</a:t>
            </a:r>
            <a:r>
              <a:rPr lang="ko-KR" altLang="en-US" sz="1800"/>
              <a:t> 시간에 기본 한 디어에 대한 대안을 제공해야 한다</a:t>
            </a:r>
            <a:r>
              <a:rPr lang="en-US" altLang="ko-KR" sz="1800"/>
              <a:t>.</a:t>
            </a:r>
            <a:endParaRPr lang="en-US" altLang="ko-KR" sz="1800"/>
          </a:p>
          <a:p>
            <a:pPr lvl="1">
              <a:lnSpc>
                <a:spcPct val="150000"/>
              </a:lnSpc>
              <a:buNone/>
            </a:pPr>
            <a:r>
              <a:rPr lang="en-US" altLang="ko-KR" sz="1800"/>
              <a:t>3.</a:t>
            </a:r>
            <a:r>
              <a:rPr lang="ko-KR" altLang="en-US" sz="1800"/>
              <a:t> 정보와 구조의 손실 없이 콘텐츠를 다른 방식</a:t>
            </a:r>
            <a:r>
              <a:rPr lang="en-US" altLang="ko-KR" sz="1800"/>
              <a:t>(</a:t>
            </a:r>
            <a:r>
              <a:rPr lang="ko-KR" altLang="en-US" sz="1800"/>
              <a:t>예를 들면 더욱 간단한 형태로</a:t>
            </a:r>
            <a:r>
              <a:rPr lang="en-US" altLang="ko-KR" sz="1800"/>
              <a:t>)</a:t>
            </a:r>
            <a:r>
              <a:rPr lang="ko-KR" altLang="en-US" sz="1800"/>
              <a:t>들로 표현될 수 있어야 한다</a:t>
            </a:r>
            <a:r>
              <a:rPr lang="en-US" altLang="ko-KR" sz="1800"/>
              <a:t>.</a:t>
            </a:r>
            <a:endParaRPr lang="en-US" altLang="ko-KR" sz="1800"/>
          </a:p>
          <a:p>
            <a:pPr lvl="1">
              <a:lnSpc>
                <a:spcPct val="150000"/>
              </a:lnSpc>
              <a:buNone/>
            </a:pPr>
            <a:r>
              <a:rPr lang="en-US" altLang="ko-KR" sz="1800"/>
              <a:t>4.</a:t>
            </a:r>
            <a:r>
              <a:rPr lang="ko-KR" altLang="en-US" sz="1800"/>
              <a:t> 사용자들이 보다 쉽게 보고 들을 수 있는 전경에서 배경을 분리한 콘텐츠를 만들어야 한다</a:t>
            </a:r>
            <a:r>
              <a:rPr lang="en-US" altLang="ko-KR" sz="1800"/>
              <a:t>.</a:t>
            </a:r>
            <a:endParaRPr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 sz="3200"/>
              <a:t>1. </a:t>
            </a:r>
            <a:r>
              <a:rPr lang="ko-KR" altLang="en-US" sz="3200"/>
              <a:t>인지성</a:t>
            </a:r>
            <a:r>
              <a:rPr lang="en-US" altLang="ko-KR" sz="3200"/>
              <a:t>(Perceivable)</a:t>
            </a:r>
            <a:endParaRPr lang="ko-KR" altLang="en-US" sz="3200"/>
          </a:p>
        </p:txBody>
      </p:sp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57364"/>
            <a:ext cx="8043890" cy="4540261"/>
          </a:xfrm>
        </p:spPr>
        <p:txBody>
          <a:bodyPr/>
          <a:lstStyle/>
          <a:p>
            <a:pPr>
              <a:buNone/>
            </a:pPr>
            <a:r>
              <a:rPr lang="ko-KR" altLang="en-US" sz="2400"/>
              <a:t>사용자 인터페이스 요소와 탐색은 운용 가능해야 한다</a:t>
            </a:r>
            <a:r>
              <a:rPr lang="en-US" altLang="ko-KR" sz="2400"/>
              <a:t>.</a:t>
            </a:r>
            <a:endParaRPr lang="en-US" altLang="ko-KR" sz="2400"/>
          </a:p>
          <a:p>
            <a:pPr>
              <a:buNone/>
            </a:pPr>
            <a:endParaRPr lang="en-US" altLang="ko-KR" sz="2400"/>
          </a:p>
          <a:p>
            <a:pPr lvl="1">
              <a:lnSpc>
                <a:spcPct val="150000"/>
              </a:lnSpc>
              <a:buNone/>
            </a:pPr>
            <a:r>
              <a:rPr lang="en-US" altLang="ko-KR" sz="1800"/>
              <a:t>1.</a:t>
            </a:r>
            <a:r>
              <a:rPr lang="ko-KR" altLang="en-US" sz="1800"/>
              <a:t> 키보드로 모든 기능을 사용할 수 있도록 해야 한다</a:t>
            </a:r>
            <a:r>
              <a:rPr lang="en-US" altLang="ko-KR" sz="1800"/>
              <a:t>.</a:t>
            </a:r>
            <a:endParaRPr lang="en-US" altLang="ko-KR" sz="1800"/>
          </a:p>
          <a:p>
            <a:pPr lvl="1">
              <a:lnSpc>
                <a:spcPct val="150000"/>
              </a:lnSpc>
              <a:buNone/>
            </a:pPr>
            <a:r>
              <a:rPr lang="en-US" altLang="ko-KR" sz="1800"/>
              <a:t>2.</a:t>
            </a:r>
            <a:r>
              <a:rPr lang="ko-KR" altLang="en-US" sz="1800"/>
              <a:t> 읽기 및 콘텐츠를 사용하는 사용자에게 충분한 시간을 제공해야 한다</a:t>
            </a:r>
            <a:r>
              <a:rPr lang="en-US" altLang="ko-KR" sz="1800"/>
              <a:t>.</a:t>
            </a:r>
            <a:endParaRPr lang="en-US" altLang="ko-KR" sz="1800"/>
          </a:p>
          <a:p>
            <a:pPr lvl="1">
              <a:lnSpc>
                <a:spcPct val="150000"/>
              </a:lnSpc>
              <a:buNone/>
            </a:pPr>
            <a:r>
              <a:rPr lang="en-US" altLang="ko-KR" sz="1800"/>
              <a:t>3.</a:t>
            </a:r>
            <a:r>
              <a:rPr lang="ko-KR" altLang="en-US" sz="1800"/>
              <a:t> 알려진 방법으로 발작을 일으킬 수 있는 콘텐츠를 디자인하지 않아야 한다</a:t>
            </a:r>
            <a:r>
              <a:rPr lang="en-US" altLang="ko-KR" sz="1800"/>
              <a:t>.</a:t>
            </a:r>
            <a:endParaRPr lang="en-US" altLang="ko-KR" sz="1800"/>
          </a:p>
          <a:p>
            <a:pPr lvl="1">
              <a:lnSpc>
                <a:spcPct val="150000"/>
              </a:lnSpc>
              <a:buNone/>
            </a:pPr>
            <a:r>
              <a:rPr lang="en-US" altLang="ko-KR" sz="1800"/>
              <a:t>4.</a:t>
            </a:r>
            <a:r>
              <a:rPr lang="ko-KR" altLang="en-US" sz="1800"/>
              <a:t> 사용자가 탐색하고</a:t>
            </a:r>
            <a:r>
              <a:rPr lang="en-US" altLang="ko-KR" sz="1800"/>
              <a:t>, </a:t>
            </a:r>
            <a:r>
              <a:rPr lang="ko-KR" altLang="en-US" sz="1800"/>
              <a:t>콘텐츠를 찾고 그들이 어디에 위치해 있는지를 알 수 있도록 도와주는 방법 제공해야 한다</a:t>
            </a:r>
            <a:r>
              <a:rPr lang="en-US" altLang="ko-KR" sz="2000"/>
              <a:t>.</a:t>
            </a:r>
            <a:endParaRPr lang="en-US" altLang="ko-KR" sz="1800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 sz="3200"/>
              <a:t>2. </a:t>
            </a:r>
            <a:r>
              <a:rPr lang="ko-KR" altLang="en-US" sz="3200"/>
              <a:t>운용성</a:t>
            </a:r>
            <a:r>
              <a:rPr lang="en-US" altLang="ko-KR" sz="3200"/>
              <a:t>(Operable)</a:t>
            </a:r>
            <a:endParaRPr lang="ko-KR" altLang="en-US" sz="3200"/>
          </a:p>
        </p:txBody>
      </p:sp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57364"/>
            <a:ext cx="8043890" cy="4540261"/>
          </a:xfrm>
        </p:spPr>
        <p:txBody>
          <a:bodyPr/>
          <a:lstStyle/>
          <a:p>
            <a:pPr>
              <a:buNone/>
            </a:pPr>
            <a:r>
              <a:rPr lang="ko-KR" altLang="en-US" sz="2400"/>
              <a:t>정보와 사용자 인터페이스 운용은 이해할 수 있어야 한다</a:t>
            </a:r>
            <a:r>
              <a:rPr lang="en-US" altLang="ko-KR" sz="2400"/>
              <a:t>.</a:t>
            </a:r>
            <a:endParaRPr lang="en-US" altLang="ko-KR" sz="2400"/>
          </a:p>
          <a:p>
            <a:pPr>
              <a:buNone/>
            </a:pPr>
            <a:endParaRPr lang="en-US" altLang="ko-KR" sz="2400"/>
          </a:p>
          <a:p>
            <a:pPr lvl="1">
              <a:lnSpc>
                <a:spcPct val="150000"/>
              </a:lnSpc>
              <a:buNone/>
            </a:pPr>
            <a:r>
              <a:rPr lang="en-US" altLang="ko-KR" sz="1800"/>
              <a:t>1.</a:t>
            </a:r>
            <a:r>
              <a:rPr lang="ko-KR" altLang="en-US" sz="1800"/>
              <a:t> 텍스트 콘텐트를 판독하고 이해할 수 있도록 만들어야 한다</a:t>
            </a:r>
            <a:r>
              <a:rPr lang="en-US" altLang="ko-KR" sz="1800"/>
              <a:t>.</a:t>
            </a:r>
            <a:endParaRPr lang="en-US" altLang="ko-KR" sz="1800"/>
          </a:p>
          <a:p>
            <a:pPr lvl="1">
              <a:lnSpc>
                <a:spcPct val="150000"/>
              </a:lnSpc>
              <a:buNone/>
            </a:pPr>
            <a:r>
              <a:rPr lang="en-US" altLang="ko-KR" sz="1800"/>
              <a:t>2.</a:t>
            </a:r>
            <a:r>
              <a:rPr lang="ko-KR" altLang="en-US" sz="1800"/>
              <a:t> 웹 페이지의 탑재와 운용을 예측 가능한 방법으로 제작해야 한다</a:t>
            </a:r>
            <a:r>
              <a:rPr lang="en-US" altLang="ko-KR" sz="1800"/>
              <a:t>.</a:t>
            </a:r>
            <a:endParaRPr lang="en-US" altLang="ko-KR" sz="1800"/>
          </a:p>
          <a:p>
            <a:pPr lvl="1">
              <a:lnSpc>
                <a:spcPct val="150000"/>
              </a:lnSpc>
              <a:buNone/>
            </a:pPr>
            <a:r>
              <a:rPr lang="en-US" altLang="ko-KR" sz="1800"/>
              <a:t>3.</a:t>
            </a:r>
            <a:r>
              <a:rPr lang="ko-KR" altLang="en-US" sz="1800"/>
              <a:t> 사용자의 실수를 방지하고 수정할 수 있도록 도와야 한다</a:t>
            </a:r>
            <a:r>
              <a:rPr lang="en-US" altLang="ko-KR" sz="1800"/>
              <a:t>.</a:t>
            </a:r>
            <a:endParaRPr lang="en-US" altLang="ko-KR" sz="1800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 sz="3200"/>
              <a:t>3. </a:t>
            </a:r>
            <a:r>
              <a:rPr lang="ko-KR" altLang="en-US" sz="3200"/>
              <a:t>이해성</a:t>
            </a:r>
            <a:r>
              <a:rPr lang="en-US" altLang="ko-KR" sz="3200"/>
              <a:t>(Understandable)</a:t>
            </a:r>
            <a:endParaRPr lang="ko-KR" altLang="en-US" sz="3200"/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Division">
  <a:themeElements>
    <a:clrScheme name="Division">
      <a:dk1>
        <a:srgbClr val="323232"/>
      </a:dk1>
      <a:lt1>
        <a:srgbClr val="ffffff"/>
      </a:lt1>
      <a:dk2>
        <a:srgbClr val="9d9c9c"/>
      </a:dk2>
      <a:lt2>
        <a:srgbClr val="f3f3f3"/>
      </a:lt2>
      <a:accent1>
        <a:srgbClr val="268ba3"/>
      </a:accent1>
      <a:accent2>
        <a:srgbClr val="86a983"/>
      </a:accent2>
      <a:accent3>
        <a:srgbClr val="9181b9"/>
      </a:accent3>
      <a:accent4>
        <a:srgbClr val="d0aed4"/>
      </a:accent4>
      <a:accent5>
        <a:srgbClr val="feacc9"/>
      </a:accent5>
      <a:accent6>
        <a:srgbClr val="ff6957"/>
      </a:accent6>
      <a:hlink>
        <a:srgbClr val="f9f1d3"/>
      </a:hlink>
      <a:folHlink>
        <a:srgbClr val="e2cdb0"/>
      </a:folHlink>
    </a:clrScheme>
    <a:fontScheme name="Division">
      <a:majorFont>
        <a:latin typeface="Arial"/>
        <a:ea typeface="한컴 윤고딕 240"/>
        <a:cs typeface=""/>
      </a:majorFont>
      <a:minorFont>
        <a:latin typeface="Arial"/>
        <a:ea typeface="함초롬돋움"/>
        <a:cs typeface=""/>
      </a:minorFont>
    </a:fontScheme>
    <a:fmtScheme name="Divis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hueMod val="70000"/>
                <a:satMod val="100000"/>
              </a:schemeClr>
            </a:gs>
            <a:gs pos="100000">
              <a:schemeClr val="phClr">
                <a:shade val="2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Home</ep:Company>
  <ep:TotalTime>0</ep:TotalTime>
  <ep:HyperlinkBase/>
  <ep:Application>Hancom Office Hanshow 2010</ep:Application>
  <ep:AppVersion>8.0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cp:contentStatus/>
  <dcterms:created xsi:type="dcterms:W3CDTF">2010-03-14T12:09:21.000</dcterms:created>
  <dc:creator>Teresa</dc:creator>
  <dc:description/>
  <cp:keywords/>
  <cp:lastModifiedBy>Administrator</cp:lastModifiedBy>
  <dcterms:modified xsi:type="dcterms:W3CDTF">2017-03-28T04:00:23.136</dcterms:modified>
  <cp:revision>43</cp:revision>
  <dc:subject/>
  <dc:title>슬라이드 1</dc:title>
</cp:coreProperties>
</file>