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2" r:id="rId25"/>
  </p:sldMasterIdLst>
  <p:notesMasterIdLst>
    <p:notesMasterId r:id="rId27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61"/>
    <p:restoredTop sz="94774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79"/>
        <p:guide pos="2159"/>
      </p:guideLst>
    </p:cSldViewPr>
  </p:notes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slideMaster" Target="slideMasters/slideMaster1.xml"  /><Relationship Id="rId26" Type="http://schemas.openxmlformats.org/officeDocument/2006/relationships/theme" Target="theme/theme1.xml"  /><Relationship Id="rId27" Type="http://schemas.openxmlformats.org/officeDocument/2006/relationships/notesMaster" Target="notesMasters/notesMaster1.xml"  /><Relationship Id="rId28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83E55A8-D5CF-4CB6-A127-D1933B95FA4A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8817949-EA51-4397-99D6-3B2F4099EE7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2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4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5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6</a:t>
            </a:fld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7</a:t>
            </a:fld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8</a:t>
            </a:fld>
            <a:endParaRPr lang="ko-KR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9</a:t>
            </a:fld>
            <a:endParaRPr lang="ko-KR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14" Type="http://schemas.openxmlformats.org/officeDocument/2006/relationships/oleObject" Target="../embeddings/oleObject1.bin"  /><Relationship Id="rId15" Type="http://schemas.openxmlformats.org/officeDocument/2006/relationships/vmlDrawing" Target="../drawings/vmlDrawing1.v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ms01_1">
    <p:bg>
      <p:bgPr shadeToTitle="0">
        <a:gradFill rotWithShape="0">
          <a:gsLst>
            <a:gs pos="0">
              <a:schemeClr val="bg1"/>
            </a:gs>
            <a:gs pos="100000">
              <a:schemeClr val="bg1">
                <a:gamma/>
                <a:tint val="39220"/>
                <a:invGamma/>
              </a:schemeClr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80"/>
                  <a:invGamma/>
                </a:schemeClr>
              </a:gs>
            </a:gsLst>
            <a:lin ang="27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/>
            <a:endParaRPr lang="ko-KR" altLang="en-US">
              <a:ea typeface="굴림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p:oleObj spid="_x0000_s1026" name="Image" r:id="rId14" imgW="7949206" imgH="5320635" progId="">
              <p:embed/>
            </p:oleObj>
          </a:graphicData>
        </a:graphic>
      </p:graphicFrame>
      <p:sp>
        <p:nvSpPr>
          <p:cNvPr id="1045" name="Freeform 21"/>
          <p:cNvSpPr/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</a:path>
            </a:pathLst>
          </a:custGeom>
          <a:gradFill rotWithShape="1">
            <a:gsLst>
              <a:gs pos="0">
                <a:schemeClr val="accent1">
                  <a:gamma/>
                  <a:shade val="4628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1046" name="Freeform 22"/>
          <p:cNvSpPr/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 idx="0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400" smtClean="0">
                <a:ea typeface="굴림"/>
              </a:defRPr>
            </a:lvl1pPr>
          </a:lstStyle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ctr">
              <a:defRPr sz="1400" smtClean="0">
                <a:ea typeface="굴림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400" smtClean="0">
                <a:ea typeface="굴림"/>
              </a:defRPr>
            </a:lvl1pPr>
          </a:lstStyle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/>
          <a:ea typeface="맑은 고딕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/>
          <a:ea typeface="맑은 고딕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/>
          <a:ea typeface="맑은 고딕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/>
          <a:ea typeface="맑은 고딕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/>
          <a:ea typeface="맑은 고딕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/>
          <a:ea typeface="맑은 고딕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notesSlide" Target="../notesSlides/notesSlide18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ko-KR" altLang="en-US"/>
              <a:t>자유롭고 창의적인</a:t>
            </a:r>
            <a:br>
              <a:rPr lang="en-US" altLang="ko-KR"/>
            </a:br>
            <a:r>
              <a:rPr lang="ko-KR" altLang="en-US"/>
              <a:t>디자인 기법 </a:t>
            </a:r>
            <a:r>
              <a:rPr lang="en-US" altLang="ko-KR"/>
              <a:t>(CSS)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가상 요소</a:t>
            </a:r>
            <a:endParaRPr lang="ko-KR" altLang="en-US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>
          <a:xfrm>
            <a:off x="0" y="2357430"/>
            <a:ext cx="9144000" cy="277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1257300" lvl="2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  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first-line, first-letter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257300" lvl="2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 - before, after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등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endParaRPr lang="en-US" altLang="ko-KR" sz="3200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32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body:after </a:t>
            </a:r>
            <a:r>
              <a:rPr lang="en-US" altLang="ko-KR" sz="3200" b="1">
                <a:latin typeface="맑은 고딕"/>
                <a:ea typeface="맑은 고딕"/>
                <a:cs typeface="+mj-cs"/>
              </a:rPr>
              <a:t>{</a:t>
            </a:r>
            <a:endParaRPr lang="en-US" altLang="ko-KR" sz="32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3200" b="1">
                <a:latin typeface="맑은 고딕"/>
                <a:ea typeface="맑은 고딕"/>
                <a:cs typeface="+mj-cs"/>
              </a:rPr>
              <a:t>	</a:t>
            </a:r>
            <a:r>
              <a:rPr lang="en-US" altLang="ko-KR" sz="32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content  :</a:t>
            </a:r>
            <a:r>
              <a:rPr lang="en-US" altLang="ko-KR" sz="3200" b="1">
                <a:latin typeface="맑은 고딕"/>
                <a:ea typeface="맑은 고딕"/>
                <a:cs typeface="+mj-cs"/>
              </a:rPr>
              <a:t>  </a:t>
            </a:r>
            <a:r>
              <a:rPr lang="en-US" altLang="ko-KR" sz="32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“</a:t>
            </a:r>
            <a:r>
              <a:rPr lang="ko-KR" altLang="en-US" sz="32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종료</a:t>
            </a:r>
            <a:r>
              <a:rPr lang="en-US" altLang="ko-KR" sz="32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”  ;</a:t>
            </a:r>
            <a:endParaRPr lang="en-US" altLang="ko-KR" sz="3200" b="1">
              <a:solidFill>
                <a:srgbClr val="ff99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3200" b="1">
                <a:latin typeface="맑은 고딕"/>
                <a:ea typeface="맑은 고딕"/>
                <a:cs typeface="+mj-cs"/>
              </a:rPr>
              <a:t>}</a:t>
            </a:r>
            <a:endParaRPr lang="en-US" altLang="ko-KR" sz="3200" b="1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선택자 조합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>
          <a:xfrm>
            <a:off x="714348" y="2071678"/>
            <a:ext cx="7715335" cy="338424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앞에서 살펴본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Type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선택자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,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전체 선택자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, id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선택자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, class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선택자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,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속성 선택자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,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가상 요소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,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가상클래스 선택자 들은 서로 </a:t>
            </a: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조합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해서 사용할 수 있습니다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. 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342900" indent="-342900" latinLnBrk="0" hangingPunct="0">
              <a:buClr>
                <a:srgbClr val="a50021"/>
              </a:buClr>
            </a:pP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342900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이러한 선택자 들은 적용 범위에 따라 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ko-KR" altLang="en-US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하위 선택자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(descendant selector), 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ko-KR" altLang="en-US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자식 선택자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(child selector), 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ko-KR" altLang="en-US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인접 형제 선택자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(adjacent sibling selector) 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방식이 있습니다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.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200"/>
              <a:t>하위 선택자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>
          <a:xfrm>
            <a:off x="0" y="2571744"/>
            <a:ext cx="9144000" cy="264605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선택자와 선택자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공백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문자로 구분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)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부모 요소에 포함된 모든 자식 요소를 대상으로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스타일을 적용하는 방법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endParaRPr lang="en-US" altLang="ko-KR" sz="2400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marL="2171700" lvl="4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.note p 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{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2171700" lvl="4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	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 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“orange”  ;</a:t>
            </a:r>
            <a:endParaRPr lang="en-US" altLang="ko-KR" sz="2400" b="1">
              <a:solidFill>
                <a:srgbClr val="ff9900"/>
              </a:solidFill>
              <a:latin typeface="맑은 고딕"/>
              <a:ea typeface="맑은 고딕"/>
              <a:cs typeface="+mj-cs"/>
            </a:endParaRPr>
          </a:p>
          <a:p>
            <a:pPr marL="2171700" lvl="4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200"/>
              <a:t>자식 선택자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6" name="TextBox 5"/>
          <p:cNvSpPr txBox="1"/>
          <p:nvPr/>
        </p:nvSpPr>
        <p:spPr>
          <a:xfrm>
            <a:off x="571472" y="2214554"/>
            <a:ext cx="8143932" cy="2927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선택자  </a:t>
            </a: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&gt;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선택자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왼쪽 부등호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로 구분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)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342900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부모 요소 바로 뒤의 자식 요소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자식 요소 이하를 포함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하지 않는다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를 대상으로 스타일을 적용하는 방법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endParaRPr lang="en-US" altLang="ko-KR" sz="2400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marL="800100" lvl="1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.wcag &gt; p 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{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border  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1px solid red  ;</a:t>
            </a:r>
            <a:endParaRPr lang="en-US" altLang="ko-KR" sz="2400" b="1">
              <a:solidFill>
                <a:srgbClr val="ff9900"/>
              </a:solidFill>
              <a:latin typeface="맑은 고딕"/>
              <a:ea typeface="맑은 고딕"/>
              <a:cs typeface="+mj-cs"/>
            </a:endParaRPr>
          </a:p>
          <a:p>
            <a:pPr marL="1257300" lvl="2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257300" lvl="2" indent="-342900" latinLnBrk="0" hangingPunct="0">
              <a:buClr>
                <a:srgbClr val="a50021"/>
              </a:buClr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200"/>
              <a:t>인접 형제 선택자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>
          <a:xfrm>
            <a:off x="500034" y="2000240"/>
            <a:ext cx="8001056" cy="36557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선택자  </a:t>
            </a: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+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선택자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플러스 기호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로 구분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)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문서 트리구조상 동일한 부모 요소를 가진 병렬 관계에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있는 요소 가운데 먼저 등록한 요소를 형 요소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,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나중에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등록한 요소를 동생 요소라고 하는데 이때 나중에 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등록한 동생 요소에 스타일을 적용하는 방법 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endParaRPr lang="en-US" altLang="ko-KR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h1 + h2 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{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	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 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gray  ;</a:t>
            </a:r>
            <a:endParaRPr lang="en-US" altLang="ko-KR" sz="2400" b="1">
              <a:solidFill>
                <a:srgbClr val="ff99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  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background :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 #ffc ;</a:t>
            </a:r>
            <a:endParaRPr lang="en-US" altLang="ko-KR" sz="2400" b="1">
              <a:solidFill>
                <a:srgbClr val="ff99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선택자 그룹화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>
          <a:xfrm>
            <a:off x="214282" y="2071678"/>
            <a:ext cx="8572528" cy="338424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선택자와 선택자를 콤마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(,)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로 구분하여 그룹화 하고 복수의 요소에 같은 스타일을 적용합니다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.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342900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 class 선택자나 id 선택자, 속성 선택자, 하위 선택자, 자식 선택자, 인접 선택자 등을 지정할 때도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콤마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(,)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로 구분하여 그룹화 할 수 있다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.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342900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  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257300" lvl="2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div &gt; p</a:t>
            </a: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,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#wrap</a:t>
            </a: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,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p.note</a:t>
            </a: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,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blockquote p</a:t>
            </a: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,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h1[title] { 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257300" lvl="2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 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: </a:t>
            </a: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red ;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 </a:t>
            </a:r>
            <a:endParaRPr lang="en-US" altLang="ko-KR" sz="2400" b="1">
              <a:solidFill>
                <a:srgbClr val="ff9900"/>
              </a:solidFill>
              <a:latin typeface="맑은 고딕"/>
              <a:ea typeface="맑은 고딕"/>
              <a:cs typeface="+mj-cs"/>
            </a:endParaRPr>
          </a:p>
          <a:p>
            <a:pPr marL="1257300" lvl="2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  } 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pPr lvl="0"/>
            <a:r>
              <a:rPr lang="en-US" altLang="ko-KR" sz="4000">
                <a:solidFill>
                  <a:srgbClr val="000000"/>
                </a:solidFill>
              </a:rPr>
              <a:t> CSS </a:t>
            </a:r>
            <a:r>
              <a:rPr lang="ko-KR" altLang="en-US" sz="4000">
                <a:solidFill>
                  <a:srgbClr val="000000"/>
                </a:solidFill>
              </a:rPr>
              <a:t>개념 및 단위</a:t>
            </a: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상속</a:t>
            </a:r>
            <a:r>
              <a:rPr lang="en-US" altLang="ko-KR"/>
              <a:t>(Inherit)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6" name="TextBox 5"/>
          <p:cNvSpPr txBox="1"/>
          <p:nvPr/>
        </p:nvSpPr>
        <p:spPr>
          <a:xfrm>
            <a:off x="642910" y="1571612"/>
            <a:ext cx="8001056" cy="5027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하위 요소가 상위 요소의 사용값을 물려 받느냐 아니냐를 나타내는 것 </a:t>
            </a:r>
            <a:endParaRPr lang="ko-KR" altLang="en-US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이러한 값의 상속은 상속되는 것이 있고 안 되는 것이 있음</a:t>
            </a:r>
            <a:endParaRPr lang="ko-KR" altLang="en-US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>
              <a:buChar char="-"/>
            </a:pP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값이 자동으로 자식 요소에 상속되지 않는 경우 “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inherit” 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키워드를 이용</a:t>
            </a:r>
            <a:b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하여 강제로 상속시킬 수 있음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.</a:t>
            </a:r>
            <a:endParaRPr lang="en-US" altLang="ko-KR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</a:t>
            </a:r>
            <a:endParaRPr lang="en-US" altLang="ko-KR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&lt;p&gt;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부모 요소에 적용한 스타일이 자식 요소에 계속되는 것을 </a:t>
            </a:r>
            <a:br>
              <a:rPr lang="en-US" altLang="ko-KR" b="1">
                <a:latin typeface="맑은 고딕"/>
                <a:ea typeface="맑은 고딕"/>
                <a:cs typeface="+mj-cs"/>
              </a:rPr>
            </a:br>
            <a:r>
              <a:rPr lang="en-US" altLang="ko-KR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&lt;a </a:t>
            </a:r>
            <a:r>
              <a:rPr lang="en-US" altLang="ko-KR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href</a:t>
            </a: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=“inherit.html”&gt;</a:t>
            </a:r>
            <a:r>
              <a:rPr lang="ko-KR" altLang="en-US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상속</a:t>
            </a:r>
            <a:r>
              <a:rPr lang="en-US" altLang="ko-KR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(inherit)</a:t>
            </a: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&lt;/a&gt;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라고 한다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. &lt;/p&gt;</a:t>
            </a:r>
            <a:endParaRPr lang="en-US" altLang="ko-KR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latin typeface="맑은 고딕"/>
                <a:ea typeface="맑은 고딕"/>
                <a:cs typeface="+mj-cs"/>
              </a:rPr>
              <a:t>  </a:t>
            </a:r>
            <a:endParaRPr lang="en-US" altLang="ko-KR" b="1"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p</a:t>
            </a:r>
            <a:r>
              <a:rPr lang="en-US" altLang="ko-KR" b="1">
                <a:latin typeface="맑은 고딕"/>
                <a:ea typeface="맑은 고딕"/>
                <a:cs typeface="+mj-cs"/>
              </a:rPr>
              <a:t> {  </a:t>
            </a:r>
            <a:endParaRPr lang="en-US" altLang="ko-KR" b="1"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    border :</a:t>
            </a:r>
            <a:r>
              <a:rPr lang="en-US" altLang="ko-KR" b="1">
                <a:latin typeface="맑은 고딕"/>
                <a:ea typeface="맑은 고딕"/>
                <a:cs typeface="+mj-cs"/>
              </a:rPr>
              <a:t> 1px solid red ; </a:t>
            </a:r>
            <a:endParaRPr lang="en-US" altLang="ko-KR" b="1"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latin typeface="맑은 고딕"/>
                <a:ea typeface="맑은 고딕"/>
                <a:cs typeface="+mj-cs"/>
              </a:rPr>
              <a:t>    }</a:t>
            </a:r>
            <a:endParaRPr lang="en-US" altLang="ko-KR" b="1"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latin typeface="맑은 고딕"/>
                <a:ea typeface="맑은 고딕"/>
                <a:cs typeface="+mj-cs"/>
              </a:rPr>
              <a:t>  </a:t>
            </a:r>
            <a:r>
              <a:rPr lang="en-US" altLang="ko-KR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a</a:t>
            </a:r>
            <a:r>
              <a:rPr lang="en-US" altLang="ko-KR" b="1">
                <a:latin typeface="맑은 고딕"/>
                <a:ea typeface="맑은 고딕"/>
                <a:cs typeface="+mj-cs"/>
              </a:rPr>
              <a:t> { </a:t>
            </a:r>
            <a:endParaRPr lang="en-US" altLang="ko-KR" b="1"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    border :</a:t>
            </a:r>
            <a:r>
              <a:rPr lang="en-US" altLang="ko-KR" b="1">
                <a:latin typeface="맑은 고딕"/>
                <a:ea typeface="맑은 고딕"/>
                <a:cs typeface="+mj-cs"/>
              </a:rPr>
              <a:t> inherit ; </a:t>
            </a:r>
            <a:endParaRPr lang="en-US" altLang="ko-KR" b="1"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latin typeface="맑은 고딕"/>
                <a:ea typeface="맑은 고딕"/>
                <a:cs typeface="+mj-cs"/>
              </a:rPr>
              <a:t>    }</a:t>
            </a:r>
            <a:endParaRPr lang="en-US" altLang="ko-KR" b="1">
              <a:latin typeface="맑은 고딕"/>
              <a:ea typeface="맑은 고딕"/>
              <a:cs typeface="+mj-cs"/>
            </a:endParaRPr>
          </a:p>
          <a:p>
            <a:pPr lvl="0"/>
            <a:endParaRPr lang="en-US" altLang="ko-KR" b="1"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상속된 스타일을 재정의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(Overriding)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하고 싶다면 원하는 선택자에 적용을</a:t>
            </a:r>
            <a:b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원하는 스타일을 정의</a:t>
            </a:r>
            <a:endParaRPr lang="ko-KR" altLang="en-US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latin typeface="맑은 고딕"/>
                <a:ea typeface="맑은 고딕"/>
                <a:cs typeface="+mj-cs"/>
              </a:rPr>
              <a:t>  </a:t>
            </a:r>
            <a:endParaRPr lang="ko-KR" altLang="en-US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겹침</a:t>
            </a:r>
            <a:r>
              <a:rPr lang="en-US" altLang="ko-KR"/>
              <a:t>(Cascading)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7308" y="1428736"/>
            <a:ext cx="7229468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7292676" cy="3931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우선순위</a:t>
            </a:r>
            <a:endParaRPr lang="ko-KR" altLang="en-US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스타일의 충돌 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: 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두 개 이상의 규칙이 동일한 한 개의 요소에 적용</a:t>
            </a:r>
            <a:endParaRPr lang="ko-KR" altLang="en-US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스타일의 우선순위 결정 규칙 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: 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가장 마지막에 지정된 스타일을 </a:t>
            </a:r>
            <a:b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우선적으로  적용</a:t>
            </a:r>
            <a:endParaRPr lang="ko-KR" altLang="en-US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</a:t>
            </a:r>
            <a:endParaRPr lang="en-US" altLang="ko-KR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b0f0"/>
                </a:solidFill>
                <a:latin typeface="맑은 고딕"/>
                <a:ea typeface="맑은 고딕"/>
                <a:cs typeface="+mj-cs"/>
              </a:rPr>
              <a:t>  </a:t>
            </a:r>
            <a:r>
              <a:rPr lang="en-US" altLang="ko-KR" b="1">
                <a:solidFill>
                  <a:srgbClr val="ffc000"/>
                </a:solidFill>
                <a:latin typeface="맑은 고딕"/>
                <a:ea typeface="맑은 고딕"/>
                <a:cs typeface="+mj-cs"/>
              </a:rPr>
              <a:t>&lt;link rel=“stylesheet” type=“text/css” href=“default.css” /&gt;</a:t>
            </a:r>
            <a:endParaRPr lang="en-US" altLang="ko-KR" b="1">
              <a:solidFill>
                <a:srgbClr val="ffc000"/>
              </a:solidFill>
              <a:latin typeface="맑은 고딕"/>
              <a:ea typeface="맑은 고딕"/>
              <a:cs typeface="+mj-cs"/>
            </a:endParaRPr>
          </a:p>
          <a:p>
            <a:pPr lvl="0"/>
            <a:endParaRPr lang="en-US" altLang="ko-KR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</a:t>
            </a:r>
            <a:r>
              <a:rPr lang="en-US" altLang="ko-KR" b="1">
                <a:solidFill>
                  <a:srgbClr val="00b0f0"/>
                </a:solidFill>
                <a:latin typeface="맑은 고딕"/>
                <a:ea typeface="맑은 고딕"/>
                <a:cs typeface="+mj-cs"/>
              </a:rPr>
              <a:t>&lt;style type=“text/css”&gt;</a:t>
            </a:r>
            <a:endParaRPr lang="en-US" altLang="ko-KR" b="1">
              <a:solidFill>
                <a:srgbClr val="00b0f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   </a:t>
            </a: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@import url(base.css);</a:t>
            </a:r>
            <a:endParaRPr lang="en-US" altLang="ko-KR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   p { color : gray ; } </a:t>
            </a:r>
            <a:endParaRPr lang="en-US" altLang="ko-KR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</a:t>
            </a:r>
            <a:r>
              <a:rPr lang="en-US" altLang="ko-KR" b="1">
                <a:solidFill>
                  <a:srgbClr val="00b0f0"/>
                </a:solidFill>
                <a:latin typeface="맑은 고딕"/>
                <a:ea typeface="맑은 고딕"/>
                <a:cs typeface="+mj-cs"/>
              </a:rPr>
              <a:t>&lt;/style&gt;</a:t>
            </a:r>
            <a:endParaRPr lang="en-US" altLang="ko-KR" b="1">
              <a:solidFill>
                <a:srgbClr val="00b0f0"/>
              </a:solidFill>
              <a:latin typeface="맑은 고딕"/>
              <a:ea typeface="맑은 고딕"/>
              <a:cs typeface="+mj-cs"/>
            </a:endParaRPr>
          </a:p>
          <a:p>
            <a:pPr lvl="0"/>
            <a:endParaRPr lang="en-US" altLang="ko-KR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  <a:cs typeface="+mj-cs"/>
              </a:rPr>
              <a:t>&lt;p style=“color : blue ;”&gt;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스타일의 우선순위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  <a:cs typeface="+mj-cs"/>
              </a:rPr>
              <a:t>&lt;/p&gt;</a:t>
            </a:r>
            <a:endParaRPr lang="en-US" altLang="ko-KR" b="1">
              <a:solidFill>
                <a:schemeClr val="accent6">
                  <a:lumMod val="75000"/>
                </a:schemeClr>
              </a:solidFill>
              <a:latin typeface="맑은 고딕"/>
              <a:ea typeface="맑은 고딕"/>
              <a:cs typeface="+mj-cs"/>
            </a:endParaRPr>
          </a:p>
          <a:p>
            <a:pPr lvl="0"/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특정도</a:t>
            </a:r>
            <a:r>
              <a:rPr lang="en-US" altLang="ko-KR"/>
              <a:t>(Specificity)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71538" y="2000240"/>
          <a:ext cx="7048593" cy="345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31"/>
                <a:gridCol w="2349531"/>
                <a:gridCol w="2349531"/>
              </a:tblGrid>
              <a:tr h="493305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선택자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사용 예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특정도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</a:tr>
              <a:tr h="493305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Type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선택자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p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</a:tr>
              <a:tr h="493305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Class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선택자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.note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</a:tr>
              <a:tr h="493305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Id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선택자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#gnb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</a:tr>
              <a:tr h="493305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Inline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스타일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style=“color:red”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</a:tr>
              <a:tr h="493305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가상 요소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:first-line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</a:tr>
              <a:tr h="493305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가상 클래스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:hover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Section 3. CSS </a:t>
            </a:r>
            <a:r>
              <a:rPr lang="ko-KR" altLang="en-US" sz="2400"/>
              <a:t>선택자</a:t>
            </a:r>
            <a:endParaRPr lang="ko-KR" altLang="en-US" sz="2400"/>
          </a:p>
          <a:p>
            <a:pPr lvl="1">
              <a:buNone/>
            </a:pPr>
            <a:r>
              <a:rPr lang="en-US" altLang="ko-KR" sz="2000"/>
              <a:t>1. Type </a:t>
            </a:r>
            <a:r>
              <a:rPr lang="ko-KR" altLang="en-US" sz="2000"/>
              <a:t>선택자</a:t>
            </a:r>
            <a:endParaRPr lang="ko-KR" altLang="en-US" sz="2000"/>
          </a:p>
          <a:p>
            <a:pPr lvl="1">
              <a:buNone/>
            </a:pPr>
            <a:r>
              <a:rPr lang="en-US" altLang="ko-KR" sz="2000"/>
              <a:t>2. </a:t>
            </a:r>
            <a:r>
              <a:rPr lang="ko-KR" altLang="en-US" sz="2000"/>
              <a:t>전체 선택자</a:t>
            </a:r>
            <a:endParaRPr lang="ko-KR" altLang="en-US" sz="2000"/>
          </a:p>
          <a:p>
            <a:pPr lvl="1">
              <a:buNone/>
            </a:pPr>
            <a:r>
              <a:rPr lang="en-US" altLang="ko-KR" sz="2000"/>
              <a:t>3. class </a:t>
            </a:r>
            <a:r>
              <a:rPr lang="ko-KR" altLang="en-US" sz="2000"/>
              <a:t>선택자와 </a:t>
            </a:r>
            <a:r>
              <a:rPr lang="en-US" altLang="ko-KR" sz="2000"/>
              <a:t>id </a:t>
            </a:r>
            <a:r>
              <a:rPr lang="ko-KR" altLang="en-US" sz="2000"/>
              <a:t>선택자</a:t>
            </a:r>
            <a:endParaRPr lang="ko-KR" altLang="en-US" sz="2000"/>
          </a:p>
          <a:p>
            <a:pPr lvl="1">
              <a:buNone/>
            </a:pPr>
            <a:r>
              <a:rPr lang="en-US" altLang="ko-KR" sz="2000"/>
              <a:t>4. </a:t>
            </a:r>
            <a:r>
              <a:rPr lang="ko-KR" altLang="en-US" sz="2000"/>
              <a:t>속성</a:t>
            </a:r>
            <a:r>
              <a:rPr lang="en-US" altLang="ko-KR" sz="2000"/>
              <a:t>(attribute) </a:t>
            </a:r>
            <a:r>
              <a:rPr lang="ko-KR" altLang="en-US" sz="2000"/>
              <a:t>선택자</a:t>
            </a:r>
            <a:endParaRPr lang="ko-KR" altLang="en-US" sz="2000"/>
          </a:p>
          <a:p>
            <a:pPr lvl="1">
              <a:buNone/>
            </a:pPr>
            <a:r>
              <a:rPr lang="en-US" altLang="ko-KR" sz="2000"/>
              <a:t>5. </a:t>
            </a:r>
            <a:r>
              <a:rPr lang="ko-KR" altLang="en-US" sz="2000"/>
              <a:t>가상 요소와 가상 클래스</a:t>
            </a:r>
            <a:endParaRPr lang="ko-KR" altLang="en-US" sz="2000"/>
          </a:p>
          <a:p>
            <a:pPr lvl="1">
              <a:buNone/>
            </a:pPr>
            <a:r>
              <a:rPr lang="en-US" altLang="ko-KR" sz="2000"/>
              <a:t>6.</a:t>
            </a:r>
            <a:r>
              <a:rPr lang="ko-KR" altLang="en-US" sz="2000"/>
              <a:t> 선택자 조합</a:t>
            </a:r>
            <a:endParaRPr lang="ko-KR" altLang="en-US" sz="2000"/>
          </a:p>
          <a:p>
            <a:pPr lvl="1">
              <a:buNone/>
            </a:pPr>
            <a:r>
              <a:rPr lang="en-US" altLang="ko-KR" sz="2000"/>
              <a:t>7.</a:t>
            </a:r>
            <a:r>
              <a:rPr lang="ko-KR" altLang="en-US" sz="2000"/>
              <a:t> 선택자 그룹화</a:t>
            </a:r>
            <a:endParaRPr lang="ko-KR" altLang="en-US" sz="2000"/>
          </a:p>
          <a:p>
            <a:pPr lvl="1">
              <a:buNone/>
            </a:pPr>
            <a:endParaRPr lang="en-US" altLang="ko-KR" sz="2000"/>
          </a:p>
          <a:p>
            <a:pPr>
              <a:buNone/>
            </a:pPr>
            <a:r>
              <a:rPr lang="en-US" altLang="ko-KR" sz="2400"/>
              <a:t>Section 4. CSS </a:t>
            </a:r>
            <a:r>
              <a:rPr lang="ko-KR" altLang="en-US" sz="2400"/>
              <a:t>개념 및 단위</a:t>
            </a:r>
            <a:endParaRPr lang="ko-KR" altLang="en-US" sz="2400"/>
          </a:p>
          <a:p>
            <a:pPr lvl="1">
              <a:buNone/>
            </a:pPr>
            <a:r>
              <a:rPr lang="en-US" altLang="ko-KR" sz="2000"/>
              <a:t>1. </a:t>
            </a:r>
            <a:r>
              <a:rPr lang="ko-KR" altLang="en-US" sz="2000"/>
              <a:t>상속</a:t>
            </a:r>
            <a:r>
              <a:rPr lang="en-US" altLang="ko-KR" sz="2000"/>
              <a:t>(inherit)</a:t>
            </a:r>
            <a:endParaRPr lang="en-US" altLang="ko-KR" sz="2000"/>
          </a:p>
          <a:p>
            <a:pPr lvl="1">
              <a:buNone/>
            </a:pPr>
            <a:r>
              <a:rPr lang="en-US" altLang="ko-KR" sz="2000"/>
              <a:t>2. </a:t>
            </a:r>
            <a:r>
              <a:rPr lang="ko-KR" altLang="en-US" sz="2000"/>
              <a:t>겹침</a:t>
            </a:r>
            <a:r>
              <a:rPr lang="en-US" altLang="ko-KR" sz="2000"/>
              <a:t>(cacading)</a:t>
            </a:r>
            <a:r>
              <a:rPr lang="ko-KR" altLang="en-US" sz="2000"/>
              <a:t>과 개별성</a:t>
            </a:r>
            <a:r>
              <a:rPr lang="en-US" altLang="ko-KR" sz="2000"/>
              <a:t>(specificity)</a:t>
            </a:r>
            <a:endParaRPr lang="en-US" altLang="ko-KR" sz="2000"/>
          </a:p>
          <a:p>
            <a:pPr lvl="1">
              <a:buNone/>
            </a:pPr>
            <a:r>
              <a:rPr lang="en-US" altLang="ko-KR" sz="2000"/>
              <a:t>3. </a:t>
            </a:r>
            <a:r>
              <a:rPr lang="ko-KR" altLang="en-US" sz="2000"/>
              <a:t>주석 및 단위와 색상</a:t>
            </a:r>
            <a:endParaRPr lang="ko-KR" altLang="en-US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CSS </a:t>
            </a:r>
            <a:r>
              <a:rPr lang="ko-KR" altLang="en-US"/>
              <a:t>주석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5" name="제목 1"/>
          <p:cNvSpPr txBox="1"/>
          <p:nvPr/>
        </p:nvSpPr>
        <p:spPr>
          <a:xfrm>
            <a:off x="785786" y="1643050"/>
            <a:ext cx="7572428" cy="485776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/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작성자의 관리와 편의를 위한 찾아보기나 메모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lvl="0"/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 “/*”와 “*/” 사용. 주석으로 작성은 내용은 스타일에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 영향을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미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치지 않음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algn="ctr">
              <a:spcBef>
                <a:spcPct val="0"/>
              </a:spcBef>
            </a:pPr>
            <a:endParaRPr lang="en-US" altLang="ko-KR" sz="2400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altLang="ko-KR" sz="40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/*</a:t>
            </a:r>
            <a:r>
              <a:rPr lang="en-US" altLang="ko-KR" sz="40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40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comment</a:t>
            </a:r>
            <a:r>
              <a:rPr lang="en-US" altLang="ko-KR" sz="40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40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*/</a:t>
            </a:r>
            <a:endParaRPr lang="en-US" altLang="ko-KR" sz="4000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algn="ctr">
              <a:spcBef>
                <a:spcPct val="0"/>
              </a:spcBef>
            </a:pPr>
            <a:endParaRPr lang="ko-KR" altLang="en-US" sz="2400" b="0" i="0" spc="5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단위</a:t>
            </a:r>
            <a:r>
              <a:rPr lang="en-US" altLang="ko-KR"/>
              <a:t>(Units)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pic>
        <p:nvPicPr>
          <p:cNvPr id="7" name="그림 6" descr="CSS 단위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57224" y="1714488"/>
            <a:ext cx="7643834" cy="145040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00100" y="3406692"/>
            <a:ext cx="7286676" cy="25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CSS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에서 사용할 수 있는 단위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(units)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는 크게‘</a:t>
            </a:r>
            <a:r>
              <a:rPr lang="ko-KR" altLang="en-US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절대 단위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’와‘</a:t>
            </a:r>
            <a:r>
              <a:rPr lang="ko-KR" altLang="en-US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상대 단위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’가 있습니다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절대 단위에는 워드 프로그램에서 사용하는 익숙한 단위인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pt(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포인트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와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cm(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센티미터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), mm(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밀리미터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), pc(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파이 카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), in(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인치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가 있고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상대 단위에는 해상도를 기준으로 크기가 결정되는 </a:t>
            </a:r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px(</a:t>
            </a:r>
            <a:r>
              <a:rPr lang="ko-KR" altLang="en-US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픽셀</a:t>
            </a:r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소문자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x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의 높이를 기준으로 크기가 결정되는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ex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단위와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font-size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값을 기준으로 크기가 정해지는 </a:t>
            </a:r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em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그리고</a:t>
            </a:r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%(</a:t>
            </a:r>
            <a:r>
              <a:rPr lang="ko-KR" altLang="en-US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백분율</a:t>
            </a:r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단위가 있습니다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색상</a:t>
            </a:r>
            <a:r>
              <a:rPr lang="en-US" altLang="ko-KR"/>
              <a:t>(color &amp; background)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>
          <a:xfrm>
            <a:off x="649318" y="1883636"/>
            <a:ext cx="8208961" cy="4480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lv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25000"/>
            </a:pPr>
            <a:r>
              <a:rPr lang="en-US" altLang="ko-KR" sz="2400" b="1">
                <a:solidFill>
                  <a:srgbClr val="000000"/>
                </a:solidFill>
              </a:rPr>
              <a:t>- </a:t>
            </a:r>
            <a:r>
              <a:rPr lang="en-US" altLang="ko-KR" sz="2400" b="1">
                <a:solidFill>
                  <a:srgbClr val="ff0000"/>
                </a:solidFill>
              </a:rPr>
              <a:t>RGB</a:t>
            </a:r>
            <a:r>
              <a:rPr lang="ko-KR" altLang="ko-KR" sz="2400" b="1">
                <a:solidFill>
                  <a:srgbClr val="000000"/>
                </a:solidFill>
              </a:rPr>
              <a:t>값 또는 </a:t>
            </a:r>
            <a:r>
              <a:rPr lang="en-US" altLang="ko-KR" sz="2400" b="1">
                <a:solidFill>
                  <a:srgbClr val="ff0000"/>
                </a:solidFill>
              </a:rPr>
              <a:t>Keyword</a:t>
            </a:r>
            <a:r>
              <a:rPr lang="ko-KR" altLang="ko-KR" sz="2400" b="1">
                <a:solidFill>
                  <a:srgbClr val="000000"/>
                </a:solidFill>
              </a:rPr>
              <a:t>로 지정</a:t>
            </a:r>
            <a:endParaRPr lang="ko-KR" altLang="ko-KR" sz="2400" b="1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>
          <a:xfrm>
            <a:off x="649318" y="2598011"/>
            <a:ext cx="4119564" cy="81955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lv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25000"/>
            </a:pPr>
            <a:r>
              <a:rPr lang="en-US" altLang="ko-KR" sz="2400" b="1">
                <a:solidFill>
                  <a:srgbClr val="000000"/>
                </a:solidFill>
              </a:rPr>
              <a:t>- RGB</a:t>
            </a:r>
            <a:r>
              <a:rPr lang="ko-KR" altLang="ko-KR" sz="2400" b="1">
                <a:solidFill>
                  <a:srgbClr val="000000"/>
                </a:solidFill>
              </a:rPr>
              <a:t>값 </a:t>
            </a:r>
            <a:r>
              <a:rPr lang="en-US" altLang="ko-KR" sz="2400" b="1">
                <a:solidFill>
                  <a:srgbClr val="000000"/>
                </a:solidFill>
              </a:rPr>
              <a:t>(16</a:t>
            </a:r>
            <a:r>
              <a:rPr lang="ko-KR" altLang="ko-KR" sz="2400" b="1">
                <a:solidFill>
                  <a:srgbClr val="000000"/>
                </a:solidFill>
              </a:rPr>
              <a:t>진수</a:t>
            </a:r>
            <a:r>
              <a:rPr lang="en-US" altLang="ko-KR" sz="2400" b="1">
                <a:solidFill>
                  <a:srgbClr val="000000"/>
                </a:solidFill>
              </a:rPr>
              <a:t>, 6</a:t>
            </a:r>
            <a:r>
              <a:rPr lang="ko-KR" altLang="ko-KR" sz="2400" b="1">
                <a:solidFill>
                  <a:srgbClr val="000000"/>
                </a:solidFill>
              </a:rPr>
              <a:t>자리</a:t>
            </a:r>
            <a:r>
              <a:rPr lang="en-US" altLang="ko-KR" sz="2400" b="1">
                <a:solidFill>
                  <a:srgbClr val="000000"/>
                </a:solidFill>
              </a:rPr>
              <a:t>)</a:t>
            </a:r>
            <a:endParaRPr lang="en-US" altLang="ko-KR" sz="2400" b="1">
              <a:solidFill>
                <a:srgbClr val="000000"/>
              </a:solidFill>
            </a:endParaRPr>
          </a:p>
          <a:p>
            <a:pPr marL="457200" lvl="1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25000"/>
            </a:pPr>
            <a:r>
              <a:rPr lang="en-US" altLang="ko-KR" sz="2400" b="1">
                <a:solidFill>
                  <a:srgbClr val="00b050"/>
                </a:solidFill>
              </a:rPr>
              <a:t>color : #ffff00 ;</a:t>
            </a:r>
            <a:endParaRPr lang="ko-KR" altLang="ko-KR" sz="2400" b="1">
              <a:solidFill>
                <a:srgbClr val="00b050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>
          <a:xfrm>
            <a:off x="696916" y="3455259"/>
            <a:ext cx="3786213" cy="81956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lv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25000"/>
            </a:pPr>
            <a:r>
              <a:rPr lang="en-US" altLang="ko-KR" sz="2400" b="1">
                <a:solidFill>
                  <a:srgbClr val="000000"/>
                </a:solidFill>
              </a:rPr>
              <a:t>- RGB</a:t>
            </a:r>
            <a:r>
              <a:rPr lang="ko-KR" altLang="ko-KR" sz="2400" b="1">
                <a:solidFill>
                  <a:srgbClr val="000000"/>
                </a:solidFill>
              </a:rPr>
              <a:t>값 </a:t>
            </a:r>
            <a:r>
              <a:rPr lang="en-US" altLang="ko-KR" sz="2400" b="1">
                <a:solidFill>
                  <a:srgbClr val="000000"/>
                </a:solidFill>
              </a:rPr>
              <a:t>(16</a:t>
            </a:r>
            <a:r>
              <a:rPr lang="ko-KR" altLang="ko-KR" sz="2400" b="1">
                <a:solidFill>
                  <a:srgbClr val="000000"/>
                </a:solidFill>
              </a:rPr>
              <a:t>진수</a:t>
            </a:r>
            <a:r>
              <a:rPr lang="en-US" altLang="ko-KR" sz="2400" b="1">
                <a:solidFill>
                  <a:srgbClr val="000000"/>
                </a:solidFill>
              </a:rPr>
              <a:t>, 3</a:t>
            </a:r>
            <a:r>
              <a:rPr lang="ko-KR" altLang="ko-KR" sz="2400" b="1">
                <a:solidFill>
                  <a:srgbClr val="000000"/>
                </a:solidFill>
              </a:rPr>
              <a:t>자리</a:t>
            </a:r>
            <a:r>
              <a:rPr lang="en-US" altLang="ko-KR" sz="2400" b="1">
                <a:solidFill>
                  <a:srgbClr val="000000"/>
                </a:solidFill>
              </a:rPr>
              <a:t>)</a:t>
            </a:r>
            <a:endParaRPr lang="en-US" altLang="ko-KR" sz="2400" b="1">
              <a:solidFill>
                <a:srgbClr val="000000"/>
              </a:solidFill>
            </a:endParaRPr>
          </a:p>
          <a:p>
            <a:pPr marL="457200" lvl="1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25000"/>
            </a:pPr>
            <a:r>
              <a:rPr lang="en-US" altLang="ko-KR" sz="2400" b="1">
                <a:solidFill>
                  <a:srgbClr val="000000"/>
                </a:solidFill>
              </a:rPr>
              <a:t>color : #ff0 ;</a:t>
            </a:r>
            <a:endParaRPr lang="ko-KR" altLang="ko-KR" sz="2400" b="1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>
          <a:xfrm>
            <a:off x="4697444" y="2598003"/>
            <a:ext cx="3643338" cy="81956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lv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25000"/>
            </a:pPr>
            <a:r>
              <a:rPr lang="en-US" altLang="ko-KR" sz="2400" b="1">
                <a:solidFill>
                  <a:srgbClr val="000000"/>
                </a:solidFill>
              </a:rPr>
              <a:t>- RGB</a:t>
            </a:r>
            <a:r>
              <a:rPr lang="ko-KR" altLang="ko-KR" sz="2400" b="1">
                <a:solidFill>
                  <a:srgbClr val="000000"/>
                </a:solidFill>
              </a:rPr>
              <a:t>값 </a:t>
            </a:r>
            <a:r>
              <a:rPr lang="en-US" altLang="ko-KR" sz="2400" b="1">
                <a:solidFill>
                  <a:srgbClr val="000000"/>
                </a:solidFill>
              </a:rPr>
              <a:t>(10</a:t>
            </a:r>
            <a:r>
              <a:rPr lang="ko-KR" altLang="ko-KR" sz="2400" b="1">
                <a:solidFill>
                  <a:srgbClr val="000000"/>
                </a:solidFill>
              </a:rPr>
              <a:t>진수</a:t>
            </a:r>
            <a:r>
              <a:rPr lang="en-US" altLang="ko-KR" sz="2400" b="1">
                <a:solidFill>
                  <a:srgbClr val="000000"/>
                </a:solidFill>
              </a:rPr>
              <a:t>)</a:t>
            </a:r>
            <a:endParaRPr lang="en-US" altLang="ko-KR" sz="2400" b="1">
              <a:solidFill>
                <a:srgbClr val="000000"/>
              </a:solidFill>
            </a:endParaRPr>
          </a:p>
          <a:p>
            <a:pPr marL="457200" lvl="1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25000"/>
            </a:pPr>
            <a:r>
              <a:rPr lang="en-US" altLang="ko-KR" sz="2400" b="1">
                <a:solidFill>
                  <a:srgbClr val="000000"/>
                </a:solidFill>
              </a:rPr>
              <a:t>color : rgb(255,0,0) ;</a:t>
            </a:r>
            <a:endParaRPr lang="ko-KR" altLang="ko-KR" sz="2400" b="1">
              <a:solidFill>
                <a:srgbClr val="000000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>
          <a:xfrm>
            <a:off x="4697444" y="3481518"/>
            <a:ext cx="3857652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lv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25000"/>
            </a:pPr>
            <a:r>
              <a:rPr lang="en-US" altLang="ko-KR" sz="2400" b="1">
                <a:solidFill>
                  <a:srgbClr val="000000"/>
                </a:solidFill>
              </a:rPr>
              <a:t>- RGB</a:t>
            </a:r>
            <a:r>
              <a:rPr lang="ko-KR" altLang="ko-KR" sz="2400" b="1">
                <a:solidFill>
                  <a:srgbClr val="000000"/>
                </a:solidFill>
              </a:rPr>
              <a:t>값 </a:t>
            </a:r>
            <a:r>
              <a:rPr lang="en-US" altLang="ko-KR" sz="2400" b="1">
                <a:solidFill>
                  <a:srgbClr val="000000"/>
                </a:solidFill>
              </a:rPr>
              <a:t>(%)</a:t>
            </a:r>
            <a:endParaRPr lang="en-US" altLang="ko-KR" sz="2400" b="1">
              <a:solidFill>
                <a:srgbClr val="000000"/>
              </a:solidFill>
            </a:endParaRPr>
          </a:p>
          <a:p>
            <a:pPr marL="457200" lvl="1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25000"/>
            </a:pPr>
            <a:r>
              <a:rPr lang="en-US" altLang="ko-KR" sz="2400" b="1">
                <a:solidFill>
                  <a:srgbClr val="000000"/>
                </a:solidFill>
              </a:rPr>
              <a:t>color : rgb(100%,0,0) ;</a:t>
            </a:r>
            <a:endParaRPr lang="ko-KR" altLang="ko-KR" sz="2400" b="1">
              <a:solidFill>
                <a:srgbClr val="000000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>
          <a:xfrm>
            <a:off x="649318" y="4585561"/>
            <a:ext cx="7405711" cy="45125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lv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25000"/>
            </a:pPr>
            <a:r>
              <a:rPr lang="en-US" altLang="ko-KR" sz="2400" b="1">
                <a:solidFill>
                  <a:srgbClr val="000000"/>
                </a:solidFill>
              </a:rPr>
              <a:t>- </a:t>
            </a:r>
            <a:r>
              <a:rPr lang="en-US" altLang="ko-KR" sz="2400" b="1">
                <a:solidFill>
                  <a:srgbClr val="0070c0"/>
                </a:solidFill>
              </a:rPr>
              <a:t>Keyword</a:t>
            </a:r>
            <a:r>
              <a:rPr lang="ko-KR" altLang="ko-KR" sz="2400" b="1">
                <a:solidFill>
                  <a:srgbClr val="000000"/>
                </a:solidFill>
              </a:rPr>
              <a:t> </a:t>
            </a:r>
            <a:r>
              <a:rPr lang="en-US" altLang="ko-KR" sz="2400" b="1">
                <a:solidFill>
                  <a:srgbClr val="000000"/>
                </a:solidFill>
              </a:rPr>
              <a:t>(</a:t>
            </a:r>
            <a:r>
              <a:rPr lang="ko-KR" altLang="ko-KR" sz="2400" b="1">
                <a:solidFill>
                  <a:srgbClr val="000000"/>
                </a:solidFill>
              </a:rPr>
              <a:t>색상명 </a:t>
            </a:r>
            <a:r>
              <a:rPr lang="en-US" altLang="ko-KR" sz="2400" b="1">
                <a:solidFill>
                  <a:srgbClr val="000000"/>
                </a:solidFill>
              </a:rPr>
              <a:t>, 17</a:t>
            </a:r>
            <a:r>
              <a:rPr lang="ko-KR" altLang="ko-KR" sz="2400" b="1">
                <a:solidFill>
                  <a:srgbClr val="000000"/>
                </a:solidFill>
              </a:rPr>
              <a:t>가지</a:t>
            </a:r>
            <a:r>
              <a:rPr lang="en-US" altLang="ko-KR" sz="2400" b="1">
                <a:solidFill>
                  <a:srgbClr val="000000"/>
                </a:solidFill>
              </a:rPr>
              <a:t>) </a:t>
            </a:r>
            <a:r>
              <a:rPr lang="en-US" altLang="ko-KR" sz="2400" b="1">
                <a:solidFill>
                  <a:srgbClr val="ffc000"/>
                </a:solidFill>
              </a:rPr>
              <a:t>- color : orange ;</a:t>
            </a:r>
            <a:endParaRPr lang="ko-KR" altLang="ko-KR" sz="2400" b="1">
              <a:solidFill>
                <a:srgbClr val="ffc0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>
          <a:xfrm>
            <a:off x="506441" y="5026895"/>
            <a:ext cx="7905780" cy="8195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000000"/>
                </a:solidFill>
              </a:rPr>
              <a:t>[ black, silver, gray, white, maroon, red, purple, teal, fuchsia,  green, lime, olive, yellow, navy, blue, aqua ]</a:t>
            </a:r>
            <a:endParaRPr lang="ko-KR" altLang="ko-KR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pPr lvl="0"/>
            <a:r>
              <a:rPr lang="en-US" altLang="ko-KR" sz="4000">
                <a:solidFill>
                  <a:srgbClr val="000000"/>
                </a:solidFill>
              </a:rPr>
              <a:t>CSS </a:t>
            </a:r>
            <a:r>
              <a:rPr lang="ko-KR" altLang="en-US" sz="4000">
                <a:solidFill>
                  <a:srgbClr val="000000"/>
                </a:solidFill>
              </a:rPr>
              <a:t>선택자</a:t>
            </a: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Type </a:t>
            </a:r>
            <a:r>
              <a:rPr lang="ko-KR" altLang="en-US"/>
              <a:t>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>
          <a:xfrm>
            <a:off x="0" y="2928934"/>
            <a:ext cx="9144000" cy="179356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 algn="ctr" latinLnBrk="0" hangingPunct="0">
              <a:lnSpc>
                <a:spcPct val="130000"/>
              </a:lnSpc>
              <a:spcBef>
                <a:spcPct val="50000"/>
              </a:spcBef>
              <a:buClr>
                <a:srgbClr val="a50021"/>
              </a:buClr>
            </a:pPr>
            <a:r>
              <a:rPr lang="ko-KR" altLang="en-US" sz="36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요소명을 선택자로 사용</a:t>
            </a:r>
            <a:endParaRPr lang="ko-KR" altLang="en-US" sz="36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342900" indent="-342900" algn="ctr" latinLnBrk="0" hangingPunct="0">
              <a:lnSpc>
                <a:spcPct val="130000"/>
              </a:lnSpc>
              <a:spcBef>
                <a:spcPct val="50000"/>
              </a:spcBef>
              <a:buClr>
                <a:srgbClr val="a50021"/>
              </a:buClr>
            </a:pPr>
            <a:r>
              <a:rPr lang="en-US" altLang="ko-KR" sz="36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p</a:t>
            </a:r>
            <a:r>
              <a:rPr lang="en-US" altLang="ko-KR" sz="3600" b="1">
                <a:latin typeface="맑은 고딕"/>
                <a:ea typeface="맑은 고딕"/>
                <a:cs typeface="+mj-cs"/>
              </a:rPr>
              <a:t> { </a:t>
            </a:r>
            <a:r>
              <a:rPr lang="en-US" altLang="ko-KR" sz="36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color :</a:t>
            </a:r>
            <a:r>
              <a:rPr lang="en-US" altLang="ko-KR" sz="36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36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orange ;</a:t>
            </a:r>
            <a:r>
              <a:rPr lang="en-US" altLang="ko-KR" sz="3600" b="1">
                <a:latin typeface="맑은 고딕"/>
                <a:ea typeface="맑은 고딕"/>
                <a:cs typeface="+mj-cs"/>
              </a:rPr>
              <a:t> }</a:t>
            </a:r>
            <a:endParaRPr lang="en-US" altLang="ko-KR" sz="3600" b="1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전체</a:t>
            </a:r>
            <a:r>
              <a:rPr lang="en-US" altLang="ko-KR"/>
              <a:t> </a:t>
            </a:r>
            <a:r>
              <a:rPr lang="ko-KR" altLang="en-US"/>
              <a:t>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>
          <a:xfrm>
            <a:off x="0" y="2571744"/>
            <a:ext cx="9144000" cy="30175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32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*(asterisk)를 선택자로 사용</a:t>
            </a:r>
            <a:endParaRPr lang="en-US" altLang="ko-KR" sz="32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endParaRPr lang="en-US" altLang="ko-KR" sz="3200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32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*</a:t>
            </a:r>
            <a:r>
              <a:rPr lang="en-US" altLang="ko-KR" sz="3200" b="1">
                <a:latin typeface="맑은 고딕"/>
                <a:ea typeface="맑은 고딕"/>
                <a:cs typeface="+mj-cs"/>
              </a:rPr>
              <a:t> { </a:t>
            </a:r>
            <a:endParaRPr lang="en-US" altLang="ko-KR" sz="32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32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			margin</a:t>
            </a:r>
            <a:r>
              <a:rPr lang="en-US" altLang="ko-KR" sz="32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 :</a:t>
            </a:r>
            <a:r>
              <a:rPr lang="en-US" altLang="ko-KR" sz="32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32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0 ;</a:t>
            </a:r>
            <a:endParaRPr lang="en-US" altLang="ko-KR" sz="3200" b="1">
              <a:solidFill>
                <a:srgbClr val="ff99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32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			padding</a:t>
            </a:r>
            <a:r>
              <a:rPr lang="en-US" altLang="ko-KR" sz="32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 :</a:t>
            </a:r>
            <a:r>
              <a:rPr lang="en-US" altLang="ko-KR" sz="32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32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0 ;</a:t>
            </a:r>
            <a:r>
              <a:rPr lang="en-US" altLang="ko-KR" sz="3200" b="1">
                <a:latin typeface="맑은 고딕"/>
                <a:ea typeface="맑은 고딕"/>
                <a:cs typeface="+mj-cs"/>
              </a:rPr>
              <a:t> </a:t>
            </a:r>
            <a:endParaRPr lang="en-US" altLang="ko-KR" sz="32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3200" b="1">
                <a:latin typeface="맑은 고딕"/>
                <a:ea typeface="맑은 고딕"/>
                <a:cs typeface="+mj-cs"/>
              </a:rPr>
              <a:t>   }</a:t>
            </a:r>
            <a:endParaRPr lang="en-US" altLang="ko-KR" sz="3200" b="1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class</a:t>
            </a:r>
            <a:r>
              <a:rPr lang="ko-KR" altLang="en-US"/>
              <a:t>와 </a:t>
            </a:r>
            <a:r>
              <a:rPr lang="en-US" altLang="ko-KR"/>
              <a:t>id </a:t>
            </a:r>
            <a:r>
              <a:rPr lang="ko-KR" altLang="en-US"/>
              <a:t>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>
          <a:xfrm>
            <a:off x="0" y="2357430"/>
            <a:ext cx="9144000" cy="35080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문서내 여러 번 적용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class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선택자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요소명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.class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명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–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요소명 생략가능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)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8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 p.note </a:t>
            </a:r>
            <a:r>
              <a:rPr lang="en-US" altLang="ko-KR" sz="2800" b="1">
                <a:latin typeface="맑은 고딕"/>
                <a:ea typeface="맑은 고딕"/>
                <a:cs typeface="+mj-cs"/>
              </a:rPr>
              <a:t>{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8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: </a:t>
            </a:r>
            <a:r>
              <a:rPr lang="en-US" altLang="ko-KR" sz="28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blue ;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800" b="1">
                <a:latin typeface="맑은 고딕"/>
                <a:ea typeface="맑은 고딕"/>
                <a:cs typeface="+mj-cs"/>
              </a:rPr>
              <a:t>}</a:t>
            </a:r>
            <a:endParaRPr lang="en-US" altLang="ko-KR" sz="28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endParaRPr lang="en-US" altLang="ko-KR" sz="28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문서내 한 번만 적용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id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선택자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요소명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#id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명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–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요소명 생략가능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) 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 ul#gnb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{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	 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list-style-type 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none ;</a:t>
            </a:r>
            <a:endParaRPr lang="en-US" altLang="ko-KR" sz="2400" b="1">
              <a:solidFill>
                <a:srgbClr val="ff99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   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속성</a:t>
            </a:r>
            <a:r>
              <a:rPr lang="en-US" altLang="ko-KR"/>
              <a:t>(attribute) </a:t>
            </a:r>
            <a:r>
              <a:rPr lang="ko-KR" altLang="en-US"/>
              <a:t>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>
          <a:xfrm>
            <a:off x="0" y="2285992"/>
            <a:ext cx="9144000" cy="337947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특정 속성명 이나 속성값을 가진 요소에 적용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endParaRPr lang="en-US" altLang="ko-KR" sz="2400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marL="2171700" lvl="4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h1[title] 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{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2171700" lvl="4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	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background  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#ffff00  ;</a:t>
            </a:r>
            <a:endParaRPr lang="en-US" altLang="ko-KR" sz="2400" b="1">
              <a:solidFill>
                <a:srgbClr val="ff9900"/>
              </a:solidFill>
              <a:latin typeface="맑은 고딕"/>
              <a:ea typeface="맑은 고딕"/>
              <a:cs typeface="+mj-cs"/>
            </a:endParaRPr>
          </a:p>
          <a:p>
            <a:pPr marL="2171700" lvl="4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2171700" lvl="4" indent="-342900" latinLnBrk="0" hangingPunct="0">
              <a:buClr>
                <a:srgbClr val="a50021"/>
              </a:buClr>
            </a:pPr>
            <a:endParaRPr lang="en-US" altLang="ko-KR" sz="2400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marL="2171700" lvl="4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a[href=“#wcag”] 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{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2171700" lvl="4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	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font-style 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:  italic  ;</a:t>
            </a:r>
            <a:endParaRPr lang="en-US" altLang="ko-KR" sz="2400" b="1">
              <a:solidFill>
                <a:srgbClr val="ff9900"/>
              </a:solidFill>
              <a:latin typeface="맑은 고딕"/>
              <a:ea typeface="맑은 고딕"/>
              <a:cs typeface="+mj-cs"/>
            </a:endParaRPr>
          </a:p>
          <a:p>
            <a:pPr marL="2171700" lvl="4" indent="-342900" latinLnBrk="0" hangingPunct="0">
              <a:buClr>
                <a:srgbClr val="a50021"/>
              </a:buClr>
            </a:pPr>
            <a:r>
              <a:rPr lang="en-US" altLang="ko-KR" sz="2400" b="1">
                <a:latin typeface="맑은 고딕"/>
                <a:ea typeface="맑은 고딕"/>
                <a:cs typeface="+mj-cs"/>
              </a:rPr>
              <a:t>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가상 요소와 가상 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>
          <a:xfrm>
            <a:off x="357158" y="2214554"/>
            <a:ext cx="8286807" cy="33842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1257300" lvl="2" indent="-342900" latinLnBrk="0" hangingPunct="0">
              <a:buClr>
                <a:srgbClr val="a50021"/>
              </a:buClr>
            </a:pPr>
            <a:r>
              <a:rPr lang="ko-KR" altLang="en-US" sz="2400" b="1">
                <a:latin typeface="맑은 고딕"/>
                <a:ea typeface="맑은 고딕"/>
                <a:cs typeface="+mj-cs"/>
              </a:rPr>
              <a:t>  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가상 클래스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(pseudo-classes)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는 “상황”에 따라 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스타일을 적용하는 방법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257300" lvl="2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 -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클래스 선언 순서에 유의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257300" lvl="2" indent="-342900" latinLnBrk="0" hangingPunct="0">
              <a:buClr>
                <a:srgbClr val="a50021"/>
              </a:buClr>
            </a:pPr>
            <a:endParaRPr lang="en-US" altLang="ko-KR" sz="2400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a:link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{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blue ;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a:visited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{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purple ;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a:hover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{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orange ;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a:active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{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: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red ; 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a:focus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{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background: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#fcf ; 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가상 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>
          <a:xfrm>
            <a:off x="357158" y="2214554"/>
            <a:ext cx="8286807" cy="33842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1257300" lvl="2" indent="-342900" latinLnBrk="0" hangingPunct="0">
              <a:buClr>
                <a:srgbClr val="a50021"/>
              </a:buClr>
            </a:pPr>
            <a:r>
              <a:rPr lang="ko-KR" altLang="en-US" sz="2400" b="1">
                <a:latin typeface="맑은 고딕"/>
                <a:ea typeface="맑은 고딕"/>
                <a:cs typeface="+mj-cs"/>
              </a:rPr>
              <a:t>  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가상 클래스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(pseudo-classes)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는 “상황”에 따라 </a:t>
            </a:r>
            <a:b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</a:b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스타일을 적용하는 방법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257300" lvl="2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   - </a:t>
            </a: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+mj-cs"/>
              </a:rPr>
              <a:t>클래스 선언 순서에 유의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+mj-cs"/>
            </a:endParaRPr>
          </a:p>
          <a:p>
            <a:pPr marL="1257300" lvl="2" indent="-342900" latinLnBrk="0" hangingPunct="0">
              <a:buClr>
                <a:srgbClr val="a50021"/>
              </a:buClr>
            </a:pPr>
            <a:endParaRPr lang="en-US" altLang="ko-KR" sz="2400" b="1">
              <a:solidFill>
                <a:srgbClr val="ff0000"/>
              </a:solidFill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a:link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{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blue ;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a:visited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{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purple ;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a:hover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{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orange ;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a:active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{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color 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: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red ; 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  <a:p>
            <a:pPr marL="1714500" lvl="3" indent="-342900" latinLnBrk="0" hangingPunct="0">
              <a:buClr>
                <a:srgbClr val="a50021"/>
              </a:buClr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  <a:cs typeface="+mj-cs"/>
              </a:rPr>
              <a:t> a:focus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{ </a:t>
            </a:r>
            <a:r>
              <a:rPr lang="en-US" altLang="ko-KR" sz="2400" b="1">
                <a:solidFill>
                  <a:srgbClr val="0070c0"/>
                </a:solidFill>
                <a:latin typeface="맑은 고딕"/>
                <a:ea typeface="맑은 고딕"/>
                <a:cs typeface="+mj-cs"/>
              </a:rPr>
              <a:t>background: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400" b="1">
                <a:solidFill>
                  <a:srgbClr val="ff9900"/>
                </a:solidFill>
                <a:latin typeface="맑은 고딕"/>
                <a:ea typeface="맑은 고딕"/>
                <a:cs typeface="+mj-cs"/>
              </a:rPr>
              <a:t>#fcf ; </a:t>
            </a:r>
            <a:r>
              <a:rPr lang="en-US" altLang="ko-KR" sz="2400" b="1">
                <a:latin typeface="맑은 고딕"/>
                <a:ea typeface="맑은 고딕"/>
                <a:cs typeface="+mj-cs"/>
              </a:rPr>
              <a:t>}</a:t>
            </a:r>
            <a:endParaRPr lang="en-US" altLang="ko-KR" sz="2400" b="1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Home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2010-03-14T12:09:21.000</dcterms:created>
  <dc:creator>Teresa</dc:creator>
  <dc:description/>
  <cp:keywords/>
  <cp:lastModifiedBy>Administrator</cp:lastModifiedBy>
  <dcterms:modified xsi:type="dcterms:W3CDTF">2017-03-28T04:03:27.265</dcterms:modified>
  <cp:revision>97</cp:revision>
  <dc:subject/>
  <dc:title>슬라이드 1</dc:title>
</cp:coreProperties>
</file>