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  <p:sldMasterId id="2147483650" r:id="rId2"/>
  </p:sldMasterIdLst>
  <p:notesMasterIdLst>
    <p:notesMasterId r:id="rId24"/>
  </p:notesMasterIdLst>
  <p:handoutMasterIdLst>
    <p:handoutMasterId r:id="rId25"/>
  </p:handoutMasterIdLst>
  <p:sldIdLst>
    <p:sldId id="317" r:id="rId3"/>
    <p:sldId id="1632" r:id="rId4"/>
    <p:sldId id="1504" r:id="rId5"/>
    <p:sldId id="1634" r:id="rId6"/>
    <p:sldId id="1635" r:id="rId7"/>
    <p:sldId id="1636" r:id="rId8"/>
    <p:sldId id="1620" r:id="rId9"/>
    <p:sldId id="1645" r:id="rId10"/>
    <p:sldId id="1646" r:id="rId11"/>
    <p:sldId id="1647" r:id="rId12"/>
    <p:sldId id="1648" r:id="rId13"/>
    <p:sldId id="1649" r:id="rId14"/>
    <p:sldId id="1650" r:id="rId15"/>
    <p:sldId id="1651" r:id="rId16"/>
    <p:sldId id="1652" r:id="rId17"/>
    <p:sldId id="1624" r:id="rId18"/>
    <p:sldId id="1626" r:id="rId19"/>
    <p:sldId id="1625" r:id="rId20"/>
    <p:sldId id="1627" r:id="rId21"/>
    <p:sldId id="1630" r:id="rId22"/>
    <p:sldId id="1619" r:id="rId23"/>
  </p:sldIdLst>
  <p:sldSz cx="9904413" cy="6858000"/>
  <p:notesSz cx="6791325" cy="9921875"/>
  <p:defaultTextStyle>
    <a:defPPr>
      <a:defRPr lang="ko-KR"/>
    </a:defPPr>
    <a:lvl1pPr algn="l" rtl="0" fontAlgn="base" latinLnBrk="1">
      <a:spcBef>
        <a:spcPct val="25000"/>
      </a:spcBef>
      <a:spcAft>
        <a:spcPct val="0"/>
      </a:spcAft>
      <a:buClr>
        <a:srgbClr val="333333"/>
      </a:buClr>
      <a:buFont typeface="Wingdings" pitchFamily="2" charset="2"/>
      <a:defRPr kumimoji="1" sz="1000" kern="1200">
        <a:solidFill>
          <a:srgbClr val="FF0000"/>
        </a:solidFill>
        <a:latin typeface="Arial" charset="0"/>
        <a:ea typeface="돋움" pitchFamily="50" charset="-127"/>
        <a:cs typeface="+mn-cs"/>
      </a:defRPr>
    </a:lvl1pPr>
    <a:lvl2pPr marL="457200" algn="l" rtl="0" fontAlgn="base" latinLnBrk="1">
      <a:spcBef>
        <a:spcPct val="25000"/>
      </a:spcBef>
      <a:spcAft>
        <a:spcPct val="0"/>
      </a:spcAft>
      <a:buClr>
        <a:srgbClr val="333333"/>
      </a:buClr>
      <a:buFont typeface="Wingdings" pitchFamily="2" charset="2"/>
      <a:defRPr kumimoji="1" sz="1000" kern="1200">
        <a:solidFill>
          <a:srgbClr val="FF0000"/>
        </a:solidFill>
        <a:latin typeface="Arial" charset="0"/>
        <a:ea typeface="돋움" pitchFamily="50" charset="-127"/>
        <a:cs typeface="+mn-cs"/>
      </a:defRPr>
    </a:lvl2pPr>
    <a:lvl3pPr marL="914400" algn="l" rtl="0" fontAlgn="base" latinLnBrk="1">
      <a:spcBef>
        <a:spcPct val="25000"/>
      </a:spcBef>
      <a:spcAft>
        <a:spcPct val="0"/>
      </a:spcAft>
      <a:buClr>
        <a:srgbClr val="333333"/>
      </a:buClr>
      <a:buFont typeface="Wingdings" pitchFamily="2" charset="2"/>
      <a:defRPr kumimoji="1" sz="1000" kern="1200">
        <a:solidFill>
          <a:srgbClr val="FF0000"/>
        </a:solidFill>
        <a:latin typeface="Arial" charset="0"/>
        <a:ea typeface="돋움" pitchFamily="50" charset="-127"/>
        <a:cs typeface="+mn-cs"/>
      </a:defRPr>
    </a:lvl3pPr>
    <a:lvl4pPr marL="1371600" algn="l" rtl="0" fontAlgn="base" latinLnBrk="1">
      <a:spcBef>
        <a:spcPct val="25000"/>
      </a:spcBef>
      <a:spcAft>
        <a:spcPct val="0"/>
      </a:spcAft>
      <a:buClr>
        <a:srgbClr val="333333"/>
      </a:buClr>
      <a:buFont typeface="Wingdings" pitchFamily="2" charset="2"/>
      <a:defRPr kumimoji="1" sz="1000" kern="1200">
        <a:solidFill>
          <a:srgbClr val="FF0000"/>
        </a:solidFill>
        <a:latin typeface="Arial" charset="0"/>
        <a:ea typeface="돋움" pitchFamily="50" charset="-127"/>
        <a:cs typeface="+mn-cs"/>
      </a:defRPr>
    </a:lvl4pPr>
    <a:lvl5pPr marL="1828800" algn="l" rtl="0" fontAlgn="base" latinLnBrk="1">
      <a:spcBef>
        <a:spcPct val="25000"/>
      </a:spcBef>
      <a:spcAft>
        <a:spcPct val="0"/>
      </a:spcAft>
      <a:buClr>
        <a:srgbClr val="333333"/>
      </a:buClr>
      <a:buFont typeface="Wingdings" pitchFamily="2" charset="2"/>
      <a:defRPr kumimoji="1" sz="1000" kern="1200">
        <a:solidFill>
          <a:srgbClr val="FF0000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rgbClr val="FF0000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rgbClr val="FF0000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rgbClr val="FF0000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rgbClr val="FF0000"/>
        </a:solidFill>
        <a:latin typeface="Arial" charset="0"/>
        <a:ea typeface="돋움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9900"/>
    <a:srgbClr val="DDDDDD"/>
    <a:srgbClr val="CCFFCC"/>
    <a:srgbClr val="FFCC99"/>
    <a:srgbClr val="FF9900"/>
    <a:srgbClr val="33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941" autoAdjust="0"/>
    <p:restoredTop sz="99871" autoAdjust="0"/>
  </p:normalViewPr>
  <p:slideViewPr>
    <p:cSldViewPr>
      <p:cViewPr>
        <p:scale>
          <a:sx n="100" d="100"/>
          <a:sy n="100" d="100"/>
        </p:scale>
        <p:origin x="-486" y="-84"/>
      </p:cViewPr>
      <p:guideLst>
        <p:guide orient="horz" pos="300"/>
        <p:guide orient="horz" pos="3929"/>
        <p:guide orient="horz" pos="890"/>
        <p:guide pos="80"/>
        <p:guide pos="6158"/>
        <p:guide pos="4707"/>
      </p:guideLst>
    </p:cSldViewPr>
  </p:slideViewPr>
  <p:outlineViewPr>
    <p:cViewPr>
      <p:scale>
        <a:sx n="33" d="100"/>
        <a:sy n="33" d="100"/>
      </p:scale>
      <p:origin x="0" y="9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2436" y="522"/>
      </p:cViewPr>
      <p:guideLst>
        <p:guide orient="horz" pos="3125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98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98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98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340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44FC41D7-A1EE-48EC-8F96-DD560EC798D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6513" y="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68925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3288"/>
            <a:ext cx="543242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6513" y="942340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FC9CF3D3-4EE2-4638-94EC-F42C488907D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39F808-6919-4E99-90F9-803B5BCCDFC0}" type="slidenum">
              <a:rPr lang="en-US" altLang="ko-KR"/>
              <a:pPr/>
              <a:t>0</a:t>
            </a:fld>
            <a:endParaRPr lang="en-US" altLang="ko-KR"/>
          </a:p>
        </p:txBody>
      </p:sp>
      <p:sp>
        <p:nvSpPr>
          <p:cNvPr id="200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87DA7-D146-4B00-9834-FD8A7E49109D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210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87DA7-D146-4B00-9834-FD8A7E49109D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210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87DA7-D146-4B00-9834-FD8A7E49109D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210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87DA7-D146-4B00-9834-FD8A7E49109D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210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87DA7-D146-4B00-9834-FD8A7E49109D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210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87DA7-D146-4B00-9834-FD8A7E49109D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210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87DA7-D146-4B00-9834-FD8A7E49109D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210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87DA7-D146-4B00-9834-FD8A7E49109D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210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87DA7-D146-4B00-9834-FD8A7E49109D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210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87DA7-D146-4B00-9834-FD8A7E49109D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210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87DA7-D146-4B00-9834-FD8A7E49109D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210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87DA7-D146-4B00-9834-FD8A7E49109D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210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87DA7-D146-4B00-9834-FD8A7E49109D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10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87DA7-D146-4B00-9834-FD8A7E49109D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10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87DA7-D146-4B00-9834-FD8A7E49109D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210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87DA7-D146-4B00-9834-FD8A7E49109D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210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87DA7-D146-4B00-9834-FD8A7E49109D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210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87DA7-D146-4B00-9834-FD8A7E49109D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210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87DA7-D146-4B00-9834-FD8A7E49109D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210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18513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261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42175" y="87313"/>
            <a:ext cx="2322513" cy="14795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69875" y="87313"/>
            <a:ext cx="6819900" cy="14795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269875" y="87313"/>
            <a:ext cx="9294813" cy="1479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9875" y="87313"/>
            <a:ext cx="9294813" cy="3111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69875" y="487363"/>
            <a:ext cx="4492625" cy="107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14900" y="487363"/>
            <a:ext cx="4492625" cy="463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14900" y="1103313"/>
            <a:ext cx="4492625" cy="463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18513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261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3813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381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851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8512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3813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99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7613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381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0788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3813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작업공간\20150923\WSale_2014\Sale\images\common\logo_ch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738420" y="6484874"/>
            <a:ext cx="966788" cy="21598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913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20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20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20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3813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381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7263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269875" y="87313"/>
            <a:ext cx="9294813" cy="1479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851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851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69875" y="487363"/>
            <a:ext cx="4492625" cy="1079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14900" y="487363"/>
            <a:ext cx="4492625" cy="1079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381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0788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913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201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201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201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87338" y="6438900"/>
            <a:ext cx="437683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700" dirty="0" smtClean="0">
                <a:solidFill>
                  <a:srgbClr val="000000"/>
                </a:solidFill>
              </a:rPr>
              <a:t>Copyright ⓒ 2015 </a:t>
            </a:r>
            <a:r>
              <a:rPr lang="en-US" altLang="ko-KR" sz="700" dirty="0" err="1" smtClean="0">
                <a:solidFill>
                  <a:srgbClr val="000000"/>
                </a:solidFill>
                <a:latin typeface="+mn-lt"/>
                <a:ea typeface="굴림" pitchFamily="50" charset="-127"/>
              </a:rPr>
              <a:t>ChunJae</a:t>
            </a:r>
            <a:r>
              <a:rPr lang="en-US" altLang="ko-KR" sz="700" baseline="0" dirty="0" smtClean="0">
                <a:solidFill>
                  <a:srgbClr val="000000"/>
                </a:solidFill>
                <a:latin typeface="+mn-lt"/>
                <a:ea typeface="굴림" pitchFamily="50" charset="-127"/>
              </a:rPr>
              <a:t> Education </a:t>
            </a:r>
            <a:r>
              <a:rPr kumimoji="0" lang="en-US" altLang="ko-KR" sz="700" dirty="0" smtClean="0">
                <a:solidFill>
                  <a:srgbClr val="000000"/>
                </a:solidFill>
              </a:rPr>
              <a:t>Co. Ltd. All rights reserved  |  Confidential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0" y="6526213"/>
            <a:ext cx="99044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1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ko-KR" sz="800" dirty="0">
                <a:solidFill>
                  <a:schemeClr val="tx1"/>
                </a:solidFill>
                <a:ea typeface="굴림" pitchFamily="50" charset="-127"/>
              </a:rPr>
              <a:t>- </a:t>
            </a:r>
            <a:fld id="{5F590E54-F20F-47E2-BF28-1510BA085C33}" type="slidenum">
              <a:rPr kumimoji="0" lang="en-US" altLang="ko-KR" sz="800">
                <a:solidFill>
                  <a:srgbClr val="000000"/>
                </a:solidFill>
                <a:ea typeface="굴림" pitchFamily="50" charset="-127"/>
              </a:rPr>
              <a:pPr algn="ctr" eaLnBrk="0" latinLnBrk="0" hangingPunct="0">
                <a:lnSpc>
                  <a:spcPct val="101000"/>
                </a:lnSpc>
                <a:spcBef>
                  <a:spcPct val="50000"/>
                </a:spcBef>
                <a:buClrTx/>
                <a:buFontTx/>
                <a:buNone/>
              </a:pPr>
              <a:t>‹#›</a:t>
            </a:fld>
            <a:r>
              <a:rPr kumimoji="0" lang="en-US" altLang="ko-KR" sz="800" dirty="0">
                <a:solidFill>
                  <a:srgbClr val="000000"/>
                </a:solidFill>
                <a:ea typeface="굴림" pitchFamily="50" charset="-127"/>
              </a:rPr>
              <a:t> </a:t>
            </a:r>
            <a:r>
              <a:rPr kumimoji="0" lang="en-US" altLang="ko-KR" sz="800" dirty="0">
                <a:solidFill>
                  <a:schemeClr val="tx1"/>
                </a:solidFill>
                <a:ea typeface="굴림" pitchFamily="50" charset="-127"/>
              </a:rPr>
              <a:t>-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0" y="438150"/>
            <a:ext cx="990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87313"/>
            <a:ext cx="9294813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ko-KR" smtClean="0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487363"/>
            <a:ext cx="913765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컨텐츠 타이틀</a:t>
            </a:r>
            <a:r>
              <a:rPr lang="en-US" altLang="ko-KR" smtClean="0"/>
              <a:t>…………16pt</a:t>
            </a:r>
          </a:p>
          <a:p>
            <a:pPr lvl="1"/>
            <a:r>
              <a:rPr lang="ko-KR" altLang="en-US" smtClean="0"/>
              <a:t>컨텐츠 타이틀</a:t>
            </a:r>
            <a:r>
              <a:rPr lang="en-US" altLang="ko-KR" smtClean="0"/>
              <a:t>………… 14pt</a:t>
            </a:r>
          </a:p>
          <a:p>
            <a:pPr lvl="2"/>
            <a:r>
              <a:rPr lang="ko-KR" altLang="en-US" smtClean="0"/>
              <a:t>컨텐츠 마지막 타이틀</a:t>
            </a:r>
            <a:r>
              <a:rPr lang="en-US" altLang="ko-KR" smtClean="0"/>
              <a:t>… 12pt</a:t>
            </a:r>
          </a:p>
          <a:p>
            <a:pPr lvl="3"/>
            <a:endParaRPr lang="en-US" altLang="ko-KR" smtClean="0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69875" y="487363"/>
            <a:ext cx="933926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atinLnBrk="0"/>
            <a:endParaRPr lang="ko-KR" altLang="ko-KR" sz="1400" b="1">
              <a:solidFill>
                <a:srgbClr val="000000"/>
              </a:solidFill>
            </a:endParaRPr>
          </a:p>
        </p:txBody>
      </p:sp>
      <p:pic>
        <p:nvPicPr>
          <p:cNvPr id="10" name="Picture 2" descr="D:\작업공간\20150923\WSale_2014\Sale\images\common\logo_ch.gif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738420" y="6484874"/>
            <a:ext cx="966788" cy="21598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85" r:id="rId12"/>
    <p:sldLayoutId id="2147483686" r:id="rId13"/>
  </p:sldLayoutIdLst>
  <p:transition/>
  <p:txStyles>
    <p:titleStyle>
      <a:lvl1pPr marL="452438" indent="-452438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+mj-lt"/>
          <a:ea typeface="+mj-ea"/>
          <a:cs typeface="+mj-cs"/>
        </a:defRPr>
      </a:lvl1pPr>
      <a:lvl2pPr marL="452438" indent="-452438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견고딕" pitchFamily="18" charset="-127"/>
          <a:ea typeface="HY견고딕" pitchFamily="18" charset="-127"/>
        </a:defRPr>
      </a:lvl2pPr>
      <a:lvl3pPr marL="452438" indent="-452438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견고딕" pitchFamily="18" charset="-127"/>
          <a:ea typeface="HY견고딕" pitchFamily="18" charset="-127"/>
        </a:defRPr>
      </a:lvl3pPr>
      <a:lvl4pPr marL="452438" indent="-452438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견고딕" pitchFamily="18" charset="-127"/>
          <a:ea typeface="HY견고딕" pitchFamily="18" charset="-127"/>
        </a:defRPr>
      </a:lvl4pPr>
      <a:lvl5pPr marL="452438" indent="-452438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견고딕" pitchFamily="18" charset="-127"/>
          <a:ea typeface="HY견고딕" pitchFamily="18" charset="-127"/>
        </a:defRPr>
      </a:lvl5pPr>
      <a:lvl6pPr marL="909638" indent="-452438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견고딕" pitchFamily="18" charset="-127"/>
          <a:ea typeface="HY견고딕" pitchFamily="18" charset="-127"/>
        </a:defRPr>
      </a:lvl6pPr>
      <a:lvl7pPr marL="1366838" indent="-452438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견고딕" pitchFamily="18" charset="-127"/>
          <a:ea typeface="HY견고딕" pitchFamily="18" charset="-127"/>
        </a:defRPr>
      </a:lvl7pPr>
      <a:lvl8pPr marL="1824038" indent="-452438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견고딕" pitchFamily="18" charset="-127"/>
          <a:ea typeface="HY견고딕" pitchFamily="18" charset="-127"/>
        </a:defRPr>
      </a:lvl8pPr>
      <a:lvl9pPr marL="2281238" indent="-452438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견고딕" pitchFamily="18" charset="-127"/>
          <a:ea typeface="HY견고딕" pitchFamily="18" charset="-127"/>
        </a:defRPr>
      </a:lvl9pPr>
    </p:titleStyle>
    <p:bodyStyle>
      <a:lvl1pPr algn="l" rtl="0" fontAlgn="base" latinLnBrk="1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defRPr kumimoji="1" sz="1600" b="1">
          <a:solidFill>
            <a:srgbClr val="000000"/>
          </a:solidFill>
          <a:latin typeface="+mn-lt"/>
          <a:ea typeface="+mn-ea"/>
          <a:cs typeface="+mn-cs"/>
        </a:defRPr>
      </a:lvl1pPr>
      <a:lvl2pPr marL="354013" indent="-174625" algn="l" rtl="0" fontAlgn="base" latinLnBrk="1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defRPr kumimoji="1" sz="1400">
          <a:solidFill>
            <a:srgbClr val="000000"/>
          </a:solidFill>
          <a:latin typeface="+mn-lt"/>
          <a:ea typeface="+mn-ea"/>
        </a:defRPr>
      </a:lvl2pPr>
      <a:lvl3pPr marL="709613" indent="-168275" algn="l" rtl="0" fontAlgn="base" latinLnBrk="1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defRPr kumimoji="1" sz="1200">
          <a:solidFill>
            <a:srgbClr val="000000"/>
          </a:solidFill>
          <a:latin typeface="+mn-lt"/>
          <a:ea typeface="+mn-ea"/>
        </a:defRPr>
      </a:lvl3pPr>
      <a:lvl4pPr marL="982663" indent="-93663" algn="l" rtl="0" fontAlgn="base" latinLnBrk="1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AutoNum type="arabicPeriod"/>
        <a:defRPr kumimoji="1" sz="1200">
          <a:solidFill>
            <a:srgbClr val="000000"/>
          </a:solidFill>
          <a:latin typeface="+mn-lt"/>
          <a:ea typeface="+mn-ea"/>
        </a:defRPr>
      </a:lvl4pPr>
      <a:lvl5pPr marL="27892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32464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37036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41608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46180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87" r:id="rId12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5688631" y="6040760"/>
            <a:ext cx="4232127" cy="268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ko-KR" sz="80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Copyright ⓒ2015 </a:t>
            </a:r>
            <a:r>
              <a:rPr lang="en-US" altLang="ko-KR" sz="800" dirty="0" err="1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ChunJae</a:t>
            </a:r>
            <a:r>
              <a:rPr lang="en-US" altLang="ko-KR" sz="80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Education Co. Ltd. All rights reserved  | Confidential</a:t>
            </a:r>
            <a:endParaRPr lang="en-US" altLang="ko-KR" sz="80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1555" name="Line 3"/>
          <p:cNvSpPr>
            <a:spLocks noChangeShapeType="1"/>
          </p:cNvSpPr>
          <p:nvPr/>
        </p:nvSpPr>
        <p:spPr bwMode="auto">
          <a:xfrm>
            <a:off x="0" y="3429000"/>
            <a:ext cx="4346575" cy="0"/>
          </a:xfrm>
          <a:prstGeom prst="line">
            <a:avLst/>
          </a:prstGeom>
          <a:noFill/>
          <a:ln w="9525" cap="rnd">
            <a:solidFill>
              <a:schemeClr val="bg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377825" y="1174750"/>
            <a:ext cx="471839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eaLnBrk="0" latinLnBrk="0" hangingPunct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2400" dirty="0" smtClean="0">
                <a:solidFill>
                  <a:schemeClr val="bg1"/>
                </a:solidFill>
                <a:latin typeface="Tahoma" pitchFamily="34" charset="0"/>
                <a:ea typeface="HY견고딕" pitchFamily="18" charset="-127"/>
              </a:rPr>
              <a:t>교과서 공급관리 시스템</a:t>
            </a:r>
            <a:endParaRPr kumimoji="0" lang="en-US" altLang="ko-KR" sz="2400" dirty="0" smtClean="0">
              <a:solidFill>
                <a:schemeClr val="bg1"/>
              </a:solidFill>
              <a:latin typeface="Tahoma" pitchFamily="34" charset="0"/>
              <a:ea typeface="HY견고딕" pitchFamily="18" charset="-127"/>
            </a:endParaRPr>
          </a:p>
          <a:p>
            <a:pPr algn="ctr" eaLnBrk="0" latinLnBrk="0" hangingPunct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2400" dirty="0" smtClean="0">
                <a:solidFill>
                  <a:schemeClr val="bg1"/>
                </a:solidFill>
                <a:latin typeface="Tahoma" pitchFamily="34" charset="0"/>
                <a:ea typeface="HY견고딕" pitchFamily="18" charset="-127"/>
              </a:rPr>
              <a:t>(http://ntbook.chunjae.co.kr)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377825" y="3581400"/>
            <a:ext cx="4430713" cy="228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latinLnBrk="0" hangingPunct="0">
              <a:lnSpc>
                <a:spcPct val="101000"/>
              </a:lnSpc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b="1" dirty="0" err="1" smtClean="0">
                <a:solidFill>
                  <a:schemeClr val="bg1"/>
                </a:solidFill>
                <a:latin typeface="Tahoma" pitchFamily="34" charset="0"/>
              </a:rPr>
              <a:t>전산부</a:t>
            </a:r>
            <a:endParaRPr kumimoji="0" lang="ko-KR" altLang="en-US" sz="16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304800" y="4584700"/>
            <a:ext cx="4127500" cy="340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latinLnBrk="0" hangingPunct="0">
              <a:lnSpc>
                <a:spcPct val="101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smtClean="0">
                <a:solidFill>
                  <a:schemeClr val="bg1"/>
                </a:solidFill>
                <a:latin typeface="Tahoma" pitchFamily="34" charset="0"/>
              </a:rPr>
              <a:t>2015. 11.16</a:t>
            </a: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0" y="4572000"/>
            <a:ext cx="4346575" cy="0"/>
          </a:xfrm>
          <a:prstGeom prst="line">
            <a:avLst/>
          </a:prstGeom>
          <a:noFill/>
          <a:ln w="9525" cap="rnd">
            <a:solidFill>
              <a:schemeClr val="bg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151560" name="Line 8"/>
          <p:cNvSpPr>
            <a:spLocks noChangeShapeType="1"/>
          </p:cNvSpPr>
          <p:nvPr/>
        </p:nvSpPr>
        <p:spPr bwMode="auto">
          <a:xfrm>
            <a:off x="0" y="942975"/>
            <a:ext cx="4346575" cy="0"/>
          </a:xfrm>
          <a:prstGeom prst="line">
            <a:avLst/>
          </a:prstGeom>
          <a:noFill/>
          <a:ln w="9525" cap="rnd">
            <a:solidFill>
              <a:schemeClr val="bg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6684963" y="712440"/>
            <a:ext cx="2249487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anchor="b"/>
          <a:lstStyle/>
          <a:p>
            <a:pPr marL="609600" indent="-609600" algn="ctr" eaLnBrk="0" latinLnBrk="0" hangingPunct="0">
              <a:lnSpc>
                <a:spcPct val="85000"/>
              </a:lnSpc>
              <a:spcBef>
                <a:spcPct val="50000"/>
              </a:spcBef>
              <a:buClr>
                <a:schemeClr val="bg2"/>
              </a:buClr>
            </a:pPr>
            <a:r>
              <a:rPr kumimoji="0" lang="ko-KR" altLang="en-US" sz="2400" b="1" dirty="0">
                <a:solidFill>
                  <a:srgbClr val="000000"/>
                </a:solidFill>
                <a:latin typeface="돋움" pitchFamily="50" charset="-127"/>
              </a:rPr>
              <a:t>목    차</a:t>
            </a:r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6246813" y="1052736"/>
            <a:ext cx="3457575" cy="471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342900" indent="-342900" eaLnBrk="0" latinLnBrk="0" hangingPunct="0">
              <a:spcBef>
                <a:spcPct val="30000"/>
              </a:spcBef>
              <a:buClr>
                <a:srgbClr val="000000"/>
              </a:buClr>
            </a:pPr>
            <a:r>
              <a:rPr lang="en-US" altLang="ko-KR" sz="140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1. </a:t>
            </a:r>
            <a:r>
              <a:rPr lang="ko-KR" altLang="en-US" sz="1400" dirty="0" err="1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메인화면</a:t>
            </a:r>
            <a:r>
              <a:rPr lang="ko-KR" altLang="en-US" sz="140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</a:t>
            </a:r>
            <a:endParaRPr lang="en-US" altLang="ko-KR" sz="1400" dirty="0" smtClean="0">
              <a:solidFill>
                <a:srgbClr val="000000"/>
              </a:solidFill>
            </a:endParaRPr>
          </a:p>
          <a:p>
            <a:pPr marL="342900" indent="-342900" eaLnBrk="0" latinLnBrk="0" hangingPunct="0">
              <a:spcBef>
                <a:spcPct val="30000"/>
              </a:spcBef>
              <a:buClr>
                <a:srgbClr val="000000"/>
              </a:buClr>
            </a:pPr>
            <a:r>
              <a:rPr lang="ko-KR" altLang="en-US" sz="1400" b="1" dirty="0" smtClean="0">
                <a:solidFill>
                  <a:srgbClr val="000000"/>
                </a:solidFill>
              </a:rPr>
              <a:t>   </a:t>
            </a:r>
            <a:r>
              <a:rPr lang="ko-KR" altLang="en-US" sz="1400" dirty="0" smtClean="0">
                <a:solidFill>
                  <a:srgbClr val="000000"/>
                </a:solidFill>
              </a:rPr>
              <a:t>□ 로그인 화면</a:t>
            </a:r>
            <a:endParaRPr lang="ko-KR" altLang="en-US" sz="1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342900" indent="-342900">
              <a:spcBef>
                <a:spcPct val="0"/>
              </a:spcBef>
              <a:buClrTx/>
              <a:buFontTx/>
              <a:buNone/>
            </a:pPr>
            <a:r>
              <a:rPr lang="ko-KR" altLang="en-US" sz="1400" b="1" dirty="0" smtClean="0">
                <a:solidFill>
                  <a:srgbClr val="000000"/>
                </a:solidFill>
              </a:rPr>
              <a:t>   </a:t>
            </a:r>
            <a:r>
              <a:rPr lang="ko-KR" altLang="en-US" sz="1400" dirty="0" smtClean="0">
                <a:solidFill>
                  <a:srgbClr val="000000"/>
                </a:solidFill>
              </a:rPr>
              <a:t>□ 메뉴</a:t>
            </a:r>
            <a:endParaRPr lang="en-US" altLang="ko-KR" sz="1400" dirty="0" smtClean="0">
              <a:solidFill>
                <a:srgbClr val="000000"/>
              </a:solidFill>
            </a:endParaRPr>
          </a:p>
          <a:p>
            <a:pPr marL="342900" indent="-342900" eaLnBrk="0" latinLnBrk="0" hangingPunct="0">
              <a:spcBef>
                <a:spcPct val="30000"/>
              </a:spcBef>
              <a:buClr>
                <a:srgbClr val="000000"/>
              </a:buClr>
            </a:pPr>
            <a:r>
              <a:rPr lang="en-US" altLang="ko-KR" sz="140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2. </a:t>
            </a:r>
            <a:r>
              <a:rPr lang="ko-KR" altLang="en-US" sz="140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기본자료</a:t>
            </a:r>
            <a:endParaRPr lang="en-US" altLang="ko-KR" sz="1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342900" indent="-342900" eaLnBrk="0" latinLnBrk="0" hangingPunct="0">
              <a:spcBef>
                <a:spcPct val="30000"/>
              </a:spcBef>
              <a:buClr>
                <a:srgbClr val="000000"/>
              </a:buClr>
            </a:pPr>
            <a:r>
              <a:rPr lang="ko-KR" altLang="en-US" sz="1400" b="1" dirty="0" smtClean="0">
                <a:solidFill>
                  <a:srgbClr val="000000"/>
                </a:solidFill>
              </a:rPr>
              <a:t>   </a:t>
            </a:r>
            <a:r>
              <a:rPr lang="ko-KR" altLang="en-US" sz="1400" dirty="0" smtClean="0">
                <a:solidFill>
                  <a:srgbClr val="000000"/>
                </a:solidFill>
              </a:rPr>
              <a:t>□ 학교정보관리</a:t>
            </a:r>
            <a:endParaRPr lang="ko-KR" altLang="en-US" sz="140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342900" indent="-342900">
              <a:spcBef>
                <a:spcPct val="0"/>
              </a:spcBef>
              <a:buClrTx/>
              <a:buFontTx/>
              <a:buNone/>
            </a:pPr>
            <a:r>
              <a:rPr lang="ko-KR" altLang="en-US" sz="1400" b="1" dirty="0" smtClean="0">
                <a:solidFill>
                  <a:srgbClr val="000000"/>
                </a:solidFill>
              </a:rPr>
              <a:t>   </a:t>
            </a:r>
            <a:r>
              <a:rPr lang="ko-KR" altLang="en-US" sz="1400" dirty="0" smtClean="0">
                <a:solidFill>
                  <a:srgbClr val="000000"/>
                </a:solidFill>
              </a:rPr>
              <a:t>□ 도서정보관리</a:t>
            </a:r>
            <a:endParaRPr lang="en-US" altLang="ko-KR" sz="1400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en-US" altLang="ko-KR" sz="140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140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주문</a:t>
            </a:r>
            <a:r>
              <a:rPr lang="en-US" altLang="ko-KR" sz="140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40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반품관리</a:t>
            </a:r>
            <a:endParaRPr lang="en-US" altLang="ko-KR" sz="1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en-US" altLang="ko-KR" sz="1400" dirty="0" smtClean="0">
                <a:solidFill>
                  <a:srgbClr val="000000"/>
                </a:solidFill>
              </a:rPr>
              <a:t>   □ </a:t>
            </a:r>
            <a:r>
              <a:rPr lang="ko-KR" altLang="en-US" sz="1400" dirty="0" smtClean="0">
                <a:solidFill>
                  <a:srgbClr val="000000"/>
                </a:solidFill>
              </a:rPr>
              <a:t>주문</a:t>
            </a:r>
            <a:r>
              <a:rPr lang="en-US" altLang="ko-KR" sz="1400" dirty="0" smtClean="0">
                <a:solidFill>
                  <a:srgbClr val="000000"/>
                </a:solidFill>
              </a:rPr>
              <a:t>/</a:t>
            </a:r>
            <a:r>
              <a:rPr lang="ko-KR" altLang="en-US" sz="1400" dirty="0" smtClean="0">
                <a:solidFill>
                  <a:srgbClr val="000000"/>
                </a:solidFill>
              </a:rPr>
              <a:t>반품 등록</a:t>
            </a:r>
            <a:endParaRPr lang="en-US" altLang="ko-KR" sz="1400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en-US" altLang="ko-KR" sz="1400" dirty="0" smtClean="0">
                <a:solidFill>
                  <a:srgbClr val="000000"/>
                </a:solidFill>
              </a:rPr>
              <a:t>   □ </a:t>
            </a:r>
            <a:r>
              <a:rPr lang="ko-KR" altLang="en-US" sz="1400" dirty="0" smtClean="0">
                <a:solidFill>
                  <a:srgbClr val="000000"/>
                </a:solidFill>
              </a:rPr>
              <a:t>주문현황</a:t>
            </a:r>
            <a:endParaRPr lang="en-US" altLang="ko-KR" sz="1400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en-US" altLang="ko-KR" sz="1400" dirty="0" smtClean="0">
                <a:solidFill>
                  <a:srgbClr val="000000"/>
                </a:solidFill>
              </a:rPr>
              <a:t>   □ </a:t>
            </a:r>
            <a:r>
              <a:rPr lang="ko-KR" altLang="en-US" sz="1400" dirty="0" smtClean="0">
                <a:solidFill>
                  <a:srgbClr val="000000"/>
                </a:solidFill>
              </a:rPr>
              <a:t>반품현황</a:t>
            </a:r>
            <a:endParaRPr lang="en-US" altLang="ko-KR" sz="1400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en-US" altLang="ko-KR" sz="140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4. </a:t>
            </a:r>
            <a:r>
              <a:rPr lang="ko-KR" altLang="en-US" sz="140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입고관리</a:t>
            </a:r>
            <a:endParaRPr lang="en-US" altLang="ko-KR" sz="1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en-US" altLang="ko-KR" sz="1400" dirty="0" smtClean="0">
                <a:solidFill>
                  <a:srgbClr val="000000"/>
                </a:solidFill>
              </a:rPr>
              <a:t>   □ </a:t>
            </a:r>
            <a:r>
              <a:rPr lang="ko-KR" altLang="en-US" sz="1400" dirty="0" smtClean="0">
                <a:solidFill>
                  <a:srgbClr val="000000"/>
                </a:solidFill>
              </a:rPr>
              <a:t>입고등록</a:t>
            </a:r>
            <a:endParaRPr lang="en-US" altLang="ko-KR" sz="1400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en-US" altLang="ko-KR" sz="1400" dirty="0" smtClean="0">
                <a:solidFill>
                  <a:srgbClr val="000000"/>
                </a:solidFill>
              </a:rPr>
              <a:t>   □ </a:t>
            </a:r>
            <a:r>
              <a:rPr lang="ko-KR" altLang="en-US" sz="1400" dirty="0" smtClean="0">
                <a:solidFill>
                  <a:srgbClr val="000000"/>
                </a:solidFill>
              </a:rPr>
              <a:t>입고현황</a:t>
            </a:r>
            <a:endParaRPr lang="en-US" altLang="ko-KR" sz="1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en-US" altLang="ko-KR" sz="140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5. </a:t>
            </a:r>
            <a:r>
              <a:rPr lang="ko-KR" altLang="en-US" sz="140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출고관리</a:t>
            </a:r>
            <a:endParaRPr lang="en-US" altLang="ko-KR" sz="1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en-US" altLang="ko-KR" sz="140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</a:t>
            </a:r>
            <a:r>
              <a:rPr lang="en-US" altLang="ko-KR" sz="1400" dirty="0" smtClean="0">
                <a:solidFill>
                  <a:srgbClr val="000000"/>
                </a:solidFill>
              </a:rPr>
              <a:t>□ </a:t>
            </a:r>
            <a:r>
              <a:rPr lang="ko-KR" altLang="en-US" sz="1400" dirty="0" smtClean="0">
                <a:solidFill>
                  <a:srgbClr val="000000"/>
                </a:solidFill>
              </a:rPr>
              <a:t>출고등록</a:t>
            </a:r>
            <a:endParaRPr lang="en-US" altLang="ko-KR" sz="1400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en-US" altLang="ko-KR" sz="140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</a:t>
            </a:r>
            <a:r>
              <a:rPr lang="en-US" altLang="ko-KR" sz="1400" dirty="0" smtClean="0">
                <a:solidFill>
                  <a:srgbClr val="000000"/>
                </a:solidFill>
              </a:rPr>
              <a:t>□ </a:t>
            </a:r>
            <a:r>
              <a:rPr lang="ko-KR" altLang="en-US" sz="1400" dirty="0" smtClean="0">
                <a:solidFill>
                  <a:srgbClr val="000000"/>
                </a:solidFill>
              </a:rPr>
              <a:t>출고현황</a:t>
            </a:r>
            <a:endParaRPr lang="en-US" altLang="ko-KR" sz="1400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en-US" altLang="ko-KR" sz="140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6. </a:t>
            </a:r>
            <a:r>
              <a:rPr lang="ko-KR" altLang="en-US" sz="140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반출관리</a:t>
            </a:r>
            <a:r>
              <a:rPr lang="en-US" altLang="ko-KR" sz="140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400" dirty="0" err="1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발행사</a:t>
            </a:r>
            <a:r>
              <a:rPr lang="en-US" altLang="ko-KR" sz="140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  <a:p>
            <a:pPr marL="342900" indent="-342900">
              <a:spcBef>
                <a:spcPct val="0"/>
              </a:spcBef>
              <a:buClrTx/>
            </a:pPr>
            <a:r>
              <a:rPr lang="en-US" altLang="ko-KR" sz="140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</a:t>
            </a:r>
            <a:r>
              <a:rPr lang="en-US" altLang="ko-KR" sz="1400" dirty="0" smtClean="0">
                <a:solidFill>
                  <a:srgbClr val="000000"/>
                </a:solidFill>
              </a:rPr>
              <a:t>□ </a:t>
            </a:r>
            <a:r>
              <a:rPr lang="ko-KR" altLang="en-US" sz="1400" dirty="0" smtClean="0">
                <a:solidFill>
                  <a:srgbClr val="000000"/>
                </a:solidFill>
              </a:rPr>
              <a:t>반출등록</a:t>
            </a:r>
            <a:endParaRPr lang="en-US" altLang="ko-KR" sz="1400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en-US" altLang="ko-KR" sz="140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</a:t>
            </a:r>
            <a:r>
              <a:rPr lang="en-US" altLang="ko-KR" sz="1400" dirty="0" smtClean="0">
                <a:solidFill>
                  <a:srgbClr val="000000"/>
                </a:solidFill>
              </a:rPr>
              <a:t>□ </a:t>
            </a:r>
            <a:r>
              <a:rPr lang="ko-KR" altLang="en-US" sz="1400" dirty="0" smtClean="0">
                <a:solidFill>
                  <a:srgbClr val="000000"/>
                </a:solidFill>
              </a:rPr>
              <a:t>반출현황</a:t>
            </a:r>
            <a:endParaRPr lang="en-US" altLang="ko-KR" sz="1400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ct val="0"/>
              </a:spcBef>
              <a:buClrTx/>
            </a:pPr>
            <a:endParaRPr lang="en-US" altLang="ko-KR" sz="1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342900" indent="-342900">
              <a:spcBef>
                <a:spcPct val="0"/>
              </a:spcBef>
              <a:buClrTx/>
            </a:pPr>
            <a:endParaRPr lang="en-US" altLang="ko-KR" sz="140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1565" name="Line 13"/>
          <p:cNvSpPr>
            <a:spLocks noChangeShapeType="1"/>
          </p:cNvSpPr>
          <p:nvPr/>
        </p:nvSpPr>
        <p:spPr bwMode="auto">
          <a:xfrm>
            <a:off x="6246813" y="981075"/>
            <a:ext cx="318928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151570" name="Text Box 18"/>
          <p:cNvSpPr txBox="1">
            <a:spLocks noChangeArrowheads="1"/>
          </p:cNvSpPr>
          <p:nvPr/>
        </p:nvSpPr>
        <p:spPr bwMode="auto">
          <a:xfrm>
            <a:off x="1279798" y="2420888"/>
            <a:ext cx="24482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eaLnBrk="0" latinLnBrk="0" hangingPunct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000" dirty="0" smtClean="0">
                <a:solidFill>
                  <a:schemeClr val="bg1"/>
                </a:solidFill>
                <a:latin typeface="Tahoma" pitchFamily="34" charset="0"/>
                <a:ea typeface="HY견고딕" pitchFamily="18" charset="-127"/>
              </a:rPr>
              <a:t>사용자</a:t>
            </a:r>
            <a:r>
              <a:rPr kumimoji="0" lang="en-US" altLang="ko-KR" sz="3000" dirty="0" smtClean="0">
                <a:solidFill>
                  <a:schemeClr val="bg1"/>
                </a:solidFill>
                <a:latin typeface="Tahoma" pitchFamily="34" charset="0"/>
                <a:ea typeface="HY견고딕" pitchFamily="18" charset="-127"/>
              </a:rPr>
              <a:t> </a:t>
            </a:r>
            <a:r>
              <a:rPr kumimoji="0" lang="ko-KR" altLang="en-US" sz="3000" dirty="0" smtClean="0">
                <a:solidFill>
                  <a:schemeClr val="bg1"/>
                </a:solidFill>
                <a:latin typeface="Tahoma" pitchFamily="34" charset="0"/>
                <a:ea typeface="HY견고딕" pitchFamily="18" charset="-127"/>
              </a:rPr>
              <a:t>매뉴얼</a:t>
            </a:r>
            <a:endParaRPr kumimoji="0" lang="ko-KR" altLang="en-US" sz="3000" dirty="0">
              <a:solidFill>
                <a:schemeClr val="bg1"/>
              </a:solidFill>
              <a:latin typeface="Tahoma" pitchFamily="34" charset="0"/>
              <a:ea typeface="HY견고딕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298" name="Rectangle 2"/>
          <p:cNvSpPr>
            <a:spLocks noChangeArrowheads="1"/>
          </p:cNvSpPr>
          <p:nvPr/>
        </p:nvSpPr>
        <p:spPr bwMode="auto">
          <a:xfrm>
            <a:off x="76200" y="136525"/>
            <a:ext cx="372730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3.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주문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/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반품 관리 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– 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주문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/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반품 등록</a:t>
            </a:r>
            <a:endParaRPr lang="ko-KR" altLang="en-US" sz="18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aphicFrame>
        <p:nvGraphicFramePr>
          <p:cNvPr id="2103339" name="Group 43"/>
          <p:cNvGraphicFramePr>
            <a:graphicFrameLocks noGrp="1"/>
          </p:cNvGraphicFramePr>
          <p:nvPr/>
        </p:nvGraphicFramePr>
        <p:xfrm>
          <a:off x="93663" y="476250"/>
          <a:ext cx="9683750" cy="5832476"/>
        </p:xfrm>
        <a:graphic>
          <a:graphicData uri="http://schemas.openxmlformats.org/drawingml/2006/table">
            <a:tbl>
              <a:tblPr/>
              <a:tblGrid>
                <a:gridCol w="1138237"/>
                <a:gridCol w="6312594"/>
                <a:gridCol w="792088"/>
                <a:gridCol w="1440831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시스템 명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교과서 공급관리시스템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천재교육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영역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엑셀관리등록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2015.11.16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화면설명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주문 엑셀 일괄 등록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088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80975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Description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386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주문 구분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주문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추가주문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반품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②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발행 연도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도서발행연도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③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학기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학기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학기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 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④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교과구분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국정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검정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인정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특수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⑤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엑셀업로드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①②③④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선택 후 파일 업로드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⑥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엑셀데이터삭제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엑셀 데이터 전체 삭제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※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파일의 용량에 따라 업로드 시간이 상이함을 알려드립니다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8802" y="1785926"/>
            <a:ext cx="6095214" cy="412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298" name="Rectangle 2"/>
          <p:cNvSpPr>
            <a:spLocks noChangeArrowheads="1"/>
          </p:cNvSpPr>
          <p:nvPr/>
        </p:nvSpPr>
        <p:spPr bwMode="auto">
          <a:xfrm>
            <a:off x="76200" y="136525"/>
            <a:ext cx="310533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3.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주문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/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반품 관리 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– 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주문현황</a:t>
            </a:r>
            <a:endParaRPr lang="ko-KR" altLang="en-US" sz="18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aphicFrame>
        <p:nvGraphicFramePr>
          <p:cNvPr id="2103339" name="Group 43"/>
          <p:cNvGraphicFramePr>
            <a:graphicFrameLocks noGrp="1"/>
          </p:cNvGraphicFramePr>
          <p:nvPr/>
        </p:nvGraphicFramePr>
        <p:xfrm>
          <a:off x="93663" y="476250"/>
          <a:ext cx="9683750" cy="5832476"/>
        </p:xfrm>
        <a:graphic>
          <a:graphicData uri="http://schemas.openxmlformats.org/drawingml/2006/table">
            <a:tbl>
              <a:tblPr/>
              <a:tblGrid>
                <a:gridCol w="1138237"/>
                <a:gridCol w="6312594"/>
                <a:gridCol w="792088"/>
                <a:gridCol w="1440831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시스템 명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교과서 공급관리시스템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천재교육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영역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엑셀관리등록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2015.11.16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화면설명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도서명 오류 화면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088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80975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Description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386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도서선택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변경 가능한 도서 목록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②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엑셀데이터수정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도서명 변경 후 수정 처리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③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오류내역조회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발행사별 오류 내역 조회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※ 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도서선택의 경우 엑셀 입력 시 발행연도에 따라 조회되며 해당연도에 도서명이 없을 경우 조회되지 않습니다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엑셀데이터삭제 후 재등록 바랍니다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050" y="2000240"/>
            <a:ext cx="5910312" cy="421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471" y="1564388"/>
            <a:ext cx="7420028" cy="4736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298" name="Rectangle 2"/>
          <p:cNvSpPr>
            <a:spLocks noChangeArrowheads="1"/>
          </p:cNvSpPr>
          <p:nvPr/>
        </p:nvSpPr>
        <p:spPr bwMode="auto">
          <a:xfrm>
            <a:off x="76200" y="136525"/>
            <a:ext cx="310533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3.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주문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/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반품 관리 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– 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주문현황</a:t>
            </a:r>
            <a:endParaRPr lang="ko-KR" altLang="en-US" sz="18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aphicFrame>
        <p:nvGraphicFramePr>
          <p:cNvPr id="2103339" name="Group 43"/>
          <p:cNvGraphicFramePr>
            <a:graphicFrameLocks noGrp="1"/>
          </p:cNvGraphicFramePr>
          <p:nvPr/>
        </p:nvGraphicFramePr>
        <p:xfrm>
          <a:off x="93663" y="476250"/>
          <a:ext cx="9683750" cy="5832476"/>
        </p:xfrm>
        <a:graphic>
          <a:graphicData uri="http://schemas.openxmlformats.org/drawingml/2006/table">
            <a:tbl>
              <a:tblPr/>
              <a:tblGrid>
                <a:gridCol w="1138237"/>
                <a:gridCol w="6312594"/>
                <a:gridCol w="792088"/>
                <a:gridCol w="1440831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시스템 명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교과서 공급관리시스템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천재교육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영역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엑셀관리등록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2015.11.16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화면설명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학교명 오류 화면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088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80975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Description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386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학교선택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변경 가능한 학교 목록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②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엑셀데이터수정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학교명 변경 후 수정 처리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③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학교등록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변경학교명에 학교명이 없을 경우 학교 등록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※ 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학교선택은 지사마다 등록된 학교 리스트만 보여지게 됩니다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989" y="1571612"/>
            <a:ext cx="7402985" cy="472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298" name="Rectangle 2"/>
          <p:cNvSpPr>
            <a:spLocks noChangeArrowheads="1"/>
          </p:cNvSpPr>
          <p:nvPr/>
        </p:nvSpPr>
        <p:spPr bwMode="auto">
          <a:xfrm>
            <a:off x="76200" y="136525"/>
            <a:ext cx="310533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3.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주문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/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반품 관리 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– 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반품현황</a:t>
            </a:r>
            <a:endParaRPr lang="ko-KR" altLang="en-US" sz="18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aphicFrame>
        <p:nvGraphicFramePr>
          <p:cNvPr id="2103339" name="Group 43"/>
          <p:cNvGraphicFramePr>
            <a:graphicFrameLocks noGrp="1"/>
          </p:cNvGraphicFramePr>
          <p:nvPr/>
        </p:nvGraphicFramePr>
        <p:xfrm>
          <a:off x="93663" y="476250"/>
          <a:ext cx="9683750" cy="5832476"/>
        </p:xfrm>
        <a:graphic>
          <a:graphicData uri="http://schemas.openxmlformats.org/drawingml/2006/table">
            <a:tbl>
              <a:tblPr/>
              <a:tblGrid>
                <a:gridCol w="1138237"/>
                <a:gridCol w="6312594"/>
                <a:gridCol w="792088"/>
                <a:gridCol w="1440831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시스템 명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교과서 공급관리시스템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천재교육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영역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엑셀관리등록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2015.11.16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화면설명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주문전송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088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80975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Description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386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주문전송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주문데이터 전송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※ 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주문전송은 엑셀 파일의 모든 오류 수정작업의 끝나고 나서 클릭해주시기 바랍니다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97" y="1571612"/>
            <a:ext cx="741050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298" name="Rectangle 2"/>
          <p:cNvSpPr>
            <a:spLocks noChangeArrowheads="1"/>
          </p:cNvSpPr>
          <p:nvPr/>
        </p:nvSpPr>
        <p:spPr bwMode="auto">
          <a:xfrm>
            <a:off x="76200" y="136525"/>
            <a:ext cx="310533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3.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주문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/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반품 관리 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– 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반품현황</a:t>
            </a:r>
            <a:endParaRPr lang="ko-KR" altLang="en-US" sz="18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aphicFrame>
        <p:nvGraphicFramePr>
          <p:cNvPr id="2103339" name="Group 43"/>
          <p:cNvGraphicFramePr>
            <a:graphicFrameLocks noGrp="1"/>
          </p:cNvGraphicFramePr>
          <p:nvPr/>
        </p:nvGraphicFramePr>
        <p:xfrm>
          <a:off x="93663" y="476250"/>
          <a:ext cx="9683750" cy="5832476"/>
        </p:xfrm>
        <a:graphic>
          <a:graphicData uri="http://schemas.openxmlformats.org/drawingml/2006/table">
            <a:tbl>
              <a:tblPr/>
              <a:tblGrid>
                <a:gridCol w="1138237"/>
                <a:gridCol w="6312594"/>
                <a:gridCol w="792088"/>
                <a:gridCol w="1440831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시스템 명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교과서 공급관리시스템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천재교육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영역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엑셀 파일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2015.11.16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화면설명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병합 셀 삭제 및 시트 명 저장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088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80975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Description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386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병합 셀 삭제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F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열의 셀 병합 부분을 삭제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②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시트 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시트 명은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Sheet1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로 저장해주시고 나머지 시트는 전부 삭제합니다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※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받은 자료의 경우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    F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열의 셀이 병합되어 있습니다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 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   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병합 열을 삭제해주셔야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   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정확한 데이터가 입력됩니다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174" y="1628790"/>
            <a:ext cx="6786610" cy="438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298" name="Rectangle 2"/>
          <p:cNvSpPr>
            <a:spLocks noChangeArrowheads="1"/>
          </p:cNvSpPr>
          <p:nvPr/>
        </p:nvSpPr>
        <p:spPr bwMode="auto">
          <a:xfrm>
            <a:off x="76200" y="136525"/>
            <a:ext cx="310533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3.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주문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/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반품 관리 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– 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반품현황</a:t>
            </a:r>
            <a:endParaRPr lang="ko-KR" altLang="en-US" sz="18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aphicFrame>
        <p:nvGraphicFramePr>
          <p:cNvPr id="2103339" name="Group 43"/>
          <p:cNvGraphicFramePr>
            <a:graphicFrameLocks noGrp="1"/>
          </p:cNvGraphicFramePr>
          <p:nvPr/>
        </p:nvGraphicFramePr>
        <p:xfrm>
          <a:off x="93663" y="476250"/>
          <a:ext cx="9683750" cy="5832476"/>
        </p:xfrm>
        <a:graphic>
          <a:graphicData uri="http://schemas.openxmlformats.org/drawingml/2006/table">
            <a:tbl>
              <a:tblPr/>
              <a:tblGrid>
                <a:gridCol w="1138237"/>
                <a:gridCol w="6312594"/>
                <a:gridCol w="792088"/>
                <a:gridCol w="1440831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시스템 명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교과서 공급관리시스템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천재교육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영역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엑셀 파일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2015.11.16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화면설명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학교명 위치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088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80975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Description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386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시트 명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시트 명을 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Sheet1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로 변경 다른 시트들은 삭제 후 저장 합니다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 명의 위치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학교명의 경우 엑셀에서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J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열의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6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번째 줄부터 위치해야 합니다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※ 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시트 명 및 ②학교 명의 위치가 정확해야 인식에 오류가 나지 않습니다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174" y="1619264"/>
            <a:ext cx="6831750" cy="445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298" name="Rectangle 2"/>
          <p:cNvSpPr>
            <a:spLocks noChangeArrowheads="1"/>
          </p:cNvSpPr>
          <p:nvPr/>
        </p:nvSpPr>
        <p:spPr bwMode="auto">
          <a:xfrm>
            <a:off x="76200" y="136525"/>
            <a:ext cx="255871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4.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입고 관리 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– 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입고등록</a:t>
            </a:r>
            <a:endParaRPr lang="ko-KR" altLang="en-US" sz="18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aphicFrame>
        <p:nvGraphicFramePr>
          <p:cNvPr id="2103339" name="Group 43"/>
          <p:cNvGraphicFramePr>
            <a:graphicFrameLocks noGrp="1"/>
          </p:cNvGraphicFramePr>
          <p:nvPr/>
        </p:nvGraphicFramePr>
        <p:xfrm>
          <a:off x="93663" y="476250"/>
          <a:ext cx="9683750" cy="5832476"/>
        </p:xfrm>
        <a:graphic>
          <a:graphicData uri="http://schemas.openxmlformats.org/drawingml/2006/table">
            <a:tbl>
              <a:tblPr/>
              <a:tblGrid>
                <a:gridCol w="1138237"/>
                <a:gridCol w="6312594"/>
                <a:gridCol w="792088"/>
                <a:gridCol w="1440831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시스템 명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교과서 공급관리시스템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천재교육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영역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입고등록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2015.11.16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화면설명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입고등록처리 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088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80975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Description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386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    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입고완료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입고날짜를 지정한 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입고완료 버튼을 클릭하여 처리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합니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②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년도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학교급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학기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, 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도서구분으로 조회 가능합니다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 descr="C:\Users\조재현\Desktop\공급소관리\사용자매뉴얼\K-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298" y="1500174"/>
            <a:ext cx="7104113" cy="3786214"/>
          </a:xfrm>
          <a:prstGeom prst="rect">
            <a:avLst/>
          </a:prstGeom>
          <a:noFill/>
        </p:spPr>
      </p:pic>
      <p:sp>
        <p:nvSpPr>
          <p:cNvPr id="5" name="Rectangle 36"/>
          <p:cNvSpPr>
            <a:spLocks noChangeArrowheads="1"/>
          </p:cNvSpPr>
          <p:nvPr/>
        </p:nvSpPr>
        <p:spPr bwMode="gray">
          <a:xfrm>
            <a:off x="380174" y="1714488"/>
            <a:ext cx="7072362" cy="107157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ko-KR" altLang="ko-KR" sz="1100" b="1">
              <a:solidFill>
                <a:srgbClr val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83186" y="2478281"/>
            <a:ext cx="3832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6666718" y="2214554"/>
            <a:ext cx="3876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②</a:t>
            </a:r>
            <a:endParaRPr lang="ko-KR" altLang="en-US" sz="1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298" name="Rectangle 2"/>
          <p:cNvSpPr>
            <a:spLocks noChangeArrowheads="1"/>
          </p:cNvSpPr>
          <p:nvPr/>
        </p:nvSpPr>
        <p:spPr bwMode="auto">
          <a:xfrm>
            <a:off x="76200" y="136525"/>
            <a:ext cx="255871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4.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입고 관리 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– 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입고현황</a:t>
            </a:r>
            <a:endParaRPr lang="ko-KR" altLang="en-US" sz="18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aphicFrame>
        <p:nvGraphicFramePr>
          <p:cNvPr id="2103339" name="Group 43"/>
          <p:cNvGraphicFramePr>
            <a:graphicFrameLocks noGrp="1"/>
          </p:cNvGraphicFramePr>
          <p:nvPr/>
        </p:nvGraphicFramePr>
        <p:xfrm>
          <a:off x="93663" y="476250"/>
          <a:ext cx="9683750" cy="5832476"/>
        </p:xfrm>
        <a:graphic>
          <a:graphicData uri="http://schemas.openxmlformats.org/drawingml/2006/table">
            <a:tbl>
              <a:tblPr/>
              <a:tblGrid>
                <a:gridCol w="1138237"/>
                <a:gridCol w="6312594"/>
                <a:gridCol w="792088"/>
                <a:gridCol w="1440831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시스템 명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교과서 공급관리시스템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천재교육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영역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입고관리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2015.11.16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화면설명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입고현황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088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80975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Description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386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조회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입고일자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년도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학교급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,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도서명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학기로 조회 가능합니다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조재현\Desktop\공급소관리\사용자매뉴얼\K-1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174" y="1499122"/>
            <a:ext cx="6858048" cy="4644522"/>
          </a:xfrm>
          <a:prstGeom prst="rect">
            <a:avLst/>
          </a:prstGeom>
          <a:noFill/>
        </p:spPr>
      </p:pic>
      <p:sp>
        <p:nvSpPr>
          <p:cNvPr id="10" name="Rectangle 36"/>
          <p:cNvSpPr>
            <a:spLocks noChangeArrowheads="1"/>
          </p:cNvSpPr>
          <p:nvPr/>
        </p:nvSpPr>
        <p:spPr bwMode="gray">
          <a:xfrm>
            <a:off x="165860" y="1357298"/>
            <a:ext cx="7215238" cy="178595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ko-KR" altLang="ko-KR" sz="1100" b="1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54888" y="2478281"/>
            <a:ext cx="3832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en-US" sz="1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298" name="Rectangle 2"/>
          <p:cNvSpPr>
            <a:spLocks noChangeArrowheads="1"/>
          </p:cNvSpPr>
          <p:nvPr/>
        </p:nvSpPr>
        <p:spPr bwMode="auto">
          <a:xfrm>
            <a:off x="76200" y="136525"/>
            <a:ext cx="255871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4.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출고 관리 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– 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출고등록</a:t>
            </a:r>
            <a:endParaRPr lang="ko-KR" altLang="en-US" sz="18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aphicFrame>
        <p:nvGraphicFramePr>
          <p:cNvPr id="2103339" name="Group 43"/>
          <p:cNvGraphicFramePr>
            <a:graphicFrameLocks noGrp="1"/>
          </p:cNvGraphicFramePr>
          <p:nvPr/>
        </p:nvGraphicFramePr>
        <p:xfrm>
          <a:off x="93663" y="476250"/>
          <a:ext cx="9683750" cy="5832476"/>
        </p:xfrm>
        <a:graphic>
          <a:graphicData uri="http://schemas.openxmlformats.org/drawingml/2006/table">
            <a:tbl>
              <a:tblPr/>
              <a:tblGrid>
                <a:gridCol w="1138237"/>
                <a:gridCol w="6312594"/>
                <a:gridCol w="792088"/>
                <a:gridCol w="1440831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시스템 명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교과서 공급관리시스템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천재교육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영역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출고등록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2015.11.20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화면설명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출고등록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088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80975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Description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386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    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출고등록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출고날짜를 지정한 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출고등록 버튼을 클릭하여 처리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합니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②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년도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학교급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학기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도서구분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도서명으로 조회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가능합니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 descr="C:\Users\조재현\Desktop\공급소관리\사용자매뉴얼\K-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298" y="1564109"/>
            <a:ext cx="7215238" cy="4079469"/>
          </a:xfrm>
          <a:prstGeom prst="rect">
            <a:avLst/>
          </a:prstGeom>
          <a:noFill/>
        </p:spPr>
      </p:pic>
      <p:sp>
        <p:nvSpPr>
          <p:cNvPr id="5" name="Rectangle 36"/>
          <p:cNvSpPr>
            <a:spLocks noChangeArrowheads="1"/>
          </p:cNvSpPr>
          <p:nvPr/>
        </p:nvSpPr>
        <p:spPr bwMode="gray">
          <a:xfrm>
            <a:off x="308736" y="1714488"/>
            <a:ext cx="7072362" cy="1643074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ko-KR" altLang="ko-KR" sz="1100" b="1">
              <a:solidFill>
                <a:srgbClr val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54624" y="2928934"/>
            <a:ext cx="3832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6595280" y="2764033"/>
            <a:ext cx="3876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②</a:t>
            </a:r>
            <a:endParaRPr lang="ko-KR" altLang="en-US" sz="1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298" name="Rectangle 2"/>
          <p:cNvSpPr>
            <a:spLocks noChangeArrowheads="1"/>
          </p:cNvSpPr>
          <p:nvPr/>
        </p:nvSpPr>
        <p:spPr bwMode="auto">
          <a:xfrm>
            <a:off x="76200" y="136525"/>
            <a:ext cx="255871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4.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출고 관리 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– 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출고현황</a:t>
            </a:r>
            <a:endParaRPr lang="ko-KR" altLang="en-US" sz="18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aphicFrame>
        <p:nvGraphicFramePr>
          <p:cNvPr id="2103339" name="Group 43"/>
          <p:cNvGraphicFramePr>
            <a:graphicFrameLocks noGrp="1"/>
          </p:cNvGraphicFramePr>
          <p:nvPr/>
        </p:nvGraphicFramePr>
        <p:xfrm>
          <a:off x="93663" y="476250"/>
          <a:ext cx="9683750" cy="5832476"/>
        </p:xfrm>
        <a:graphic>
          <a:graphicData uri="http://schemas.openxmlformats.org/drawingml/2006/table">
            <a:tbl>
              <a:tblPr/>
              <a:tblGrid>
                <a:gridCol w="1138237"/>
                <a:gridCol w="6312594"/>
                <a:gridCol w="792088"/>
                <a:gridCol w="1440831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시스템 명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교과서 공급관리시스템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천재교육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영역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출고현황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2015.11.20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화면설명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출고현황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출력물 인쇄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)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088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80975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Description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386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조회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출고일자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년도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학교급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,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도서명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학기로 조회 가능합니다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②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명세서인쇄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공급명세서를 학교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별로 출력할 수 있습니다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③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학교라벨인쇄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학교별 라벨을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출력할 수 있습니다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:\Users\조재현\Desktop\공급소관리\사용자매뉴얼\K-1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8736" y="1547833"/>
            <a:ext cx="7072362" cy="4035641"/>
          </a:xfrm>
          <a:prstGeom prst="rect">
            <a:avLst/>
          </a:prstGeom>
          <a:noFill/>
        </p:spPr>
      </p:pic>
      <p:sp>
        <p:nvSpPr>
          <p:cNvPr id="8" name="Rectangle 36"/>
          <p:cNvSpPr>
            <a:spLocks noChangeArrowheads="1"/>
          </p:cNvSpPr>
          <p:nvPr/>
        </p:nvSpPr>
        <p:spPr bwMode="gray">
          <a:xfrm>
            <a:off x="308736" y="1428736"/>
            <a:ext cx="7072362" cy="142876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ko-KR" altLang="ko-KR" sz="1100" b="1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3252" y="2549719"/>
            <a:ext cx="3832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en-US" sz="1400" b="1" dirty="0"/>
          </a:p>
        </p:txBody>
      </p:sp>
      <p:sp>
        <p:nvSpPr>
          <p:cNvPr id="10" name="직사각형 9"/>
          <p:cNvSpPr/>
          <p:nvPr/>
        </p:nvSpPr>
        <p:spPr>
          <a:xfrm>
            <a:off x="5738024" y="2357430"/>
            <a:ext cx="364202" cy="309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②</a:t>
            </a:r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6659706" y="235743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③</a:t>
            </a:r>
            <a:endParaRPr lang="ko-KR" altLang="en-US" sz="1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298" name="Rectangle 2"/>
          <p:cNvSpPr>
            <a:spLocks noChangeArrowheads="1"/>
          </p:cNvSpPr>
          <p:nvPr/>
        </p:nvSpPr>
        <p:spPr bwMode="auto">
          <a:xfrm>
            <a:off x="76200" y="136525"/>
            <a:ext cx="278473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1.</a:t>
            </a:r>
            <a:r>
              <a:rPr lang="ko-KR" altLang="en-US" sz="1800" b="1" dirty="0" err="1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메인화면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– 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로그인 화면</a:t>
            </a:r>
            <a:endParaRPr lang="ko-KR" altLang="en-US" sz="18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aphicFrame>
        <p:nvGraphicFramePr>
          <p:cNvPr id="2103339" name="Group 43"/>
          <p:cNvGraphicFramePr>
            <a:graphicFrameLocks noGrp="1"/>
          </p:cNvGraphicFramePr>
          <p:nvPr/>
        </p:nvGraphicFramePr>
        <p:xfrm>
          <a:off x="93663" y="476250"/>
          <a:ext cx="9683750" cy="5832476"/>
        </p:xfrm>
        <a:graphic>
          <a:graphicData uri="http://schemas.openxmlformats.org/drawingml/2006/table">
            <a:tbl>
              <a:tblPr/>
              <a:tblGrid>
                <a:gridCol w="1138237"/>
                <a:gridCol w="6312594"/>
                <a:gridCol w="792088"/>
                <a:gridCol w="1440831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시스템 명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교과서 공급관리시스템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천재교육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영역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로그인 화면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2015.11.16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화면설명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사용자 아이디와 로그인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088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80975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Description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386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    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로그인 하는 방법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 -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메인 화면에서 아이디와 비밀번호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   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  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를 입력 한  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[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로그인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]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버튼을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  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클릭합니다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아이디 혹은 비밀번호가 틀렸을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  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경우 다음과 같은 웹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페이지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  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메시지가 나타납니다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44" name="Picture 4" descr="C:\Users\조재현\Desktop\공급소관리\사용자매뉴얼\K-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4620" y="1428736"/>
            <a:ext cx="4572032" cy="2862998"/>
          </a:xfrm>
          <a:prstGeom prst="rect">
            <a:avLst/>
          </a:prstGeom>
          <a:noFill/>
        </p:spPr>
      </p:pic>
      <p:pic>
        <p:nvPicPr>
          <p:cNvPr id="10246" name="Picture 6" descr="C:\Users\조재현\Desktop\공급소관리\사용자매뉴얼\K-1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94620" y="4457720"/>
            <a:ext cx="2914650" cy="1828800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1237430" y="1357298"/>
            <a:ext cx="360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en-US" sz="1400" b="1" dirty="0"/>
          </a:p>
        </p:txBody>
      </p:sp>
      <p:sp>
        <p:nvSpPr>
          <p:cNvPr id="10" name="직사각형 9"/>
          <p:cNvSpPr/>
          <p:nvPr/>
        </p:nvSpPr>
        <p:spPr>
          <a:xfrm>
            <a:off x="1301856" y="435769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②</a:t>
            </a:r>
            <a:endParaRPr lang="ko-KR" altLang="en-US" sz="1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298" name="Rectangle 2"/>
          <p:cNvSpPr>
            <a:spLocks noChangeArrowheads="1"/>
          </p:cNvSpPr>
          <p:nvPr/>
        </p:nvSpPr>
        <p:spPr bwMode="auto">
          <a:xfrm>
            <a:off x="76200" y="136525"/>
            <a:ext cx="131478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5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.</a:t>
            </a:r>
            <a:r>
              <a:rPr lang="ko-KR" altLang="en-US" sz="1800" b="1" dirty="0" err="1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나의정보</a:t>
            </a:r>
            <a:endParaRPr lang="ko-KR" altLang="en-US" sz="18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aphicFrame>
        <p:nvGraphicFramePr>
          <p:cNvPr id="2103339" name="Group 43"/>
          <p:cNvGraphicFramePr>
            <a:graphicFrameLocks noGrp="1"/>
          </p:cNvGraphicFramePr>
          <p:nvPr/>
        </p:nvGraphicFramePr>
        <p:xfrm>
          <a:off x="93663" y="476250"/>
          <a:ext cx="9683750" cy="5832476"/>
        </p:xfrm>
        <a:graphic>
          <a:graphicData uri="http://schemas.openxmlformats.org/drawingml/2006/table">
            <a:tbl>
              <a:tblPr/>
              <a:tblGrid>
                <a:gridCol w="1138237"/>
                <a:gridCol w="6312594"/>
                <a:gridCol w="792088"/>
                <a:gridCol w="1440831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시스템 명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교과서 공급관리시스템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천재교육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영역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나의정보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2015.11.20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화면설명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나의 정보 수정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088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80975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Description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386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    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비밀번호 변경이 가능합니다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C:\Users\조재현\Desktop\공급소관리\사용자매뉴얼\K-1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8736" y="1571612"/>
            <a:ext cx="6982592" cy="3767132"/>
          </a:xfrm>
          <a:prstGeom prst="rect">
            <a:avLst/>
          </a:prstGeom>
          <a:noFill/>
        </p:spPr>
      </p:pic>
      <p:sp>
        <p:nvSpPr>
          <p:cNvPr id="5" name="Rectangle 36"/>
          <p:cNvSpPr>
            <a:spLocks noChangeArrowheads="1"/>
          </p:cNvSpPr>
          <p:nvPr/>
        </p:nvSpPr>
        <p:spPr bwMode="gray">
          <a:xfrm>
            <a:off x="308736" y="4158120"/>
            <a:ext cx="7072362" cy="1128268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ko-KR" altLang="ko-KR" sz="1100" b="1">
              <a:solidFill>
                <a:srgbClr val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5860" y="3857628"/>
            <a:ext cx="3832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en-US" sz="1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791966" y="2636912"/>
            <a:ext cx="4752975" cy="1353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6000" rIns="0" bIns="36000">
            <a:spAutoFit/>
          </a:bodyPr>
          <a:lstStyle/>
          <a:p>
            <a:pPr>
              <a:lnSpc>
                <a:spcPct val="13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None/>
              <a:tabLst>
                <a:tab pos="400050" algn="l"/>
              </a:tabLst>
            </a:pPr>
            <a:r>
              <a:rPr lang="ko-KR" altLang="en-US" sz="7200" dirty="0" smtClean="0">
                <a:solidFill>
                  <a:srgbClr val="969696"/>
                </a:solidFill>
                <a:ea typeface="돋움체" pitchFamily="49" charset="-127"/>
              </a:rPr>
              <a:t>감사합니다</a:t>
            </a:r>
            <a:r>
              <a:rPr lang="en-US" altLang="ko-KR" sz="7200" dirty="0" smtClean="0">
                <a:solidFill>
                  <a:srgbClr val="969696"/>
                </a:solidFill>
                <a:ea typeface="돋움체" pitchFamily="49" charset="-127"/>
              </a:rPr>
              <a:t>.</a:t>
            </a:r>
            <a:endParaRPr kumimoji="1" lang="en-US" altLang="ko-KR" sz="7200" dirty="0">
              <a:solidFill>
                <a:srgbClr val="969696"/>
              </a:solidFill>
              <a:ea typeface="돋움체" pitchFamily="49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298" name="Rectangle 2"/>
          <p:cNvSpPr>
            <a:spLocks noChangeArrowheads="1"/>
          </p:cNvSpPr>
          <p:nvPr/>
        </p:nvSpPr>
        <p:spPr bwMode="auto">
          <a:xfrm>
            <a:off x="76200" y="136525"/>
            <a:ext cx="412324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2.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기본자료 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– 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학교정보관리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(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학교정보 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aphicFrame>
        <p:nvGraphicFramePr>
          <p:cNvPr id="2103339" name="Group 43"/>
          <p:cNvGraphicFramePr>
            <a:graphicFrameLocks noGrp="1"/>
          </p:cNvGraphicFramePr>
          <p:nvPr/>
        </p:nvGraphicFramePr>
        <p:xfrm>
          <a:off x="93663" y="476250"/>
          <a:ext cx="9683750" cy="6011801"/>
        </p:xfrm>
        <a:graphic>
          <a:graphicData uri="http://schemas.openxmlformats.org/drawingml/2006/table">
            <a:tbl>
              <a:tblPr/>
              <a:tblGrid>
                <a:gridCol w="1138237"/>
                <a:gridCol w="6312594"/>
                <a:gridCol w="792088"/>
                <a:gridCol w="1440831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시스템 명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교과서 공급관리시스템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천재교육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영역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학교정보관리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2015.11.16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화면설명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088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80975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Description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386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조회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학교급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학교명으로 조회 가능합니다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삭제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학교를 선택한 후 삭제 가능합니다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엑셀다운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등록한 학교를 엑셀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다운로드할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수 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있습니다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4.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학교등록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(-4- Page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참고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학교정보를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확인 하실 수 있습니다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 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5.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상세보기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(-5- Page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참고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학교정보를 수정할 수 있습니다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 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6.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학교상세정보수정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(-6- Page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참고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) 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학교정보를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엑셀업로드하여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수정이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가능합니다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7.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정렬순서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등록한 학교를 원하는 순서대로 정렬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이 가능합니다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2" descr="C:\Users\조재현\Desktop\공급소관리\사용자매뉴얼\K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174" y="1571612"/>
            <a:ext cx="6810685" cy="4514862"/>
          </a:xfrm>
          <a:prstGeom prst="rect">
            <a:avLst/>
          </a:prstGeom>
          <a:noFill/>
        </p:spPr>
      </p:pic>
      <p:sp>
        <p:nvSpPr>
          <p:cNvPr id="5" name="Rectangle 36"/>
          <p:cNvSpPr>
            <a:spLocks noChangeArrowheads="1"/>
          </p:cNvSpPr>
          <p:nvPr/>
        </p:nvSpPr>
        <p:spPr bwMode="gray">
          <a:xfrm>
            <a:off x="451612" y="2428868"/>
            <a:ext cx="6643734" cy="642942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ko-KR" altLang="ko-KR" sz="1100" b="1">
              <a:solidFill>
                <a:srgbClr val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06546" y="2143116"/>
            <a:ext cx="360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5809462" y="2143116"/>
            <a:ext cx="364202" cy="309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②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6380966" y="214311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③</a:t>
            </a:r>
            <a:endParaRPr lang="ko-KR" altLang="en-US" sz="1400" b="1" dirty="0"/>
          </a:p>
        </p:txBody>
      </p:sp>
      <p:sp>
        <p:nvSpPr>
          <p:cNvPr id="9" name="직사각형 8"/>
          <p:cNvSpPr/>
          <p:nvPr/>
        </p:nvSpPr>
        <p:spPr>
          <a:xfrm>
            <a:off x="4730880" y="300989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④</a:t>
            </a:r>
            <a:endParaRPr lang="ko-KR" altLang="en-US" sz="1400" b="1" dirty="0"/>
          </a:p>
        </p:txBody>
      </p:sp>
      <p:sp>
        <p:nvSpPr>
          <p:cNvPr id="10" name="직사각형 9"/>
          <p:cNvSpPr/>
          <p:nvPr/>
        </p:nvSpPr>
        <p:spPr>
          <a:xfrm>
            <a:off x="5452272" y="3019422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⑤</a:t>
            </a:r>
            <a:endParaRPr lang="ko-KR" altLang="en-US" sz="1400" b="1" dirty="0"/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gray">
          <a:xfrm>
            <a:off x="6595280" y="3214686"/>
            <a:ext cx="500066" cy="285752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ko-KR" altLang="ko-KR" sz="1100" b="1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62846" y="3019422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⑥</a:t>
            </a:r>
            <a:endParaRPr lang="ko-KR" altLang="en-US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6662912" y="3214686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⑦</a:t>
            </a:r>
            <a:endParaRPr lang="ko-KR" altLang="en-US" sz="1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298" name="Rectangle 2"/>
          <p:cNvSpPr>
            <a:spLocks noChangeArrowheads="1"/>
          </p:cNvSpPr>
          <p:nvPr/>
        </p:nvSpPr>
        <p:spPr bwMode="auto">
          <a:xfrm>
            <a:off x="76200" y="136525"/>
            <a:ext cx="404790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2.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기본자료 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– 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학교정보관리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(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학교등록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aphicFrame>
        <p:nvGraphicFramePr>
          <p:cNvPr id="2103339" name="Group 43"/>
          <p:cNvGraphicFramePr>
            <a:graphicFrameLocks noGrp="1"/>
          </p:cNvGraphicFramePr>
          <p:nvPr/>
        </p:nvGraphicFramePr>
        <p:xfrm>
          <a:off x="93663" y="476250"/>
          <a:ext cx="9683750" cy="5832476"/>
        </p:xfrm>
        <a:graphic>
          <a:graphicData uri="http://schemas.openxmlformats.org/drawingml/2006/table">
            <a:tbl>
              <a:tblPr/>
              <a:tblGrid>
                <a:gridCol w="1138237"/>
                <a:gridCol w="6312594"/>
                <a:gridCol w="792088"/>
                <a:gridCol w="1440831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시스템 명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교과서 공급관리시스템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천재교육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영역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학교정보관리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2015.11.16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화면설명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학교등록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088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80975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Description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386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조회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시도명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행정구역명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학교급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학교명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으로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조회 가능합니다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등록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학교를 선택한 후 등록 가능합니다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엑셀다운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학교정보 엑셀 다운로드 가능합니다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4.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닫기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학교정보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팝업창을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닫기 합니다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5.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등록공급소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등록된 공급소 정보를 확인할 수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습니다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C:\Users\조재현\Desktop\공급소관리\사용자매뉴얼\K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471" y="1547078"/>
            <a:ext cx="6783313" cy="4453690"/>
          </a:xfrm>
          <a:prstGeom prst="rect">
            <a:avLst/>
          </a:prstGeom>
          <a:noFill/>
        </p:spPr>
      </p:pic>
      <p:sp>
        <p:nvSpPr>
          <p:cNvPr id="6" name="Rectangle 36"/>
          <p:cNvSpPr>
            <a:spLocks noChangeArrowheads="1"/>
          </p:cNvSpPr>
          <p:nvPr/>
        </p:nvSpPr>
        <p:spPr bwMode="gray">
          <a:xfrm>
            <a:off x="451612" y="1500174"/>
            <a:ext cx="6643734" cy="461966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ko-KR" altLang="ko-KR" sz="1100" b="1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66520" y="1476326"/>
            <a:ext cx="360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5659574" y="1476326"/>
            <a:ext cx="364202" cy="309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②</a:t>
            </a:r>
            <a:endParaRPr lang="ko-KR" altLang="en-US" sz="1400" b="1" dirty="0"/>
          </a:p>
        </p:txBody>
      </p:sp>
      <p:sp>
        <p:nvSpPr>
          <p:cNvPr id="9" name="직사각형 8"/>
          <p:cNvSpPr/>
          <p:nvPr/>
        </p:nvSpPr>
        <p:spPr>
          <a:xfrm>
            <a:off x="6095214" y="147632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③</a:t>
            </a:r>
            <a:endParaRPr lang="ko-KR" altLang="en-US" sz="1400" b="1" dirty="0"/>
          </a:p>
        </p:txBody>
      </p:sp>
      <p:sp>
        <p:nvSpPr>
          <p:cNvPr id="10" name="직사각형 9"/>
          <p:cNvSpPr/>
          <p:nvPr/>
        </p:nvSpPr>
        <p:spPr>
          <a:xfrm>
            <a:off x="6588268" y="147632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④</a:t>
            </a:r>
            <a:endParaRPr lang="ko-KR" altLang="en-US" sz="1400" b="1" dirty="0"/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gray">
          <a:xfrm>
            <a:off x="6300003" y="2038340"/>
            <a:ext cx="795343" cy="3786214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ko-KR" altLang="ko-KR" sz="1100" b="1">
              <a:solidFill>
                <a:srgbClr val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4350" y="2000240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⑤</a:t>
            </a:r>
            <a:endParaRPr lang="ko-KR" altLang="en-US" sz="1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298" name="Rectangle 2"/>
          <p:cNvSpPr>
            <a:spLocks noChangeArrowheads="1"/>
          </p:cNvSpPr>
          <p:nvPr/>
        </p:nvSpPr>
        <p:spPr bwMode="auto">
          <a:xfrm>
            <a:off x="76200" y="136525"/>
            <a:ext cx="404790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2.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기본자료 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– 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학교정보관리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(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상세보기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aphicFrame>
        <p:nvGraphicFramePr>
          <p:cNvPr id="2103339" name="Group 43"/>
          <p:cNvGraphicFramePr>
            <a:graphicFrameLocks noGrp="1"/>
          </p:cNvGraphicFramePr>
          <p:nvPr/>
        </p:nvGraphicFramePr>
        <p:xfrm>
          <a:off x="93663" y="476250"/>
          <a:ext cx="9683750" cy="5832476"/>
        </p:xfrm>
        <a:graphic>
          <a:graphicData uri="http://schemas.openxmlformats.org/drawingml/2006/table">
            <a:tbl>
              <a:tblPr/>
              <a:tblGrid>
                <a:gridCol w="1138237"/>
                <a:gridCol w="6312594"/>
                <a:gridCol w="792088"/>
                <a:gridCol w="1440831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시스템 명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교과서 공급관리시스템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천재교육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영역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학교정보관리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2015.11.16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화면설명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상세보기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088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80975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Description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386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조회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학교급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학교명으로 조회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가능합니다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②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저장하기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상세정보를 수정할 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있습니다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③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새로고침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페이지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새로고침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④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닫기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창을 닫기 합니다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 descr="C:\Users\조재현\Desktop\공급소관리\사용자매뉴얼\K-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298" y="1714488"/>
            <a:ext cx="7194827" cy="3214710"/>
          </a:xfrm>
          <a:prstGeom prst="rect">
            <a:avLst/>
          </a:prstGeom>
          <a:noFill/>
        </p:spPr>
      </p:pic>
      <p:sp>
        <p:nvSpPr>
          <p:cNvPr id="5" name="Rectangle 36"/>
          <p:cNvSpPr>
            <a:spLocks noChangeArrowheads="1"/>
          </p:cNvSpPr>
          <p:nvPr/>
        </p:nvSpPr>
        <p:spPr bwMode="gray">
          <a:xfrm>
            <a:off x="237298" y="1643050"/>
            <a:ext cx="6643734" cy="747718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ko-KR" altLang="ko-KR" sz="1100" b="1">
              <a:solidFill>
                <a:srgbClr val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56104" y="1714488"/>
            <a:ext cx="360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3459020" y="1714488"/>
            <a:ext cx="364202" cy="309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②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4030524" y="171448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③</a:t>
            </a:r>
            <a:endParaRPr lang="ko-KR" altLang="en-US" sz="1400" b="1" dirty="0"/>
          </a:p>
        </p:txBody>
      </p:sp>
      <p:sp>
        <p:nvSpPr>
          <p:cNvPr id="9" name="직사각형 8"/>
          <p:cNvSpPr/>
          <p:nvPr/>
        </p:nvSpPr>
        <p:spPr>
          <a:xfrm>
            <a:off x="4452140" y="171448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④</a:t>
            </a:r>
            <a:endParaRPr lang="ko-KR" altLang="en-US" sz="1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298" name="Rectangle 2"/>
          <p:cNvSpPr>
            <a:spLocks noChangeArrowheads="1"/>
          </p:cNvSpPr>
          <p:nvPr/>
        </p:nvSpPr>
        <p:spPr bwMode="auto">
          <a:xfrm>
            <a:off x="76200" y="136525"/>
            <a:ext cx="510267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2.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기본자료 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– 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학교정보관리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(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학교 상세정보 수정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aphicFrame>
        <p:nvGraphicFramePr>
          <p:cNvPr id="2103339" name="Group 43"/>
          <p:cNvGraphicFramePr>
            <a:graphicFrameLocks noGrp="1"/>
          </p:cNvGraphicFramePr>
          <p:nvPr/>
        </p:nvGraphicFramePr>
        <p:xfrm>
          <a:off x="93663" y="476250"/>
          <a:ext cx="9683750" cy="5832476"/>
        </p:xfrm>
        <a:graphic>
          <a:graphicData uri="http://schemas.openxmlformats.org/drawingml/2006/table">
            <a:tbl>
              <a:tblPr/>
              <a:tblGrid>
                <a:gridCol w="1138237"/>
                <a:gridCol w="6312594"/>
                <a:gridCol w="792088"/>
                <a:gridCol w="1440831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시스템 명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교과서 공급관리시스템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천재교육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영역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학교정보관리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2015.11.16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화면설명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 상세정보 수정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088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80975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Description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386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엑셀양식다운로드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엑셀양식을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다운로드 받아 상세정보를 수정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합니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②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엑셀업로드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상세정보를 수정한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파일을 업로드 합니다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③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학교상세정보등록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수정된 학교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상세정보를 등록합니다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④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닫기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창을 닫기 합니다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C:\Users\조재현\Desktop\공급소관리\사용자매뉴얼\K-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283" y="1571612"/>
            <a:ext cx="7120815" cy="3152782"/>
          </a:xfrm>
          <a:prstGeom prst="rect">
            <a:avLst/>
          </a:prstGeom>
          <a:noFill/>
        </p:spPr>
      </p:pic>
      <p:pic>
        <p:nvPicPr>
          <p:cNvPr id="3075" name="Picture 3" descr="C:\Users\조재현\Desktop\공급소관리\사용자매뉴얼\K-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0636" y="4500570"/>
            <a:ext cx="1857388" cy="1530911"/>
          </a:xfrm>
          <a:prstGeom prst="rect">
            <a:avLst/>
          </a:prstGeom>
          <a:noFill/>
        </p:spPr>
      </p:pic>
      <p:sp>
        <p:nvSpPr>
          <p:cNvPr id="6" name="Line 39"/>
          <p:cNvSpPr>
            <a:spLocks noChangeShapeType="1"/>
          </p:cNvSpPr>
          <p:nvPr/>
        </p:nvSpPr>
        <p:spPr bwMode="gray">
          <a:xfrm flipH="1">
            <a:off x="5095082" y="2928934"/>
            <a:ext cx="1714512" cy="214314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66718" y="2692595"/>
            <a:ext cx="360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6238090" y="3119400"/>
            <a:ext cx="364202" cy="309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②</a:t>
            </a:r>
            <a:endParaRPr lang="ko-KR" altLang="en-US" sz="1400" b="1" dirty="0"/>
          </a:p>
        </p:txBody>
      </p:sp>
      <p:sp>
        <p:nvSpPr>
          <p:cNvPr id="9" name="직사각형 8"/>
          <p:cNvSpPr/>
          <p:nvPr/>
        </p:nvSpPr>
        <p:spPr>
          <a:xfrm>
            <a:off x="5523710" y="347841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③</a:t>
            </a:r>
            <a:endParaRPr lang="ko-KR" altLang="en-US" sz="1400" b="1" dirty="0"/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gray">
          <a:xfrm>
            <a:off x="3637252" y="2571744"/>
            <a:ext cx="3672408" cy="1285884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ko-KR" altLang="ko-KR" sz="11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5280" y="347841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④</a:t>
            </a:r>
            <a:endParaRPr lang="ko-KR" altLang="en-US" sz="1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298" name="Rectangle 2"/>
          <p:cNvSpPr>
            <a:spLocks noChangeArrowheads="1"/>
          </p:cNvSpPr>
          <p:nvPr/>
        </p:nvSpPr>
        <p:spPr bwMode="auto">
          <a:xfrm>
            <a:off x="76200" y="136525"/>
            <a:ext cx="301076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2.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기본자료 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– 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도서정보 관리</a:t>
            </a:r>
            <a:endParaRPr lang="ko-KR" altLang="en-US" sz="18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aphicFrame>
        <p:nvGraphicFramePr>
          <p:cNvPr id="2103339" name="Group 43"/>
          <p:cNvGraphicFramePr>
            <a:graphicFrameLocks noGrp="1"/>
          </p:cNvGraphicFramePr>
          <p:nvPr/>
        </p:nvGraphicFramePr>
        <p:xfrm>
          <a:off x="93663" y="476250"/>
          <a:ext cx="9683750" cy="5832476"/>
        </p:xfrm>
        <a:graphic>
          <a:graphicData uri="http://schemas.openxmlformats.org/drawingml/2006/table">
            <a:tbl>
              <a:tblPr/>
              <a:tblGrid>
                <a:gridCol w="1138237"/>
                <a:gridCol w="6312594"/>
                <a:gridCol w="792088"/>
                <a:gridCol w="1440831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시스템 명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교과서 공급관리시스템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천재교육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영역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2015.11.16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화면설명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088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80975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Description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386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    </a:t>
                      </a: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조회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학기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학교급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발행사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년판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도서명으로 조회 할 수 있습니다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C:\Users\조재현\Desktop\공급소관리\사용자매뉴얼\K-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174" y="1500173"/>
            <a:ext cx="6858048" cy="4598689"/>
          </a:xfrm>
          <a:prstGeom prst="rect">
            <a:avLst/>
          </a:prstGeom>
          <a:noFill/>
        </p:spPr>
      </p:pic>
      <p:sp>
        <p:nvSpPr>
          <p:cNvPr id="5" name="Rectangle 36"/>
          <p:cNvSpPr>
            <a:spLocks noChangeArrowheads="1"/>
          </p:cNvSpPr>
          <p:nvPr/>
        </p:nvSpPr>
        <p:spPr bwMode="gray">
          <a:xfrm>
            <a:off x="451612" y="1681150"/>
            <a:ext cx="6643734" cy="819156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ko-KR" altLang="ko-KR" sz="1100" b="1">
              <a:solidFill>
                <a:srgbClr val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77984" y="2000240"/>
            <a:ext cx="360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en-US" sz="1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298" name="Rectangle 2"/>
          <p:cNvSpPr>
            <a:spLocks noChangeArrowheads="1"/>
          </p:cNvSpPr>
          <p:nvPr/>
        </p:nvSpPr>
        <p:spPr bwMode="auto">
          <a:xfrm>
            <a:off x="76200" y="136525"/>
            <a:ext cx="372730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3.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주문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/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반품 관리 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– 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주문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/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반품 등록</a:t>
            </a:r>
            <a:endParaRPr lang="ko-KR" altLang="en-US" sz="18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aphicFrame>
        <p:nvGraphicFramePr>
          <p:cNvPr id="2103339" name="Group 43"/>
          <p:cNvGraphicFramePr>
            <a:graphicFrameLocks noGrp="1"/>
          </p:cNvGraphicFramePr>
          <p:nvPr/>
        </p:nvGraphicFramePr>
        <p:xfrm>
          <a:off x="93663" y="476250"/>
          <a:ext cx="9683750" cy="5832476"/>
        </p:xfrm>
        <a:graphic>
          <a:graphicData uri="http://schemas.openxmlformats.org/drawingml/2006/table">
            <a:tbl>
              <a:tblPr/>
              <a:tblGrid>
                <a:gridCol w="1138237"/>
                <a:gridCol w="6312594"/>
                <a:gridCol w="792088"/>
                <a:gridCol w="1440831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시스템 명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교과서 공급관리시스템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천재교육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영역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주문 수기 등록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2015.11.16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화면설명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엑셀 수기 입력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088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80975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Description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386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조회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주문 가능 도서 조회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②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저장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입력된 주문 저장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③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주문부수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도서 주문주부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※ ③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주문부수는 숫자만 입력가능하며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일 경우 입력되지 않습니다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6023776" y="2928934"/>
            <a:ext cx="785818" cy="27146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66700" marR="0" indent="-266700" algn="l" defTabSz="914400" rtl="0" eaLnBrk="1" fontAlgn="base" latinLnBrk="1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SzTx/>
              <a:buFont typeface="Wingdings" pitchFamily="2" charset="2"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737760" y="1571612"/>
            <a:ext cx="500066" cy="20002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66700" marR="0" indent="-266700" algn="l" defTabSz="914400" rtl="0" eaLnBrk="1" fontAlgn="base" latinLnBrk="1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SzTx/>
              <a:buFont typeface="Wingdings" pitchFamily="2" charset="2"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471322" y="2366955"/>
            <a:ext cx="428628" cy="24840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66700" marR="0" indent="-266700" algn="l" defTabSz="914400" rtl="0" eaLnBrk="1" fontAlgn="base" latinLnBrk="1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SzTx/>
              <a:buFont typeface="Wingdings" pitchFamily="2" charset="2"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돋움" pitchFamily="50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1202" y="1562628"/>
            <a:ext cx="5776953" cy="443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298" name="Rectangle 2"/>
          <p:cNvSpPr>
            <a:spLocks noChangeArrowheads="1"/>
          </p:cNvSpPr>
          <p:nvPr/>
        </p:nvSpPr>
        <p:spPr bwMode="auto">
          <a:xfrm>
            <a:off x="76200" y="136525"/>
            <a:ext cx="372730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3.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주문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/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반품 관리 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– 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주문</a:t>
            </a:r>
            <a:r>
              <a:rPr lang="en-US" altLang="ko-KR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/</a:t>
            </a:r>
            <a:r>
              <a:rPr lang="ko-KR" altLang="en-US" sz="18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반품 등록</a:t>
            </a:r>
            <a:endParaRPr lang="ko-KR" altLang="en-US" sz="18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aphicFrame>
        <p:nvGraphicFramePr>
          <p:cNvPr id="2103339" name="Group 43"/>
          <p:cNvGraphicFramePr>
            <a:graphicFrameLocks noGrp="1"/>
          </p:cNvGraphicFramePr>
          <p:nvPr/>
        </p:nvGraphicFramePr>
        <p:xfrm>
          <a:off x="93663" y="476250"/>
          <a:ext cx="9683750" cy="5832476"/>
        </p:xfrm>
        <a:graphic>
          <a:graphicData uri="http://schemas.openxmlformats.org/drawingml/2006/table">
            <a:tbl>
              <a:tblPr/>
              <a:tblGrid>
                <a:gridCol w="1138237"/>
                <a:gridCol w="6312594"/>
                <a:gridCol w="792088"/>
                <a:gridCol w="1440831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시스템 명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교과서 공급관리시스템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천재교육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영역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주문 조회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작성일자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2015.11.16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화면설명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주문 조회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088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80975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Description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386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주문 조회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해당 항목별 조회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②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주문 수정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체크된 파일 수정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③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주문 삭제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체크된 파일 삭제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④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전체체크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모든 파일 체크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266700" marR="0" lvl="0" indent="-2667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⑤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주문부수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: 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현재 부수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0240" y="1428736"/>
            <a:ext cx="5920640" cy="4672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sung SDS ">
  <a:themeElements>
    <a:clrScheme name="">
      <a:dk1>
        <a:srgbClr val="666666"/>
      </a:dk1>
      <a:lt1>
        <a:srgbClr val="FFFFFF"/>
      </a:lt1>
      <a:dk2>
        <a:srgbClr val="73459E"/>
      </a:dk2>
      <a:lt2>
        <a:srgbClr val="999999"/>
      </a:lt2>
      <a:accent1>
        <a:srgbClr val="386FB1"/>
      </a:accent1>
      <a:accent2>
        <a:srgbClr val="CB5B07"/>
      </a:accent2>
      <a:accent3>
        <a:srgbClr val="FFFFFF"/>
      </a:accent3>
      <a:accent4>
        <a:srgbClr val="565656"/>
      </a:accent4>
      <a:accent5>
        <a:srgbClr val="AEBBD5"/>
      </a:accent5>
      <a:accent6>
        <a:srgbClr val="B85206"/>
      </a:accent6>
      <a:hlink>
        <a:srgbClr val="E5BE41"/>
      </a:hlink>
      <a:folHlink>
        <a:srgbClr val="4E805A"/>
      </a:folHlink>
    </a:clrScheme>
    <a:fontScheme name="Samsung SDS ">
      <a:majorFont>
        <a:latin typeface="HY견고딕"/>
        <a:ea typeface="HY견고딕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266700" marR="0" indent="-266700" algn="l" defTabSz="914400" rtl="0" eaLnBrk="1" fontAlgn="base" latinLnBrk="1" hangingPunct="1">
          <a:lnSpc>
            <a:spcPct val="100000"/>
          </a:lnSpc>
          <a:spcBef>
            <a:spcPct val="25000"/>
          </a:spcBef>
          <a:spcAft>
            <a:spcPct val="0"/>
          </a:spcAft>
          <a:buClr>
            <a:srgbClr val="333333"/>
          </a:buClr>
          <a:buSzTx/>
          <a:buFont typeface="Wingdings" pitchFamily="2" charset="2"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266700" marR="0" indent="-266700" algn="l" defTabSz="914400" rtl="0" eaLnBrk="1" fontAlgn="base" latinLnBrk="1" hangingPunct="1">
          <a:lnSpc>
            <a:spcPct val="100000"/>
          </a:lnSpc>
          <a:spcBef>
            <a:spcPct val="25000"/>
          </a:spcBef>
          <a:spcAft>
            <a:spcPct val="0"/>
          </a:spcAft>
          <a:buClr>
            <a:srgbClr val="333333"/>
          </a:buClr>
          <a:buSzTx/>
          <a:buFont typeface="Wingdings" pitchFamily="2" charset="2"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266700" marR="0" indent="-266700" algn="l" defTabSz="914400" rtl="0" eaLnBrk="1" fontAlgn="base" latinLnBrk="1" hangingPunct="1">
          <a:lnSpc>
            <a:spcPct val="100000"/>
          </a:lnSpc>
          <a:spcBef>
            <a:spcPct val="25000"/>
          </a:spcBef>
          <a:spcAft>
            <a:spcPct val="0"/>
          </a:spcAft>
          <a:buClr>
            <a:srgbClr val="333333"/>
          </a:buClr>
          <a:buSzTx/>
          <a:buFont typeface="Wingdings" pitchFamily="2" charset="2"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266700" marR="0" indent="-266700" algn="l" defTabSz="914400" rtl="0" eaLnBrk="1" fontAlgn="base" latinLnBrk="1" hangingPunct="1">
          <a:lnSpc>
            <a:spcPct val="100000"/>
          </a:lnSpc>
          <a:spcBef>
            <a:spcPct val="25000"/>
          </a:spcBef>
          <a:spcAft>
            <a:spcPct val="0"/>
          </a:spcAft>
          <a:buClr>
            <a:srgbClr val="333333"/>
          </a:buClr>
          <a:buSzTx/>
          <a:buFont typeface="Wingdings" pitchFamily="2" charset="2"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2421409</TotalTime>
  <Words>1244</Words>
  <Application>Microsoft Office PowerPoint</Application>
  <PresentationFormat>사용자 지정</PresentationFormat>
  <Paragraphs>553</Paragraphs>
  <Slides>21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3" baseType="lpstr">
      <vt:lpstr>Samsung SDS </vt:lpstr>
      <vt:lpstr>디자인 사용자 지정</vt:lpstr>
      <vt:lpstr>슬라이드 0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Manager>신성권</Manager>
  <Company>디지털지능정보(DI2)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Configuration</dc:title>
  <dc:creator>신성권</dc:creator>
  <cp:lastModifiedBy>조재현</cp:lastModifiedBy>
  <cp:revision>2944</cp:revision>
  <dcterms:created xsi:type="dcterms:W3CDTF">2005-08-12T03:56:20Z</dcterms:created>
  <dcterms:modified xsi:type="dcterms:W3CDTF">2015-11-20T10:11:29Z</dcterms:modified>
</cp:coreProperties>
</file>