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328" r:id="rId3"/>
    <p:sldId id="345" r:id="rId4"/>
    <p:sldId id="260" r:id="rId5"/>
    <p:sldId id="329" r:id="rId6"/>
    <p:sldId id="391" r:id="rId7"/>
    <p:sldId id="392" r:id="rId8"/>
    <p:sldId id="365" r:id="rId9"/>
    <p:sldId id="394" r:id="rId10"/>
    <p:sldId id="395" r:id="rId11"/>
    <p:sldId id="397" r:id="rId12"/>
    <p:sldId id="396" r:id="rId13"/>
    <p:sldId id="398" r:id="rId14"/>
    <p:sldId id="399" r:id="rId15"/>
    <p:sldId id="393" r:id="rId16"/>
    <p:sldId id="269" r:id="rId17"/>
    <p:sldId id="326"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bold r:id="rId25"/>
      <p:italic r:id="rId26"/>
      <p:boldItalic r:id="rId27"/>
    </p:embeddedFont>
    <p:embeddedFont>
      <p:font typeface="Montserrat SemiBold" panose="000007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65BDCB-01EE-46A9-B953-6C2DD36C1AF3}">
  <a:tblStyle styleId="{C765BDCB-01EE-46A9-B953-6C2DD36C1A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15" autoAdjust="0"/>
  </p:normalViewPr>
  <p:slideViewPr>
    <p:cSldViewPr snapToGrid="0">
      <p:cViewPr varScale="1">
        <p:scale>
          <a:sx n="71" d="100"/>
          <a:sy n="71" d="100"/>
        </p:scale>
        <p:origin x="1272" y="66"/>
      </p:cViewPr>
      <p:guideLst>
        <p:guide pos="576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Gap Analysis</a:t>
            </a:r>
          </a:p>
          <a:p>
            <a:pPr marL="0" lvl="0" indent="0" algn="l" rtl="0">
              <a:spcBef>
                <a:spcPts val="0"/>
              </a:spcBef>
              <a:spcAft>
                <a:spcPts val="0"/>
              </a:spcAft>
              <a:buNone/>
            </a:pPr>
            <a:r>
              <a:rPr lang="en-US" dirty="0"/>
              <a:t>Identification of constraints </a:t>
            </a:r>
            <a:r>
              <a:rPr lang="en-US" dirty="0" err="1"/>
              <a:t>ie</a:t>
            </a:r>
            <a:r>
              <a:rPr lang="en-US" dirty="0"/>
              <a:t> time limits, skills available, fundings, laws and regulations.</a:t>
            </a:r>
          </a:p>
          <a:p>
            <a:pPr marL="0" lvl="0" indent="0" algn="l" rtl="0">
              <a:spcBef>
                <a:spcPts val="0"/>
              </a:spcBef>
              <a:spcAft>
                <a:spcPts val="0"/>
              </a:spcAft>
              <a:buNone/>
            </a:pPr>
            <a:r>
              <a:rPr lang="en-US" dirty="0"/>
              <a:t>Infosec governance is the subset of corporate governance</a:t>
            </a:r>
            <a:endParaRPr dirty="0"/>
          </a:p>
        </p:txBody>
      </p:sp>
    </p:spTree>
    <p:extLst>
      <p:ext uri="{BB962C8B-B14F-4D97-AF65-F5344CB8AC3E}">
        <p14:creationId xmlns:p14="http://schemas.microsoft.com/office/powerpoint/2010/main" val="209484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059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61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18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22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333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6ddfd728c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6ddfd728c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55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82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90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6dbfd6ae90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6dbfd6ae90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12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71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441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81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ddfd728ce_0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ddfd728ce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Gap Analysis</a:t>
            </a:r>
          </a:p>
          <a:p>
            <a:pPr marL="0" lvl="0" indent="0" algn="l" rtl="0">
              <a:spcBef>
                <a:spcPts val="0"/>
              </a:spcBef>
              <a:spcAft>
                <a:spcPts val="0"/>
              </a:spcAft>
              <a:buNone/>
            </a:pPr>
            <a:r>
              <a:rPr lang="en-US" dirty="0"/>
              <a:t>Identification of constraints </a:t>
            </a:r>
            <a:r>
              <a:rPr lang="en-US" dirty="0" err="1"/>
              <a:t>ie</a:t>
            </a:r>
            <a:r>
              <a:rPr lang="en-US" dirty="0"/>
              <a:t> time limits, skills available, fundings, laws and regulations.</a:t>
            </a:r>
            <a:endParaRPr dirty="0"/>
          </a:p>
        </p:txBody>
      </p:sp>
    </p:spTree>
    <p:extLst>
      <p:ext uri="{BB962C8B-B14F-4D97-AF65-F5344CB8AC3E}">
        <p14:creationId xmlns:p14="http://schemas.microsoft.com/office/powerpoint/2010/main" val="384312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7250" y="2553775"/>
            <a:ext cx="3251400" cy="630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60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042625" y="3039400"/>
            <a:ext cx="3251400" cy="55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5500650" y="1665100"/>
            <a:ext cx="2514900" cy="630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000"/>
              <a:buFont typeface="Montserrat SemiBold"/>
              <a:buNone/>
              <a:defRPr sz="4000" b="0">
                <a:solidFill>
                  <a:srgbClr val="000000"/>
                </a:solidFill>
                <a:latin typeface="Montserrat SemiBold"/>
                <a:ea typeface="Montserrat SemiBold"/>
                <a:cs typeface="Montserrat SemiBold"/>
                <a:sym typeface="Montserrat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DFEFC"/>
        </a:solidFill>
        <a:effectLst/>
      </p:bgPr>
    </p:bg>
    <p:spTree>
      <p:nvGrpSpPr>
        <p:cNvPr id="1" name="Shape 12"/>
        <p:cNvGrpSpPr/>
        <p:nvPr/>
      </p:nvGrpSpPr>
      <p:grpSpPr>
        <a:xfrm>
          <a:off x="0" y="0"/>
          <a:ext cx="0" cy="0"/>
          <a:chOff x="0" y="0"/>
          <a:chExt cx="0" cy="0"/>
        </a:xfrm>
      </p:grpSpPr>
      <p:sp>
        <p:nvSpPr>
          <p:cNvPr id="13" name="Google Shape;13;p3"/>
          <p:cNvSpPr/>
          <p:nvPr/>
        </p:nvSpPr>
        <p:spPr>
          <a:xfrm>
            <a:off x="-194100" y="-74650"/>
            <a:ext cx="4882200" cy="5285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029075" y="2405650"/>
            <a:ext cx="32514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5" name="Google Shape;15;p3"/>
          <p:cNvSpPr txBox="1">
            <a:spLocks noGrp="1"/>
          </p:cNvSpPr>
          <p:nvPr>
            <p:ph type="title" idx="2" hasCustomPrompt="1"/>
          </p:nvPr>
        </p:nvSpPr>
        <p:spPr>
          <a:xfrm>
            <a:off x="1029075" y="1493725"/>
            <a:ext cx="3251400" cy="114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16" name="Google Shape;16;p3"/>
          <p:cNvSpPr txBox="1">
            <a:spLocks noGrp="1"/>
          </p:cNvSpPr>
          <p:nvPr>
            <p:ph type="subTitle" idx="1"/>
          </p:nvPr>
        </p:nvSpPr>
        <p:spPr>
          <a:xfrm>
            <a:off x="1029075" y="3247450"/>
            <a:ext cx="3251400" cy="5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7" name="Google Shape;17;p3"/>
          <p:cNvSpPr/>
          <p:nvPr/>
        </p:nvSpPr>
        <p:spPr>
          <a:xfrm rot="-3558977">
            <a:off x="1491224" y="-102623"/>
            <a:ext cx="6161544" cy="4154469"/>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1">
    <p:bg>
      <p:bgPr>
        <a:solidFill>
          <a:schemeClr val="accent1"/>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75800" y="521225"/>
            <a:ext cx="5616600" cy="105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0" name="Google Shape;80;p13"/>
          <p:cNvGrpSpPr/>
          <p:nvPr/>
        </p:nvGrpSpPr>
        <p:grpSpPr>
          <a:xfrm flipH="1">
            <a:off x="7568173" y="1728442"/>
            <a:ext cx="2236436" cy="2089851"/>
            <a:chOff x="1828560" y="1015999"/>
            <a:chExt cx="2785101" cy="2602554"/>
          </a:xfrm>
        </p:grpSpPr>
        <p:sp>
          <p:nvSpPr>
            <p:cNvPr id="81" name="Google Shape;81;p13"/>
            <p:cNvSpPr/>
            <p:nvPr/>
          </p:nvSpPr>
          <p:spPr>
            <a:xfrm>
              <a:off x="2011325" y="1015999"/>
              <a:ext cx="2602335" cy="2602335"/>
            </a:xfrm>
            <a:custGeom>
              <a:avLst/>
              <a:gdLst/>
              <a:ahLst/>
              <a:cxnLst/>
              <a:rect l="l" t="t" r="r" b="b"/>
              <a:pathLst>
                <a:path w="131067" h="131067" extrusionOk="0">
                  <a:moveTo>
                    <a:pt x="65534" y="0"/>
                  </a:moveTo>
                  <a:cubicBezTo>
                    <a:pt x="48153" y="0"/>
                    <a:pt x="31484" y="6904"/>
                    <a:pt x="19194" y="19194"/>
                  </a:cubicBezTo>
                  <a:cubicBezTo>
                    <a:pt x="6904" y="31484"/>
                    <a:pt x="0" y="48152"/>
                    <a:pt x="0" y="65533"/>
                  </a:cubicBezTo>
                  <a:cubicBezTo>
                    <a:pt x="0" y="82913"/>
                    <a:pt x="6904" y="99582"/>
                    <a:pt x="19194" y="111872"/>
                  </a:cubicBezTo>
                  <a:cubicBezTo>
                    <a:pt x="31484" y="124162"/>
                    <a:pt x="48153" y="131066"/>
                    <a:pt x="65534" y="131066"/>
                  </a:cubicBezTo>
                  <a:cubicBezTo>
                    <a:pt x="82914" y="131066"/>
                    <a:pt x="99582" y="124162"/>
                    <a:pt x="111872" y="111872"/>
                  </a:cubicBezTo>
                  <a:cubicBezTo>
                    <a:pt x="124162" y="99582"/>
                    <a:pt x="131066" y="82913"/>
                    <a:pt x="131066" y="65533"/>
                  </a:cubicBezTo>
                  <a:cubicBezTo>
                    <a:pt x="131066" y="48152"/>
                    <a:pt x="124162" y="31484"/>
                    <a:pt x="111872" y="19194"/>
                  </a:cubicBezTo>
                  <a:cubicBezTo>
                    <a:pt x="99582" y="6904"/>
                    <a:pt x="82914" y="0"/>
                    <a:pt x="65534" y="0"/>
                  </a:cubicBezTo>
                  <a:close/>
                </a:path>
              </a:pathLst>
            </a:custGeom>
            <a:solidFill>
              <a:srgbClr val="6E6EE3">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828560" y="1401166"/>
              <a:ext cx="2054516" cy="2217387"/>
            </a:xfrm>
            <a:custGeom>
              <a:avLst/>
              <a:gdLst/>
              <a:ahLst/>
              <a:cxnLst/>
              <a:rect l="l" t="t" r="r" b="b"/>
              <a:pathLst>
                <a:path w="103476" h="111679" extrusionOk="0">
                  <a:moveTo>
                    <a:pt x="34394" y="0"/>
                  </a:moveTo>
                  <a:cubicBezTo>
                    <a:pt x="32851" y="0"/>
                    <a:pt x="31309" y="195"/>
                    <a:pt x="29819" y="590"/>
                  </a:cubicBezTo>
                  <a:cubicBezTo>
                    <a:pt x="28629" y="906"/>
                    <a:pt x="27480" y="1347"/>
                    <a:pt x="26380" y="1888"/>
                  </a:cubicBezTo>
                  <a:cubicBezTo>
                    <a:pt x="22140" y="6526"/>
                    <a:pt x="18497" y="11855"/>
                    <a:pt x="15641" y="17815"/>
                  </a:cubicBezTo>
                  <a:cubicBezTo>
                    <a:pt x="0" y="50454"/>
                    <a:pt x="13781" y="89592"/>
                    <a:pt x="46420" y="105233"/>
                  </a:cubicBezTo>
                  <a:cubicBezTo>
                    <a:pt x="55552" y="109608"/>
                    <a:pt x="65192" y="111679"/>
                    <a:pt x="74685" y="111679"/>
                  </a:cubicBezTo>
                  <a:cubicBezTo>
                    <a:pt x="78230" y="111679"/>
                    <a:pt x="81755" y="111390"/>
                    <a:pt x="85225" y="110825"/>
                  </a:cubicBezTo>
                  <a:cubicBezTo>
                    <a:pt x="89227" y="109519"/>
                    <a:pt x="92973" y="107629"/>
                    <a:pt x="95999" y="104734"/>
                  </a:cubicBezTo>
                  <a:cubicBezTo>
                    <a:pt x="101252" y="99708"/>
                    <a:pt x="103476" y="90896"/>
                    <a:pt x="99193" y="85022"/>
                  </a:cubicBezTo>
                  <a:cubicBezTo>
                    <a:pt x="96945" y="81940"/>
                    <a:pt x="93359" y="80142"/>
                    <a:pt x="89795" y="78785"/>
                  </a:cubicBezTo>
                  <a:cubicBezTo>
                    <a:pt x="83002" y="76199"/>
                    <a:pt x="75798" y="74798"/>
                    <a:pt x="69038" y="72126"/>
                  </a:cubicBezTo>
                  <a:cubicBezTo>
                    <a:pt x="62279" y="69454"/>
                    <a:pt x="55733" y="65205"/>
                    <a:pt x="52468" y="58712"/>
                  </a:cubicBezTo>
                  <a:cubicBezTo>
                    <a:pt x="48289" y="50394"/>
                    <a:pt x="50317" y="40486"/>
                    <a:pt x="51705" y="31283"/>
                  </a:cubicBezTo>
                  <a:cubicBezTo>
                    <a:pt x="53091" y="22079"/>
                    <a:pt x="53288" y="11453"/>
                    <a:pt x="46694" y="4884"/>
                  </a:cubicBezTo>
                  <a:cubicBezTo>
                    <a:pt x="43481" y="1684"/>
                    <a:pt x="38935" y="0"/>
                    <a:pt x="34394" y="0"/>
                  </a:cubicBezTo>
                  <a:close/>
                </a:path>
              </a:pathLst>
            </a:custGeom>
            <a:solidFill>
              <a:srgbClr val="B3B2EF">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3"/>
          <p:cNvSpPr/>
          <p:nvPr/>
        </p:nvSpPr>
        <p:spPr>
          <a:xfrm flipH="1">
            <a:off x="-71003" y="4838644"/>
            <a:ext cx="431866" cy="431866"/>
          </a:xfrm>
          <a:custGeom>
            <a:avLst/>
            <a:gdLst/>
            <a:ahLst/>
            <a:cxnLst/>
            <a:rect l="l" t="t" r="r" b="b"/>
            <a:pathLst>
              <a:path w="131067" h="131067" extrusionOk="0">
                <a:moveTo>
                  <a:pt x="65534" y="0"/>
                </a:moveTo>
                <a:cubicBezTo>
                  <a:pt x="48153" y="0"/>
                  <a:pt x="31484" y="6904"/>
                  <a:pt x="19194" y="19194"/>
                </a:cubicBezTo>
                <a:cubicBezTo>
                  <a:pt x="6904" y="31484"/>
                  <a:pt x="0" y="48152"/>
                  <a:pt x="0" y="65533"/>
                </a:cubicBezTo>
                <a:cubicBezTo>
                  <a:pt x="0" y="82913"/>
                  <a:pt x="6904" y="99582"/>
                  <a:pt x="19194" y="111872"/>
                </a:cubicBezTo>
                <a:cubicBezTo>
                  <a:pt x="31484" y="124162"/>
                  <a:pt x="48153" y="131066"/>
                  <a:pt x="65534" y="131066"/>
                </a:cubicBezTo>
                <a:cubicBezTo>
                  <a:pt x="82914" y="131066"/>
                  <a:pt x="99582" y="124162"/>
                  <a:pt x="111872" y="111872"/>
                </a:cubicBezTo>
                <a:cubicBezTo>
                  <a:pt x="124162" y="99582"/>
                  <a:pt x="131066" y="82913"/>
                  <a:pt x="131066" y="65533"/>
                </a:cubicBezTo>
                <a:cubicBezTo>
                  <a:pt x="131066" y="48152"/>
                  <a:pt x="124162" y="31484"/>
                  <a:pt x="111872" y="19194"/>
                </a:cubicBezTo>
                <a:cubicBezTo>
                  <a:pt x="99582" y="6904"/>
                  <a:pt x="82914" y="0"/>
                  <a:pt x="65534" y="0"/>
                </a:cubicBezTo>
                <a:close/>
              </a:path>
            </a:pathLst>
          </a:custGeom>
          <a:solidFill>
            <a:srgbClr val="6E6EE3">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flipH="1">
            <a:off x="-241723" y="661380"/>
            <a:ext cx="773295" cy="773295"/>
          </a:xfrm>
          <a:custGeom>
            <a:avLst/>
            <a:gdLst/>
            <a:ahLst/>
            <a:cxnLst/>
            <a:rect l="l" t="t" r="r" b="b"/>
            <a:pathLst>
              <a:path w="131067" h="131067" extrusionOk="0">
                <a:moveTo>
                  <a:pt x="65534" y="0"/>
                </a:moveTo>
                <a:cubicBezTo>
                  <a:pt x="48153" y="0"/>
                  <a:pt x="31484" y="6904"/>
                  <a:pt x="19194" y="19194"/>
                </a:cubicBezTo>
                <a:cubicBezTo>
                  <a:pt x="6904" y="31484"/>
                  <a:pt x="0" y="48152"/>
                  <a:pt x="0" y="65533"/>
                </a:cubicBezTo>
                <a:cubicBezTo>
                  <a:pt x="0" y="82913"/>
                  <a:pt x="6904" y="99582"/>
                  <a:pt x="19194" y="111872"/>
                </a:cubicBezTo>
                <a:cubicBezTo>
                  <a:pt x="31484" y="124162"/>
                  <a:pt x="48153" y="131066"/>
                  <a:pt x="65534" y="131066"/>
                </a:cubicBezTo>
                <a:cubicBezTo>
                  <a:pt x="82914" y="131066"/>
                  <a:pt x="99582" y="124162"/>
                  <a:pt x="111872" y="111872"/>
                </a:cubicBezTo>
                <a:cubicBezTo>
                  <a:pt x="124162" y="99582"/>
                  <a:pt x="131066" y="82913"/>
                  <a:pt x="131066" y="65533"/>
                </a:cubicBezTo>
                <a:cubicBezTo>
                  <a:pt x="131066" y="48152"/>
                  <a:pt x="124162" y="31484"/>
                  <a:pt x="111872" y="19194"/>
                </a:cubicBezTo>
                <a:cubicBezTo>
                  <a:pt x="99582" y="6904"/>
                  <a:pt x="82914" y="0"/>
                  <a:pt x="65534" y="0"/>
                </a:cubicBezTo>
                <a:close/>
              </a:path>
            </a:pathLst>
          </a:custGeom>
          <a:solidFill>
            <a:srgbClr val="6E6EE3">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flipH="1">
            <a:off x="7138038" y="3204897"/>
            <a:ext cx="124452" cy="121630"/>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flipH="1">
            <a:off x="7079629" y="1110278"/>
            <a:ext cx="241281" cy="235795"/>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flipH="1">
            <a:off x="583638" y="4053309"/>
            <a:ext cx="124452" cy="121630"/>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691091" y="3326518"/>
            <a:ext cx="1274736" cy="293565"/>
          </a:xfrm>
          <a:custGeom>
            <a:avLst/>
            <a:gdLst/>
            <a:ahLst/>
            <a:cxnLst/>
            <a:rect l="l" t="t" r="r" b="b"/>
            <a:pathLst>
              <a:path w="43618" h="10045" extrusionOk="0">
                <a:moveTo>
                  <a:pt x="10867" y="0"/>
                </a:moveTo>
                <a:cubicBezTo>
                  <a:pt x="5839" y="0"/>
                  <a:pt x="1712" y="4055"/>
                  <a:pt x="1" y="10044"/>
                </a:cubicBezTo>
                <a:lnTo>
                  <a:pt x="43618" y="10044"/>
                </a:lnTo>
                <a:cubicBezTo>
                  <a:pt x="43618" y="10044"/>
                  <a:pt x="40267" y="3945"/>
                  <a:pt x="30719" y="3945"/>
                </a:cubicBezTo>
                <a:cubicBezTo>
                  <a:pt x="30024" y="3945"/>
                  <a:pt x="29296" y="3978"/>
                  <a:pt x="28534" y="4047"/>
                </a:cubicBezTo>
                <a:cubicBezTo>
                  <a:pt x="27477" y="4143"/>
                  <a:pt x="26519" y="4187"/>
                  <a:pt x="25646" y="4187"/>
                </a:cubicBezTo>
                <a:cubicBezTo>
                  <a:pt x="17656" y="4187"/>
                  <a:pt x="16730" y="539"/>
                  <a:pt x="11814" y="48"/>
                </a:cubicBezTo>
                <a:cubicBezTo>
                  <a:pt x="11495" y="16"/>
                  <a:pt x="11179" y="0"/>
                  <a:pt x="10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8797184" y="816718"/>
            <a:ext cx="1274736" cy="293565"/>
          </a:xfrm>
          <a:custGeom>
            <a:avLst/>
            <a:gdLst/>
            <a:ahLst/>
            <a:cxnLst/>
            <a:rect l="l" t="t" r="r" b="b"/>
            <a:pathLst>
              <a:path w="43618" h="10045" extrusionOk="0">
                <a:moveTo>
                  <a:pt x="10867" y="0"/>
                </a:moveTo>
                <a:cubicBezTo>
                  <a:pt x="5839" y="0"/>
                  <a:pt x="1712" y="4055"/>
                  <a:pt x="1" y="10044"/>
                </a:cubicBezTo>
                <a:lnTo>
                  <a:pt x="43618" y="10044"/>
                </a:lnTo>
                <a:cubicBezTo>
                  <a:pt x="43618" y="10044"/>
                  <a:pt x="40267" y="3945"/>
                  <a:pt x="30719" y="3945"/>
                </a:cubicBezTo>
                <a:cubicBezTo>
                  <a:pt x="30024" y="3945"/>
                  <a:pt x="29296" y="3978"/>
                  <a:pt x="28534" y="4047"/>
                </a:cubicBezTo>
                <a:cubicBezTo>
                  <a:pt x="27477" y="4143"/>
                  <a:pt x="26519" y="4187"/>
                  <a:pt x="25646" y="4187"/>
                </a:cubicBezTo>
                <a:cubicBezTo>
                  <a:pt x="17656" y="4187"/>
                  <a:pt x="16730" y="539"/>
                  <a:pt x="11814" y="48"/>
                </a:cubicBezTo>
                <a:cubicBezTo>
                  <a:pt x="11495" y="16"/>
                  <a:pt x="11179" y="0"/>
                  <a:pt x="10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a:spLocks noGrp="1"/>
          </p:cNvSpPr>
          <p:nvPr>
            <p:ph type="body" idx="1"/>
          </p:nvPr>
        </p:nvSpPr>
        <p:spPr>
          <a:xfrm>
            <a:off x="775800" y="965075"/>
            <a:ext cx="7401000" cy="292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TITLE_AND_BODY_3">
    <p:bg>
      <p:bgPr>
        <a:solidFill>
          <a:srgbClr val="FDFEFC"/>
        </a:solidFill>
        <a:effectLst/>
      </p:bgPr>
    </p:bg>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886975" y="1352800"/>
            <a:ext cx="27075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0"/>
          <p:cNvSpPr txBox="1">
            <a:spLocks noGrp="1"/>
          </p:cNvSpPr>
          <p:nvPr>
            <p:ph type="body" idx="1"/>
          </p:nvPr>
        </p:nvSpPr>
        <p:spPr>
          <a:xfrm>
            <a:off x="4886975" y="2078000"/>
            <a:ext cx="3304800" cy="198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DFE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ontserrat Medium"/>
              <a:buChar char="●"/>
              <a:defRPr sz="1800">
                <a:solidFill>
                  <a:schemeClr val="dk1"/>
                </a:solidFill>
                <a:latin typeface="Montserrat Medium"/>
                <a:ea typeface="Montserrat Medium"/>
                <a:cs typeface="Montserrat Medium"/>
                <a:sym typeface="Montserrat Medium"/>
              </a:defRPr>
            </a:lvl1pPr>
            <a:lvl2pPr marL="914400" lvl="1"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C"/>
        </a:solidFill>
        <a:effectLst/>
      </p:bgPr>
    </p:bg>
    <p:spTree>
      <p:nvGrpSpPr>
        <p:cNvPr id="1" name="Shape 277"/>
        <p:cNvGrpSpPr/>
        <p:nvPr/>
      </p:nvGrpSpPr>
      <p:grpSpPr>
        <a:xfrm>
          <a:off x="0" y="0"/>
          <a:ext cx="0" cy="0"/>
          <a:chOff x="0" y="0"/>
          <a:chExt cx="0" cy="0"/>
        </a:xfrm>
      </p:grpSpPr>
      <p:pic>
        <p:nvPicPr>
          <p:cNvPr id="3" name="Picture 2" descr="A picture containing cartoon, clipart, illustration, drawing&#10;&#10;Description automatically generated">
            <a:extLst>
              <a:ext uri="{FF2B5EF4-FFF2-40B4-BE49-F238E27FC236}">
                <a16:creationId xmlns:a16="http://schemas.microsoft.com/office/drawing/2014/main" id="{69DA8612-0B83-04F5-1CB7-F676743CCA90}"/>
              </a:ext>
            </a:extLst>
          </p:cNvPr>
          <p:cNvPicPr>
            <a:picLocks noChangeAspect="1"/>
          </p:cNvPicPr>
          <p:nvPr/>
        </p:nvPicPr>
        <p:blipFill>
          <a:blip r:embed="rId3"/>
          <a:stretch>
            <a:fillRect/>
          </a:stretch>
        </p:blipFill>
        <p:spPr>
          <a:xfrm>
            <a:off x="0" y="0"/>
            <a:ext cx="5143500" cy="5143500"/>
          </a:xfrm>
          <a:prstGeom prst="rect">
            <a:avLst/>
          </a:prstGeom>
        </p:spPr>
      </p:pic>
      <p:sp>
        <p:nvSpPr>
          <p:cNvPr id="278" name="Google Shape;278;p36"/>
          <p:cNvSpPr txBox="1">
            <a:spLocks noGrp="1"/>
          </p:cNvSpPr>
          <p:nvPr>
            <p:ph type="ctrTitle"/>
          </p:nvPr>
        </p:nvSpPr>
        <p:spPr>
          <a:xfrm>
            <a:off x="3861940" y="751562"/>
            <a:ext cx="4891489" cy="3131506"/>
          </a:xfrm>
          <a:prstGeom prst="rect">
            <a:avLst/>
          </a:prstGeom>
        </p:spPr>
        <p:txBody>
          <a:bodyPr spcFirstLastPara="1" wrap="square" lIns="91425" tIns="91425" rIns="91425" bIns="91425" anchor="b" anchorCtr="0">
            <a:noAutofit/>
          </a:bodyPr>
          <a:lstStyle/>
          <a:p>
            <a:pPr algn="r"/>
            <a:r>
              <a:rPr lang="en" sz="2800" dirty="0">
                <a:solidFill>
                  <a:schemeClr val="accent1"/>
                </a:solidFill>
              </a:rPr>
              <a:t>Social, Ethical and Professional Issues </a:t>
            </a:r>
            <a:br>
              <a:rPr lang="en" sz="2800" dirty="0">
                <a:solidFill>
                  <a:schemeClr val="accent1"/>
                </a:solidFill>
              </a:rPr>
            </a:br>
            <a:r>
              <a:rPr lang="en-US" sz="2400" dirty="0">
                <a:solidFill>
                  <a:schemeClr val="tx1"/>
                </a:solidFill>
                <a:latin typeface="Montserrat" panose="00000500000000000000" pitchFamily="2" charset="0"/>
              </a:rPr>
              <a:t>in</a:t>
            </a:r>
            <a:r>
              <a:rPr lang="en-US" sz="2400" b="1" i="0" u="none" strike="noStrike" dirty="0">
                <a:solidFill>
                  <a:schemeClr val="tx1"/>
                </a:solidFill>
                <a:latin typeface="Montserrat" panose="00000500000000000000" pitchFamily="2" charset="0"/>
              </a:rPr>
              <a:t> C</a:t>
            </a:r>
            <a:r>
              <a:rPr lang="en-US" sz="2400" dirty="0">
                <a:solidFill>
                  <a:schemeClr val="tx1"/>
                </a:solidFill>
                <a:latin typeface="Montserrat" panose="00000500000000000000" pitchFamily="2" charset="0"/>
              </a:rPr>
              <a:t>o</a:t>
            </a:r>
            <a:r>
              <a:rPr lang="en-US" sz="2400" b="1" i="0" u="none" strike="noStrike" dirty="0">
                <a:solidFill>
                  <a:schemeClr val="tx1"/>
                </a:solidFill>
                <a:latin typeface="Montserrat" panose="00000500000000000000" pitchFamily="2" charset="0"/>
              </a:rPr>
              <a:t>mputing</a:t>
            </a:r>
            <a:br>
              <a:rPr lang="en-US" sz="5400" dirty="0">
                <a:solidFill>
                  <a:schemeClr val="tx1"/>
                </a:solidFill>
              </a:rPr>
            </a:br>
            <a:endParaRPr sz="2800" b="0" dirty="0">
              <a:solidFill>
                <a:schemeClr val="tx1"/>
              </a:solidFill>
            </a:endParaRPr>
          </a:p>
        </p:txBody>
      </p:sp>
      <p:sp>
        <p:nvSpPr>
          <p:cNvPr id="281" name="Google Shape;281;p36"/>
          <p:cNvSpPr/>
          <p:nvPr/>
        </p:nvSpPr>
        <p:spPr>
          <a:xfrm>
            <a:off x="4934177" y="2286001"/>
            <a:ext cx="132600" cy="132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 name="Google Shape;278;p36">
            <a:extLst>
              <a:ext uri="{FF2B5EF4-FFF2-40B4-BE49-F238E27FC236}">
                <a16:creationId xmlns:a16="http://schemas.microsoft.com/office/drawing/2014/main" id="{797F7CFA-ABED-10B0-5271-CDDEBCB047F4}"/>
              </a:ext>
            </a:extLst>
          </p:cNvPr>
          <p:cNvSpPr txBox="1">
            <a:spLocks/>
          </p:cNvSpPr>
          <p:nvPr/>
        </p:nvSpPr>
        <p:spPr>
          <a:xfrm>
            <a:off x="3861940" y="3043826"/>
            <a:ext cx="4891489" cy="839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a:buNone/>
              <a:defRPr sz="6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en-US" sz="2400" b="0" i="1" dirty="0">
                <a:solidFill>
                  <a:schemeClr val="tx1"/>
                </a:solidFill>
                <a:latin typeface="Poppins" panose="00000500000000000000" pitchFamily="2" charset="0"/>
                <a:cs typeface="Poppins" panose="00000500000000000000" pitchFamily="2" charset="0"/>
              </a:rPr>
              <a:t>Security Governance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Information 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There are various governance frameworks that might be suitable for an organization to implement such as COBIT 5, ISO/IEC 27000 series etcetera</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b="1" dirty="0">
                <a:solidFill>
                  <a:schemeClr val="tx1"/>
                </a:solidFill>
                <a:latin typeface="Poppins" panose="00000500000000000000" pitchFamily="2" charset="0"/>
                <a:cs typeface="Poppins" panose="00000500000000000000" pitchFamily="2" charset="0"/>
              </a:rPr>
              <a:t>Security Policies – </a:t>
            </a:r>
            <a:r>
              <a:rPr lang="en-US" sz="1800" dirty="0">
                <a:solidFill>
                  <a:schemeClr val="tx1"/>
                </a:solidFill>
                <a:latin typeface="Poppins" panose="00000500000000000000" pitchFamily="2" charset="0"/>
                <a:cs typeface="Poppins" panose="00000500000000000000" pitchFamily="2" charset="0"/>
              </a:rPr>
              <a:t>They are designed to mitigate risk and are usually developed in response to an actual or perceived threat. Policies state management intent and direction at a high level. </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b="1" dirty="0">
                <a:solidFill>
                  <a:schemeClr val="tx1"/>
                </a:solidFill>
                <a:latin typeface="Poppins" panose="00000500000000000000" pitchFamily="2" charset="0"/>
                <a:cs typeface="Poppins" panose="00000500000000000000" pitchFamily="2" charset="0"/>
              </a:rPr>
              <a:t>Standards – </a:t>
            </a:r>
            <a:r>
              <a:rPr lang="en-US" sz="1800" dirty="0">
                <a:solidFill>
                  <a:schemeClr val="tx1"/>
                </a:solidFill>
                <a:latin typeface="Poppins" panose="00000500000000000000" pitchFamily="2" charset="0"/>
                <a:cs typeface="Poppins" panose="00000500000000000000" pitchFamily="2" charset="0"/>
              </a:rPr>
              <a:t>Standards are developed or modified to set boundaries for people, processes, procedures and technologies to maintain compliance with policies and support the achievement of organization’s goals and objectives.</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0173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Information 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Depending on the classification levels of the asset related to the standard, there may be multiple standards. Collectively, standards are combined with other controls to create security baselines.</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Information security governance is the responsibility of the board of directors and senior management. </a:t>
            </a:r>
          </a:p>
        </p:txBody>
      </p:sp>
    </p:spTree>
    <p:extLst>
      <p:ext uri="{BB962C8B-B14F-4D97-AF65-F5344CB8AC3E}">
        <p14:creationId xmlns:p14="http://schemas.microsoft.com/office/powerpoint/2010/main" val="140345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Information 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While senior management has the responsibility to consider and respond to the increasingly complex/destructive IS issues, the BOD is responsible to make information security an intrinsic part of governance, integrated with the processes they have in place to govern other critical organizational resources.</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This includes monitoring and reporting processes to ensure that the governance processes are effective and compliance enforcement is sufficient to reduce risk to acceptable levels.</a:t>
            </a:r>
          </a:p>
        </p:txBody>
      </p:sp>
    </p:spTree>
    <p:extLst>
      <p:ext uri="{BB962C8B-B14F-4D97-AF65-F5344CB8AC3E}">
        <p14:creationId xmlns:p14="http://schemas.microsoft.com/office/powerpoint/2010/main" val="113486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Governance Framework</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The Governance framework will generally consist of the following</a:t>
            </a:r>
          </a:p>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Comprehensive security strategy linked with business obj.</a:t>
            </a:r>
          </a:p>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Governing security policies that express management intent and address aspects of strategy, controls and regulation</a:t>
            </a:r>
          </a:p>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Set of standards for policies to ensure PPT comply with policy requirements and set appropriate baselines</a:t>
            </a:r>
          </a:p>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Effective security organizational structure with sufficient authority and adequate resources</a:t>
            </a:r>
          </a:p>
        </p:txBody>
      </p:sp>
    </p:spTree>
    <p:extLst>
      <p:ext uri="{BB962C8B-B14F-4D97-AF65-F5344CB8AC3E}">
        <p14:creationId xmlns:p14="http://schemas.microsoft.com/office/powerpoint/2010/main" val="216266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Governance Framework</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Defined workflows and structures that assist in defining responsibilities and accountability for information security governance</a:t>
            </a:r>
          </a:p>
          <a:p>
            <a:pPr marL="742950" lvl="1"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Institutionalized metrics and monitoring processes to ensure compliances, provide feedbacks on control effectiveness and provide appropriate management decisions.</a:t>
            </a:r>
          </a:p>
        </p:txBody>
      </p:sp>
    </p:spTree>
    <p:extLst>
      <p:ext uri="{BB962C8B-B14F-4D97-AF65-F5344CB8AC3E}">
        <p14:creationId xmlns:p14="http://schemas.microsoft.com/office/powerpoint/2010/main" val="291486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Communication</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Clear communication is essential to the operations of any business. Conversely, miscommunication can lead to some big problems. An organization structure helps ensure everyone throughout the organization understands with whom they need to share different information. </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An effective corporate structure outlines how different teams and individuals are connected to each other. Everyone knows whom they are responsible for – and whom they are accountable to. This eliminates the confusion of who is responsible for what. </a:t>
            </a:r>
            <a:endParaRPr lang="en-US" sz="1800" kern="10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168113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9"/>
          <p:cNvSpPr/>
          <p:nvPr/>
        </p:nvSpPr>
        <p:spPr>
          <a:xfrm rot="4500133">
            <a:off x="538323" y="1073709"/>
            <a:ext cx="3860650" cy="2803576"/>
          </a:xfrm>
          <a:custGeom>
            <a:avLst/>
            <a:gdLst/>
            <a:ahLst/>
            <a:cxnLst/>
            <a:rect l="l" t="t" r="r" b="b"/>
            <a:pathLst>
              <a:path w="264478" h="192062" extrusionOk="0">
                <a:moveTo>
                  <a:pt x="175675" y="0"/>
                </a:moveTo>
                <a:cubicBezTo>
                  <a:pt x="151034" y="0"/>
                  <a:pt x="156812" y="24425"/>
                  <a:pt x="139392" y="29868"/>
                </a:cubicBezTo>
                <a:cubicBezTo>
                  <a:pt x="136667" y="30720"/>
                  <a:pt x="134251" y="31081"/>
                  <a:pt x="132017" y="31081"/>
                </a:cubicBezTo>
                <a:cubicBezTo>
                  <a:pt x="119501" y="31081"/>
                  <a:pt x="112651" y="19751"/>
                  <a:pt x="88806" y="19751"/>
                </a:cubicBezTo>
                <a:cubicBezTo>
                  <a:pt x="60702" y="19751"/>
                  <a:pt x="51710" y="35488"/>
                  <a:pt x="50024" y="59657"/>
                </a:cubicBezTo>
                <a:cubicBezTo>
                  <a:pt x="48336" y="83826"/>
                  <a:pt x="38221" y="99564"/>
                  <a:pt x="19111" y="117550"/>
                </a:cubicBezTo>
                <a:cubicBezTo>
                  <a:pt x="0" y="135537"/>
                  <a:pt x="17424" y="169261"/>
                  <a:pt x="38222" y="171509"/>
                </a:cubicBezTo>
                <a:cubicBezTo>
                  <a:pt x="46574" y="172411"/>
                  <a:pt x="55427" y="173849"/>
                  <a:pt x="63319" y="176873"/>
                </a:cubicBezTo>
                <a:cubicBezTo>
                  <a:pt x="71447" y="179986"/>
                  <a:pt x="77601" y="186618"/>
                  <a:pt x="85721" y="189721"/>
                </a:cubicBezTo>
                <a:cubicBezTo>
                  <a:pt x="91741" y="192020"/>
                  <a:pt x="98351" y="192055"/>
                  <a:pt x="104795" y="192062"/>
                </a:cubicBezTo>
                <a:cubicBezTo>
                  <a:pt x="104816" y="192062"/>
                  <a:pt x="104837" y="192062"/>
                  <a:pt x="104858" y="192062"/>
                </a:cubicBezTo>
                <a:cubicBezTo>
                  <a:pt x="118962" y="192062"/>
                  <a:pt x="126904" y="187375"/>
                  <a:pt x="137910" y="179136"/>
                </a:cubicBezTo>
                <a:cubicBezTo>
                  <a:pt x="146028" y="173059"/>
                  <a:pt x="156253" y="162808"/>
                  <a:pt x="166933" y="161954"/>
                </a:cubicBezTo>
                <a:cubicBezTo>
                  <a:pt x="167292" y="161925"/>
                  <a:pt x="167651" y="161911"/>
                  <a:pt x="168010" y="161911"/>
                </a:cubicBezTo>
                <a:cubicBezTo>
                  <a:pt x="181682" y="161911"/>
                  <a:pt x="195092" y="182303"/>
                  <a:pt x="218644" y="186684"/>
                </a:cubicBezTo>
                <a:cubicBezTo>
                  <a:pt x="219557" y="186854"/>
                  <a:pt x="220468" y="186937"/>
                  <a:pt x="221373" y="186937"/>
                </a:cubicBezTo>
                <a:cubicBezTo>
                  <a:pt x="244429" y="186937"/>
                  <a:pt x="264478" y="133542"/>
                  <a:pt x="257989" y="111367"/>
                </a:cubicBezTo>
                <a:cubicBezTo>
                  <a:pt x="251245" y="88323"/>
                  <a:pt x="232134" y="80454"/>
                  <a:pt x="236068" y="61343"/>
                </a:cubicBezTo>
                <a:cubicBezTo>
                  <a:pt x="240002" y="42234"/>
                  <a:pt x="236067" y="30431"/>
                  <a:pt x="227636" y="21999"/>
                </a:cubicBezTo>
                <a:cubicBezTo>
                  <a:pt x="227636" y="21999"/>
                  <a:pt x="205715" y="1765"/>
                  <a:pt x="178175" y="79"/>
                </a:cubicBezTo>
                <a:cubicBezTo>
                  <a:pt x="177309" y="26"/>
                  <a:pt x="176476" y="0"/>
                  <a:pt x="175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txBox="1">
            <a:spLocks noGrp="1"/>
          </p:cNvSpPr>
          <p:nvPr>
            <p:ph type="title"/>
          </p:nvPr>
        </p:nvSpPr>
        <p:spPr>
          <a:xfrm>
            <a:off x="4463667" y="2031412"/>
            <a:ext cx="4680334"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Main references supporting the course:</a:t>
            </a:r>
            <a:br>
              <a:rPr lang="en-US" dirty="0"/>
            </a:br>
            <a:endParaRPr dirty="0"/>
          </a:p>
        </p:txBody>
      </p:sp>
      <p:sp>
        <p:nvSpPr>
          <p:cNvPr id="903" name="Google Shape;903;p49"/>
          <p:cNvSpPr txBox="1">
            <a:spLocks noGrp="1"/>
          </p:cNvSpPr>
          <p:nvPr>
            <p:ph type="body" idx="1"/>
          </p:nvPr>
        </p:nvSpPr>
        <p:spPr>
          <a:xfrm>
            <a:off x="4370199" y="2188046"/>
            <a:ext cx="4509106" cy="2672711"/>
          </a:xfrm>
          <a:prstGeom prst="rect">
            <a:avLst/>
          </a:prstGeom>
        </p:spPr>
        <p:txBody>
          <a:bodyPr spcFirstLastPara="1" wrap="square" lIns="91425" tIns="91425" rIns="91425" bIns="91425" anchor="t" anchorCtr="0">
            <a:noAutofit/>
          </a:bodyPr>
          <a:lstStyle/>
          <a:p>
            <a:pPr marL="285750" indent="-285750" algn="just">
              <a:spcAft>
                <a:spcPts val="1600"/>
              </a:spcAft>
            </a:pPr>
            <a:r>
              <a:rPr lang="en-US" dirty="0">
                <a:latin typeface="Poppins" panose="00000500000000000000" pitchFamily="2" charset="0"/>
                <a:cs typeface="Poppins" panose="00000500000000000000" pitchFamily="2" charset="0"/>
              </a:rPr>
              <a:t>Ethics for the Information Age, </a:t>
            </a:r>
            <a:r>
              <a:rPr lang="en-US" dirty="0" err="1">
                <a:latin typeface="Poppins" panose="00000500000000000000" pitchFamily="2" charset="0"/>
                <a:cs typeface="Poppins" panose="00000500000000000000" pitchFamily="2" charset="0"/>
              </a:rPr>
              <a:t>MichaelJ</a:t>
            </a:r>
            <a:r>
              <a:rPr lang="en-US" dirty="0">
                <a:latin typeface="Poppins" panose="00000500000000000000" pitchFamily="2" charset="0"/>
                <a:cs typeface="Poppins" panose="00000500000000000000" pitchFamily="2" charset="0"/>
              </a:rPr>
              <a:t>. Quinn, 5th Edition, Pearson/Addison-Wesley, 2011,ISBN 978- 0-13-213387-6</a:t>
            </a:r>
          </a:p>
          <a:p>
            <a:pPr marL="285750" indent="-285750" algn="just">
              <a:spcAft>
                <a:spcPts val="1600"/>
              </a:spcAft>
            </a:pPr>
            <a:r>
              <a:rPr lang="en-US" dirty="0">
                <a:latin typeface="Poppins" panose="00000500000000000000" pitchFamily="2" charset="0"/>
                <a:cs typeface="Poppins" panose="00000500000000000000" pitchFamily="2" charset="0"/>
              </a:rPr>
              <a:t>Supplemental Text (Available in print or online via Creative Commons):</a:t>
            </a:r>
          </a:p>
          <a:p>
            <a:pPr marL="285750" indent="-285750" algn="just">
              <a:spcAft>
                <a:spcPts val="1600"/>
              </a:spcAft>
            </a:pPr>
            <a:r>
              <a:rPr lang="en-US" dirty="0">
                <a:latin typeface="Poppins" panose="00000500000000000000" pitchFamily="2" charset="0"/>
                <a:cs typeface="Poppins" panose="00000500000000000000" pitchFamily="2" charset="0"/>
              </a:rPr>
              <a:t>Blown to Bits: Your Life, Liberty, and Happiness after the Digital Explosion, Hal Abelson, 1st edition, Addison-Wesley, 2009, ISBN 978-0-13-285553-2.</a:t>
            </a:r>
          </a:p>
        </p:txBody>
      </p:sp>
      <p:grpSp>
        <p:nvGrpSpPr>
          <p:cNvPr id="904" name="Google Shape;904;p49"/>
          <p:cNvGrpSpPr/>
          <p:nvPr/>
        </p:nvGrpSpPr>
        <p:grpSpPr>
          <a:xfrm>
            <a:off x="638401" y="700480"/>
            <a:ext cx="3660493" cy="3550028"/>
            <a:chOff x="903650" y="238125"/>
            <a:chExt cx="5400550" cy="5237575"/>
          </a:xfrm>
        </p:grpSpPr>
        <p:sp>
          <p:nvSpPr>
            <p:cNvPr id="905" name="Google Shape;905;p49"/>
            <p:cNvSpPr/>
            <p:nvPr/>
          </p:nvSpPr>
          <p:spPr>
            <a:xfrm>
              <a:off x="903650" y="5136250"/>
              <a:ext cx="3135006" cy="339450"/>
            </a:xfrm>
            <a:custGeom>
              <a:avLst/>
              <a:gdLst/>
              <a:ahLst/>
              <a:cxnLst/>
              <a:rect l="l" t="t" r="r" b="b"/>
              <a:pathLst>
                <a:path w="232481" h="13578" extrusionOk="0">
                  <a:moveTo>
                    <a:pt x="116240" y="1"/>
                  </a:moveTo>
                  <a:cubicBezTo>
                    <a:pt x="85411" y="1"/>
                    <a:pt x="55845" y="715"/>
                    <a:pt x="34046" y="1988"/>
                  </a:cubicBezTo>
                  <a:cubicBezTo>
                    <a:pt x="12246" y="3262"/>
                    <a:pt x="0" y="4988"/>
                    <a:pt x="0" y="6788"/>
                  </a:cubicBezTo>
                  <a:cubicBezTo>
                    <a:pt x="0" y="8589"/>
                    <a:pt x="12246" y="10316"/>
                    <a:pt x="34046" y="11588"/>
                  </a:cubicBezTo>
                  <a:cubicBezTo>
                    <a:pt x="55845" y="12862"/>
                    <a:pt x="85411" y="13577"/>
                    <a:pt x="116240" y="13577"/>
                  </a:cubicBezTo>
                  <a:cubicBezTo>
                    <a:pt x="147069" y="13577"/>
                    <a:pt x="176636" y="12862"/>
                    <a:pt x="198434" y="11588"/>
                  </a:cubicBezTo>
                  <a:cubicBezTo>
                    <a:pt x="220234" y="10316"/>
                    <a:pt x="232480" y="8589"/>
                    <a:pt x="232480" y="6788"/>
                  </a:cubicBezTo>
                  <a:cubicBezTo>
                    <a:pt x="232480" y="4988"/>
                    <a:pt x="220234" y="3262"/>
                    <a:pt x="198434" y="1988"/>
                  </a:cubicBezTo>
                  <a:cubicBezTo>
                    <a:pt x="176636" y="715"/>
                    <a:pt x="147069" y="1"/>
                    <a:pt x="116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a:off x="1812725" y="466425"/>
              <a:ext cx="1046050" cy="1046125"/>
            </a:xfrm>
            <a:custGeom>
              <a:avLst/>
              <a:gdLst/>
              <a:ahLst/>
              <a:cxnLst/>
              <a:rect l="l" t="t" r="r" b="b"/>
              <a:pathLst>
                <a:path w="41842" h="41845" extrusionOk="0">
                  <a:moveTo>
                    <a:pt x="16512" y="1396"/>
                  </a:moveTo>
                  <a:lnTo>
                    <a:pt x="16512" y="1396"/>
                  </a:lnTo>
                  <a:cubicBezTo>
                    <a:pt x="13993" y="3053"/>
                    <a:pt x="11917" y="6077"/>
                    <a:pt x="10535" y="9861"/>
                  </a:cubicBezTo>
                  <a:lnTo>
                    <a:pt x="4249" y="9861"/>
                  </a:lnTo>
                  <a:cubicBezTo>
                    <a:pt x="4392" y="9646"/>
                    <a:pt x="4536" y="9432"/>
                    <a:pt x="4688" y="9221"/>
                  </a:cubicBezTo>
                  <a:cubicBezTo>
                    <a:pt x="7577" y="5211"/>
                    <a:pt x="11743" y="2468"/>
                    <a:pt x="16512" y="1396"/>
                  </a:cubicBezTo>
                  <a:close/>
                  <a:moveTo>
                    <a:pt x="21371" y="917"/>
                  </a:moveTo>
                  <a:cubicBezTo>
                    <a:pt x="22606" y="1006"/>
                    <a:pt x="23831" y="1453"/>
                    <a:pt x="24992" y="2250"/>
                  </a:cubicBezTo>
                  <a:cubicBezTo>
                    <a:pt x="27213" y="3775"/>
                    <a:pt x="29078" y="6473"/>
                    <a:pt x="30364" y="9861"/>
                  </a:cubicBezTo>
                  <a:lnTo>
                    <a:pt x="21371" y="9861"/>
                  </a:lnTo>
                  <a:lnTo>
                    <a:pt x="21371" y="917"/>
                  </a:lnTo>
                  <a:close/>
                  <a:moveTo>
                    <a:pt x="20473" y="919"/>
                  </a:moveTo>
                  <a:lnTo>
                    <a:pt x="20473" y="9862"/>
                  </a:lnTo>
                  <a:lnTo>
                    <a:pt x="11462" y="9862"/>
                  </a:lnTo>
                  <a:cubicBezTo>
                    <a:pt x="13160" y="5360"/>
                    <a:pt x="15880" y="2068"/>
                    <a:pt x="19152" y="1148"/>
                  </a:cubicBezTo>
                  <a:lnTo>
                    <a:pt x="19153" y="1148"/>
                  </a:lnTo>
                  <a:cubicBezTo>
                    <a:pt x="19584" y="1027"/>
                    <a:pt x="20026" y="951"/>
                    <a:pt x="20473" y="919"/>
                  </a:cubicBezTo>
                  <a:close/>
                  <a:moveTo>
                    <a:pt x="25309" y="1384"/>
                  </a:moveTo>
                  <a:lnTo>
                    <a:pt x="25309" y="1384"/>
                  </a:lnTo>
                  <a:cubicBezTo>
                    <a:pt x="27909" y="1970"/>
                    <a:pt x="30392" y="3080"/>
                    <a:pt x="32623" y="4687"/>
                  </a:cubicBezTo>
                  <a:cubicBezTo>
                    <a:pt x="34583" y="6097"/>
                    <a:pt x="36273" y="7851"/>
                    <a:pt x="37610" y="9862"/>
                  </a:cubicBezTo>
                  <a:lnTo>
                    <a:pt x="31342" y="9862"/>
                  </a:lnTo>
                  <a:cubicBezTo>
                    <a:pt x="29997" y="6148"/>
                    <a:pt x="27980" y="3210"/>
                    <a:pt x="25501" y="1509"/>
                  </a:cubicBezTo>
                  <a:cubicBezTo>
                    <a:pt x="25437" y="1465"/>
                    <a:pt x="25372" y="1426"/>
                    <a:pt x="25309" y="1384"/>
                  </a:cubicBezTo>
                  <a:close/>
                  <a:moveTo>
                    <a:pt x="10224" y="10761"/>
                  </a:moveTo>
                  <a:cubicBezTo>
                    <a:pt x="9271" y="13681"/>
                    <a:pt x="8720" y="17001"/>
                    <a:pt x="8675" y="20473"/>
                  </a:cubicBezTo>
                  <a:lnTo>
                    <a:pt x="906" y="20473"/>
                  </a:lnTo>
                  <a:cubicBezTo>
                    <a:pt x="978" y="17058"/>
                    <a:pt x="1923" y="13731"/>
                    <a:pt x="3683" y="10761"/>
                  </a:cubicBezTo>
                  <a:close/>
                  <a:moveTo>
                    <a:pt x="20473" y="10761"/>
                  </a:moveTo>
                  <a:lnTo>
                    <a:pt x="20473" y="20473"/>
                  </a:lnTo>
                  <a:lnTo>
                    <a:pt x="9571" y="20473"/>
                  </a:lnTo>
                  <a:cubicBezTo>
                    <a:pt x="9612" y="16981"/>
                    <a:pt x="10172" y="13651"/>
                    <a:pt x="11141" y="10761"/>
                  </a:cubicBezTo>
                  <a:close/>
                  <a:moveTo>
                    <a:pt x="30686" y="10761"/>
                  </a:moveTo>
                  <a:cubicBezTo>
                    <a:pt x="31397" y="12868"/>
                    <a:pt x="31895" y="15210"/>
                    <a:pt x="32126" y="17684"/>
                  </a:cubicBezTo>
                  <a:cubicBezTo>
                    <a:pt x="32214" y="18620"/>
                    <a:pt x="32261" y="19550"/>
                    <a:pt x="32273" y="20473"/>
                  </a:cubicBezTo>
                  <a:lnTo>
                    <a:pt x="21371" y="20473"/>
                  </a:lnTo>
                  <a:lnTo>
                    <a:pt x="21371" y="10761"/>
                  </a:lnTo>
                  <a:close/>
                  <a:moveTo>
                    <a:pt x="38173" y="10761"/>
                  </a:moveTo>
                  <a:cubicBezTo>
                    <a:pt x="39436" y="12902"/>
                    <a:pt x="40287" y="15260"/>
                    <a:pt x="40684" y="17714"/>
                  </a:cubicBezTo>
                  <a:cubicBezTo>
                    <a:pt x="40831" y="18627"/>
                    <a:pt x="40915" y="19548"/>
                    <a:pt x="40936" y="20473"/>
                  </a:cubicBezTo>
                  <a:lnTo>
                    <a:pt x="33169" y="20473"/>
                  </a:lnTo>
                  <a:cubicBezTo>
                    <a:pt x="33157" y="19523"/>
                    <a:pt x="33110" y="18564"/>
                    <a:pt x="33020" y="17600"/>
                  </a:cubicBezTo>
                  <a:cubicBezTo>
                    <a:pt x="32791" y="15150"/>
                    <a:pt x="32322" y="12845"/>
                    <a:pt x="31649" y="10761"/>
                  </a:cubicBezTo>
                  <a:close/>
                  <a:moveTo>
                    <a:pt x="8675" y="21371"/>
                  </a:moveTo>
                  <a:cubicBezTo>
                    <a:pt x="8686" y="22320"/>
                    <a:pt x="8732" y="23278"/>
                    <a:pt x="8822" y="24243"/>
                  </a:cubicBezTo>
                  <a:cubicBezTo>
                    <a:pt x="9053" y="26693"/>
                    <a:pt x="9522" y="28997"/>
                    <a:pt x="10194" y="31083"/>
                  </a:cubicBezTo>
                  <a:lnTo>
                    <a:pt x="3670" y="31083"/>
                  </a:lnTo>
                  <a:cubicBezTo>
                    <a:pt x="2407" y="28941"/>
                    <a:pt x="1555" y="26583"/>
                    <a:pt x="1159" y="24129"/>
                  </a:cubicBezTo>
                  <a:cubicBezTo>
                    <a:pt x="1012" y="23216"/>
                    <a:pt x="928" y="22295"/>
                    <a:pt x="906" y="21371"/>
                  </a:cubicBezTo>
                  <a:close/>
                  <a:moveTo>
                    <a:pt x="9571" y="21370"/>
                  </a:moveTo>
                  <a:lnTo>
                    <a:pt x="20473" y="21371"/>
                  </a:lnTo>
                  <a:lnTo>
                    <a:pt x="20473" y="31083"/>
                  </a:lnTo>
                  <a:lnTo>
                    <a:pt x="11158" y="31083"/>
                  </a:lnTo>
                  <a:cubicBezTo>
                    <a:pt x="10445" y="28974"/>
                    <a:pt x="9949" y="26633"/>
                    <a:pt x="9717" y="24159"/>
                  </a:cubicBezTo>
                  <a:cubicBezTo>
                    <a:pt x="9630" y="23223"/>
                    <a:pt x="9583" y="22292"/>
                    <a:pt x="9571" y="21370"/>
                  </a:cubicBezTo>
                  <a:close/>
                  <a:moveTo>
                    <a:pt x="32274" y="21371"/>
                  </a:moveTo>
                  <a:cubicBezTo>
                    <a:pt x="32232" y="24861"/>
                    <a:pt x="31673" y="28191"/>
                    <a:pt x="30704" y="31083"/>
                  </a:cubicBezTo>
                  <a:lnTo>
                    <a:pt x="21372" y="31083"/>
                  </a:lnTo>
                  <a:lnTo>
                    <a:pt x="21372" y="21371"/>
                  </a:lnTo>
                  <a:close/>
                  <a:moveTo>
                    <a:pt x="40939" y="21371"/>
                  </a:moveTo>
                  <a:cubicBezTo>
                    <a:pt x="40867" y="24785"/>
                    <a:pt x="39921" y="28112"/>
                    <a:pt x="38162" y="31083"/>
                  </a:cubicBezTo>
                  <a:lnTo>
                    <a:pt x="31619" y="31083"/>
                  </a:lnTo>
                  <a:cubicBezTo>
                    <a:pt x="32571" y="28162"/>
                    <a:pt x="33123" y="24842"/>
                    <a:pt x="33167" y="21371"/>
                  </a:cubicBezTo>
                  <a:close/>
                  <a:moveTo>
                    <a:pt x="37595" y="31981"/>
                  </a:moveTo>
                  <a:cubicBezTo>
                    <a:pt x="37452" y="32196"/>
                    <a:pt x="37308" y="32411"/>
                    <a:pt x="37156" y="32622"/>
                  </a:cubicBezTo>
                  <a:cubicBezTo>
                    <a:pt x="34266" y="36632"/>
                    <a:pt x="30100" y="39375"/>
                    <a:pt x="25331" y="40447"/>
                  </a:cubicBezTo>
                  <a:cubicBezTo>
                    <a:pt x="27850" y="38789"/>
                    <a:pt x="29925" y="35766"/>
                    <a:pt x="31308" y="31981"/>
                  </a:cubicBezTo>
                  <a:close/>
                  <a:moveTo>
                    <a:pt x="10502" y="31981"/>
                  </a:moveTo>
                  <a:cubicBezTo>
                    <a:pt x="11846" y="35695"/>
                    <a:pt x="13864" y="38632"/>
                    <a:pt x="16342" y="40333"/>
                  </a:cubicBezTo>
                  <a:cubicBezTo>
                    <a:pt x="16408" y="40379"/>
                    <a:pt x="16474" y="40417"/>
                    <a:pt x="16540" y="40459"/>
                  </a:cubicBezTo>
                  <a:cubicBezTo>
                    <a:pt x="13937" y="39874"/>
                    <a:pt x="11453" y="38764"/>
                    <a:pt x="9221" y="37156"/>
                  </a:cubicBezTo>
                  <a:cubicBezTo>
                    <a:pt x="7259" y="35745"/>
                    <a:pt x="5569" y="33992"/>
                    <a:pt x="4232" y="31981"/>
                  </a:cubicBezTo>
                  <a:close/>
                  <a:moveTo>
                    <a:pt x="30383" y="31981"/>
                  </a:moveTo>
                  <a:cubicBezTo>
                    <a:pt x="28684" y="36483"/>
                    <a:pt x="25964" y="39774"/>
                    <a:pt x="22690" y="40695"/>
                  </a:cubicBezTo>
                  <a:lnTo>
                    <a:pt x="22691" y="40695"/>
                  </a:lnTo>
                  <a:cubicBezTo>
                    <a:pt x="22261" y="40815"/>
                    <a:pt x="21818" y="40892"/>
                    <a:pt x="21372" y="40923"/>
                  </a:cubicBezTo>
                  <a:lnTo>
                    <a:pt x="21372" y="31981"/>
                  </a:lnTo>
                  <a:close/>
                  <a:moveTo>
                    <a:pt x="20473" y="31981"/>
                  </a:moveTo>
                  <a:lnTo>
                    <a:pt x="20473" y="40926"/>
                  </a:lnTo>
                  <a:cubicBezTo>
                    <a:pt x="19237" y="40837"/>
                    <a:pt x="18012" y="40389"/>
                    <a:pt x="16851" y="39593"/>
                  </a:cubicBezTo>
                  <a:cubicBezTo>
                    <a:pt x="14629" y="38067"/>
                    <a:pt x="12765" y="35371"/>
                    <a:pt x="11479" y="31981"/>
                  </a:cubicBezTo>
                  <a:close/>
                  <a:moveTo>
                    <a:pt x="20921" y="1"/>
                  </a:moveTo>
                  <a:cubicBezTo>
                    <a:pt x="20915" y="1"/>
                    <a:pt x="20909" y="3"/>
                    <a:pt x="20902" y="3"/>
                  </a:cubicBezTo>
                  <a:cubicBezTo>
                    <a:pt x="19786" y="4"/>
                    <a:pt x="18672" y="94"/>
                    <a:pt x="17571" y="273"/>
                  </a:cubicBezTo>
                  <a:cubicBezTo>
                    <a:pt x="12063" y="1166"/>
                    <a:pt x="7229" y="4158"/>
                    <a:pt x="3959" y="8695"/>
                  </a:cubicBezTo>
                  <a:cubicBezTo>
                    <a:pt x="3643" y="9133"/>
                    <a:pt x="3352" y="9582"/>
                    <a:pt x="3073" y="10036"/>
                  </a:cubicBezTo>
                  <a:cubicBezTo>
                    <a:pt x="3051" y="10065"/>
                    <a:pt x="3030" y="10096"/>
                    <a:pt x="3016" y="10131"/>
                  </a:cubicBezTo>
                  <a:cubicBezTo>
                    <a:pt x="1032" y="13407"/>
                    <a:pt x="2" y="17107"/>
                    <a:pt x="3" y="20898"/>
                  </a:cubicBezTo>
                  <a:cubicBezTo>
                    <a:pt x="3" y="20906"/>
                    <a:pt x="0" y="20913"/>
                    <a:pt x="0" y="20921"/>
                  </a:cubicBezTo>
                  <a:cubicBezTo>
                    <a:pt x="0" y="20931"/>
                    <a:pt x="2" y="20934"/>
                    <a:pt x="3" y="20940"/>
                  </a:cubicBezTo>
                  <a:cubicBezTo>
                    <a:pt x="4" y="22057"/>
                    <a:pt x="94" y="23171"/>
                    <a:pt x="273" y="24273"/>
                  </a:cubicBezTo>
                  <a:cubicBezTo>
                    <a:pt x="1166" y="29779"/>
                    <a:pt x="4158" y="34614"/>
                    <a:pt x="8695" y="37885"/>
                  </a:cubicBezTo>
                  <a:cubicBezTo>
                    <a:pt x="12302" y="40484"/>
                    <a:pt x="16537" y="41844"/>
                    <a:pt x="20889" y="41844"/>
                  </a:cubicBezTo>
                  <a:cubicBezTo>
                    <a:pt x="22022" y="41844"/>
                    <a:pt x="23153" y="41753"/>
                    <a:pt x="24272" y="41571"/>
                  </a:cubicBezTo>
                  <a:cubicBezTo>
                    <a:pt x="29780" y="40677"/>
                    <a:pt x="34614" y="37686"/>
                    <a:pt x="37885" y="33147"/>
                  </a:cubicBezTo>
                  <a:cubicBezTo>
                    <a:pt x="38199" y="32711"/>
                    <a:pt x="38491" y="32262"/>
                    <a:pt x="38769" y="31807"/>
                  </a:cubicBezTo>
                  <a:cubicBezTo>
                    <a:pt x="38793" y="31779"/>
                    <a:pt x="38812" y="31746"/>
                    <a:pt x="38828" y="31713"/>
                  </a:cubicBezTo>
                  <a:cubicBezTo>
                    <a:pt x="40810" y="28436"/>
                    <a:pt x="41841" y="24735"/>
                    <a:pt x="41839" y="20945"/>
                  </a:cubicBezTo>
                  <a:cubicBezTo>
                    <a:pt x="41839" y="20937"/>
                    <a:pt x="41842" y="20930"/>
                    <a:pt x="41842" y="20921"/>
                  </a:cubicBezTo>
                  <a:cubicBezTo>
                    <a:pt x="41842" y="20913"/>
                    <a:pt x="41841" y="20908"/>
                    <a:pt x="41841" y="20902"/>
                  </a:cubicBezTo>
                  <a:cubicBezTo>
                    <a:pt x="41838" y="19787"/>
                    <a:pt x="41748" y="18672"/>
                    <a:pt x="41571" y="17571"/>
                  </a:cubicBezTo>
                  <a:cubicBezTo>
                    <a:pt x="40677" y="12063"/>
                    <a:pt x="37686" y="7230"/>
                    <a:pt x="33148" y="3959"/>
                  </a:cubicBezTo>
                  <a:cubicBezTo>
                    <a:pt x="29576" y="1385"/>
                    <a:pt x="25389" y="32"/>
                    <a:pt x="21085" y="4"/>
                  </a:cubicBezTo>
                  <a:cubicBezTo>
                    <a:pt x="21036" y="3"/>
                    <a:pt x="20988" y="3"/>
                    <a:pt x="20940" y="3"/>
                  </a:cubicBezTo>
                  <a:cubicBezTo>
                    <a:pt x="20933" y="3"/>
                    <a:pt x="20927" y="1"/>
                    <a:pt x="2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9"/>
            <p:cNvSpPr/>
            <p:nvPr/>
          </p:nvSpPr>
          <p:spPr>
            <a:xfrm>
              <a:off x="1559750" y="1239200"/>
              <a:ext cx="4712225" cy="1141725"/>
            </a:xfrm>
            <a:custGeom>
              <a:avLst/>
              <a:gdLst/>
              <a:ahLst/>
              <a:cxnLst/>
              <a:rect l="l" t="t" r="r" b="b"/>
              <a:pathLst>
                <a:path w="188489" h="45669" extrusionOk="0">
                  <a:moveTo>
                    <a:pt x="1" y="0"/>
                  </a:moveTo>
                  <a:lnTo>
                    <a:pt x="1" y="45668"/>
                  </a:lnTo>
                  <a:lnTo>
                    <a:pt x="188488" y="45668"/>
                  </a:lnTo>
                  <a:lnTo>
                    <a:pt x="188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1453550" y="1345400"/>
              <a:ext cx="4712200" cy="1141750"/>
            </a:xfrm>
            <a:custGeom>
              <a:avLst/>
              <a:gdLst/>
              <a:ahLst/>
              <a:cxnLst/>
              <a:rect l="l" t="t" r="r" b="b"/>
              <a:pathLst>
                <a:path w="188488" h="45670" extrusionOk="0">
                  <a:moveTo>
                    <a:pt x="1" y="1"/>
                  </a:moveTo>
                  <a:lnTo>
                    <a:pt x="1" y="45670"/>
                  </a:lnTo>
                  <a:lnTo>
                    <a:pt x="188488" y="45670"/>
                  </a:lnTo>
                  <a:lnTo>
                    <a:pt x="1884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1347350" y="1451625"/>
              <a:ext cx="4712200" cy="1141750"/>
            </a:xfrm>
            <a:custGeom>
              <a:avLst/>
              <a:gdLst/>
              <a:ahLst/>
              <a:cxnLst/>
              <a:rect l="l" t="t" r="r" b="b"/>
              <a:pathLst>
                <a:path w="188488" h="45670" extrusionOk="0">
                  <a:moveTo>
                    <a:pt x="0" y="0"/>
                  </a:moveTo>
                  <a:lnTo>
                    <a:pt x="0" y="45669"/>
                  </a:lnTo>
                  <a:lnTo>
                    <a:pt x="188487" y="45669"/>
                  </a:lnTo>
                  <a:lnTo>
                    <a:pt x="1884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9"/>
            <p:cNvSpPr/>
            <p:nvPr/>
          </p:nvSpPr>
          <p:spPr>
            <a:xfrm>
              <a:off x="1572175" y="1676425"/>
              <a:ext cx="4262550" cy="692100"/>
            </a:xfrm>
            <a:custGeom>
              <a:avLst/>
              <a:gdLst/>
              <a:ahLst/>
              <a:cxnLst/>
              <a:rect l="l" t="t" r="r" b="b"/>
              <a:pathLst>
                <a:path w="170502" h="27684" extrusionOk="0">
                  <a:moveTo>
                    <a:pt x="1" y="1"/>
                  </a:moveTo>
                  <a:lnTo>
                    <a:pt x="1" y="27684"/>
                  </a:lnTo>
                  <a:lnTo>
                    <a:pt x="170501" y="27684"/>
                  </a:lnTo>
                  <a:lnTo>
                    <a:pt x="170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9"/>
            <p:cNvSpPr/>
            <p:nvPr/>
          </p:nvSpPr>
          <p:spPr>
            <a:xfrm>
              <a:off x="5117625" y="1676425"/>
              <a:ext cx="25000" cy="692100"/>
            </a:xfrm>
            <a:custGeom>
              <a:avLst/>
              <a:gdLst/>
              <a:ahLst/>
              <a:cxnLst/>
              <a:rect l="l" t="t" r="r" b="b"/>
              <a:pathLst>
                <a:path w="1000" h="27684" extrusionOk="0">
                  <a:moveTo>
                    <a:pt x="1" y="1"/>
                  </a:moveTo>
                  <a:lnTo>
                    <a:pt x="1" y="27684"/>
                  </a:lnTo>
                  <a:lnTo>
                    <a:pt x="1000" y="27684"/>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1678375" y="1771850"/>
              <a:ext cx="25025" cy="501300"/>
            </a:xfrm>
            <a:custGeom>
              <a:avLst/>
              <a:gdLst/>
              <a:ahLst/>
              <a:cxnLst/>
              <a:rect l="l" t="t" r="r" b="b"/>
              <a:pathLst>
                <a:path w="1001" h="20052" extrusionOk="0">
                  <a:moveTo>
                    <a:pt x="1" y="0"/>
                  </a:moveTo>
                  <a:lnTo>
                    <a:pt x="1" y="20051"/>
                  </a:lnTo>
                  <a:lnTo>
                    <a:pt x="1000" y="20051"/>
                  </a:lnTo>
                  <a:lnTo>
                    <a:pt x="1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5343450" y="1888075"/>
              <a:ext cx="242650" cy="221100"/>
            </a:xfrm>
            <a:custGeom>
              <a:avLst/>
              <a:gdLst/>
              <a:ahLst/>
              <a:cxnLst/>
              <a:rect l="l" t="t" r="r" b="b"/>
              <a:pathLst>
                <a:path w="9706" h="8844" extrusionOk="0">
                  <a:moveTo>
                    <a:pt x="4858" y="1198"/>
                  </a:moveTo>
                  <a:cubicBezTo>
                    <a:pt x="5712" y="1198"/>
                    <a:pt x="6530" y="1538"/>
                    <a:pt x="7134" y="2141"/>
                  </a:cubicBezTo>
                  <a:cubicBezTo>
                    <a:pt x="8391" y="3399"/>
                    <a:pt x="8392" y="5444"/>
                    <a:pt x="7134" y="6703"/>
                  </a:cubicBezTo>
                  <a:cubicBezTo>
                    <a:pt x="6505" y="7331"/>
                    <a:pt x="5679" y="7645"/>
                    <a:pt x="4853" y="7645"/>
                  </a:cubicBezTo>
                  <a:cubicBezTo>
                    <a:pt x="4028" y="7645"/>
                    <a:pt x="3202" y="7331"/>
                    <a:pt x="2574" y="6703"/>
                  </a:cubicBezTo>
                  <a:cubicBezTo>
                    <a:pt x="1315" y="5446"/>
                    <a:pt x="1315" y="3399"/>
                    <a:pt x="2574" y="2141"/>
                  </a:cubicBezTo>
                  <a:cubicBezTo>
                    <a:pt x="3177" y="1538"/>
                    <a:pt x="3996" y="1198"/>
                    <a:pt x="4849" y="1198"/>
                  </a:cubicBezTo>
                  <a:cubicBezTo>
                    <a:pt x="4851" y="1198"/>
                    <a:pt x="4852" y="1198"/>
                    <a:pt x="4854" y="1198"/>
                  </a:cubicBezTo>
                  <a:cubicBezTo>
                    <a:pt x="4855" y="1198"/>
                    <a:pt x="4857" y="1198"/>
                    <a:pt x="4858" y="1198"/>
                  </a:cubicBezTo>
                  <a:close/>
                  <a:moveTo>
                    <a:pt x="4854" y="0"/>
                  </a:moveTo>
                  <a:cubicBezTo>
                    <a:pt x="3721" y="0"/>
                    <a:pt x="2588" y="432"/>
                    <a:pt x="1726" y="1294"/>
                  </a:cubicBezTo>
                  <a:cubicBezTo>
                    <a:pt x="1" y="3018"/>
                    <a:pt x="1" y="5826"/>
                    <a:pt x="1726" y="7551"/>
                  </a:cubicBezTo>
                  <a:cubicBezTo>
                    <a:pt x="2552" y="8379"/>
                    <a:pt x="3675" y="8844"/>
                    <a:pt x="4845" y="8844"/>
                  </a:cubicBezTo>
                  <a:cubicBezTo>
                    <a:pt x="4848" y="8844"/>
                    <a:pt x="4851" y="8844"/>
                    <a:pt x="4854" y="8844"/>
                  </a:cubicBezTo>
                  <a:cubicBezTo>
                    <a:pt x="4857" y="8844"/>
                    <a:pt x="4860" y="8844"/>
                    <a:pt x="4863" y="8844"/>
                  </a:cubicBezTo>
                  <a:cubicBezTo>
                    <a:pt x="6033" y="8844"/>
                    <a:pt x="7155" y="8379"/>
                    <a:pt x="7982" y="7551"/>
                  </a:cubicBezTo>
                  <a:cubicBezTo>
                    <a:pt x="9705" y="5826"/>
                    <a:pt x="9705" y="3018"/>
                    <a:pt x="7982" y="1294"/>
                  </a:cubicBezTo>
                  <a:cubicBezTo>
                    <a:pt x="7120" y="432"/>
                    <a:pt x="5987" y="0"/>
                    <a:pt x="4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9"/>
            <p:cNvSpPr/>
            <p:nvPr/>
          </p:nvSpPr>
          <p:spPr>
            <a:xfrm>
              <a:off x="5516275" y="2051575"/>
              <a:ext cx="108050" cy="105375"/>
            </a:xfrm>
            <a:custGeom>
              <a:avLst/>
              <a:gdLst/>
              <a:ahLst/>
              <a:cxnLst/>
              <a:rect l="l" t="t" r="r" b="b"/>
              <a:pathLst>
                <a:path w="4322" h="4215" extrusionOk="0">
                  <a:moveTo>
                    <a:pt x="659" y="0"/>
                  </a:moveTo>
                  <a:cubicBezTo>
                    <a:pt x="505" y="0"/>
                    <a:pt x="352" y="59"/>
                    <a:pt x="234" y="176"/>
                  </a:cubicBezTo>
                  <a:cubicBezTo>
                    <a:pt x="5" y="405"/>
                    <a:pt x="0" y="776"/>
                    <a:pt x="223" y="1012"/>
                  </a:cubicBezTo>
                  <a:lnTo>
                    <a:pt x="3252" y="4039"/>
                  </a:lnTo>
                  <a:cubicBezTo>
                    <a:pt x="3362" y="4151"/>
                    <a:pt x="3513" y="4214"/>
                    <a:pt x="3671" y="4214"/>
                  </a:cubicBezTo>
                  <a:cubicBezTo>
                    <a:pt x="3672" y="4214"/>
                    <a:pt x="3674" y="4214"/>
                    <a:pt x="3675" y="4214"/>
                  </a:cubicBezTo>
                  <a:cubicBezTo>
                    <a:pt x="3918" y="4214"/>
                    <a:pt x="4136" y="4068"/>
                    <a:pt x="4228" y="3845"/>
                  </a:cubicBezTo>
                  <a:cubicBezTo>
                    <a:pt x="4322" y="3621"/>
                    <a:pt x="4270" y="3363"/>
                    <a:pt x="4099" y="3191"/>
                  </a:cubicBezTo>
                  <a:lnTo>
                    <a:pt x="1070" y="164"/>
                  </a:lnTo>
                  <a:cubicBezTo>
                    <a:pt x="955" y="55"/>
                    <a:pt x="807" y="0"/>
                    <a:pt x="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3976775" y="548950"/>
              <a:ext cx="471275" cy="11700"/>
            </a:xfrm>
            <a:custGeom>
              <a:avLst/>
              <a:gdLst/>
              <a:ahLst/>
              <a:cxnLst/>
              <a:rect l="l" t="t" r="r" b="b"/>
              <a:pathLst>
                <a:path w="18851" h="468" extrusionOk="0">
                  <a:moveTo>
                    <a:pt x="1" y="0"/>
                  </a:moveTo>
                  <a:lnTo>
                    <a:pt x="1" y="467"/>
                  </a:lnTo>
                  <a:lnTo>
                    <a:pt x="18850" y="467"/>
                  </a:lnTo>
                  <a:lnTo>
                    <a:pt x="188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3976775" y="598600"/>
              <a:ext cx="471275" cy="11725"/>
            </a:xfrm>
            <a:custGeom>
              <a:avLst/>
              <a:gdLst/>
              <a:ahLst/>
              <a:cxnLst/>
              <a:rect l="l" t="t" r="r" b="b"/>
              <a:pathLst>
                <a:path w="18851" h="469" extrusionOk="0">
                  <a:moveTo>
                    <a:pt x="1" y="1"/>
                  </a:moveTo>
                  <a:lnTo>
                    <a:pt x="1" y="468"/>
                  </a:lnTo>
                  <a:lnTo>
                    <a:pt x="18850" y="468"/>
                  </a:lnTo>
                  <a:lnTo>
                    <a:pt x="18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3976775" y="648250"/>
              <a:ext cx="471275" cy="11725"/>
            </a:xfrm>
            <a:custGeom>
              <a:avLst/>
              <a:gdLst/>
              <a:ahLst/>
              <a:cxnLst/>
              <a:rect l="l" t="t" r="r" b="b"/>
              <a:pathLst>
                <a:path w="18851" h="469" extrusionOk="0">
                  <a:moveTo>
                    <a:pt x="1" y="1"/>
                  </a:moveTo>
                  <a:lnTo>
                    <a:pt x="1" y="469"/>
                  </a:lnTo>
                  <a:lnTo>
                    <a:pt x="18850" y="469"/>
                  </a:lnTo>
                  <a:lnTo>
                    <a:pt x="18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3976775" y="697925"/>
              <a:ext cx="471275" cy="11725"/>
            </a:xfrm>
            <a:custGeom>
              <a:avLst/>
              <a:gdLst/>
              <a:ahLst/>
              <a:cxnLst/>
              <a:rect l="l" t="t" r="r" b="b"/>
              <a:pathLst>
                <a:path w="18851" h="469" extrusionOk="0">
                  <a:moveTo>
                    <a:pt x="1" y="0"/>
                  </a:moveTo>
                  <a:lnTo>
                    <a:pt x="1" y="468"/>
                  </a:lnTo>
                  <a:lnTo>
                    <a:pt x="18850" y="468"/>
                  </a:lnTo>
                  <a:lnTo>
                    <a:pt x="188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3976775" y="747575"/>
              <a:ext cx="471275" cy="11725"/>
            </a:xfrm>
            <a:custGeom>
              <a:avLst/>
              <a:gdLst/>
              <a:ahLst/>
              <a:cxnLst/>
              <a:rect l="l" t="t" r="r" b="b"/>
              <a:pathLst>
                <a:path w="18851" h="469" extrusionOk="0">
                  <a:moveTo>
                    <a:pt x="1" y="1"/>
                  </a:moveTo>
                  <a:lnTo>
                    <a:pt x="1" y="468"/>
                  </a:lnTo>
                  <a:lnTo>
                    <a:pt x="18850" y="468"/>
                  </a:lnTo>
                  <a:lnTo>
                    <a:pt x="18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3976825" y="797275"/>
              <a:ext cx="307225" cy="11675"/>
            </a:xfrm>
            <a:custGeom>
              <a:avLst/>
              <a:gdLst/>
              <a:ahLst/>
              <a:cxnLst/>
              <a:rect l="l" t="t" r="r" b="b"/>
              <a:pathLst>
                <a:path w="12289" h="467" extrusionOk="0">
                  <a:moveTo>
                    <a:pt x="0" y="0"/>
                  </a:moveTo>
                  <a:lnTo>
                    <a:pt x="0" y="467"/>
                  </a:lnTo>
                  <a:lnTo>
                    <a:pt x="12288" y="467"/>
                  </a:lnTo>
                  <a:lnTo>
                    <a:pt x="12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1109500" y="2692025"/>
              <a:ext cx="502125" cy="7500"/>
            </a:xfrm>
            <a:custGeom>
              <a:avLst/>
              <a:gdLst/>
              <a:ahLst/>
              <a:cxnLst/>
              <a:rect l="l" t="t" r="r" b="b"/>
              <a:pathLst>
                <a:path w="20085" h="300" extrusionOk="0">
                  <a:moveTo>
                    <a:pt x="0" y="0"/>
                  </a:moveTo>
                  <a:lnTo>
                    <a:pt x="0" y="299"/>
                  </a:lnTo>
                  <a:lnTo>
                    <a:pt x="20085" y="299"/>
                  </a:lnTo>
                  <a:lnTo>
                    <a:pt x="20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1109500" y="2723800"/>
              <a:ext cx="502125" cy="7525"/>
            </a:xfrm>
            <a:custGeom>
              <a:avLst/>
              <a:gdLst/>
              <a:ahLst/>
              <a:cxnLst/>
              <a:rect l="l" t="t" r="r" b="b"/>
              <a:pathLst>
                <a:path w="20085" h="301" extrusionOk="0">
                  <a:moveTo>
                    <a:pt x="0" y="1"/>
                  </a:moveTo>
                  <a:lnTo>
                    <a:pt x="0" y="301"/>
                  </a:lnTo>
                  <a:lnTo>
                    <a:pt x="20085" y="301"/>
                  </a:lnTo>
                  <a:lnTo>
                    <a:pt x="20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1109500" y="2755625"/>
              <a:ext cx="502125" cy="7500"/>
            </a:xfrm>
            <a:custGeom>
              <a:avLst/>
              <a:gdLst/>
              <a:ahLst/>
              <a:cxnLst/>
              <a:rect l="l" t="t" r="r" b="b"/>
              <a:pathLst>
                <a:path w="20085" h="300" extrusionOk="0">
                  <a:moveTo>
                    <a:pt x="0" y="0"/>
                  </a:moveTo>
                  <a:lnTo>
                    <a:pt x="0" y="299"/>
                  </a:lnTo>
                  <a:lnTo>
                    <a:pt x="20085" y="299"/>
                  </a:lnTo>
                  <a:lnTo>
                    <a:pt x="20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1109500" y="2787400"/>
              <a:ext cx="502125" cy="7525"/>
            </a:xfrm>
            <a:custGeom>
              <a:avLst/>
              <a:gdLst/>
              <a:ahLst/>
              <a:cxnLst/>
              <a:rect l="l" t="t" r="r" b="b"/>
              <a:pathLst>
                <a:path w="20085" h="301" extrusionOk="0">
                  <a:moveTo>
                    <a:pt x="0" y="1"/>
                  </a:moveTo>
                  <a:lnTo>
                    <a:pt x="0" y="301"/>
                  </a:lnTo>
                  <a:lnTo>
                    <a:pt x="20085" y="301"/>
                  </a:lnTo>
                  <a:lnTo>
                    <a:pt x="20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1109500" y="2819225"/>
              <a:ext cx="502125" cy="7500"/>
            </a:xfrm>
            <a:custGeom>
              <a:avLst/>
              <a:gdLst/>
              <a:ahLst/>
              <a:cxnLst/>
              <a:rect l="l" t="t" r="r" b="b"/>
              <a:pathLst>
                <a:path w="20085" h="300" extrusionOk="0">
                  <a:moveTo>
                    <a:pt x="0" y="1"/>
                  </a:moveTo>
                  <a:lnTo>
                    <a:pt x="0" y="299"/>
                  </a:lnTo>
                  <a:lnTo>
                    <a:pt x="20085" y="299"/>
                  </a:lnTo>
                  <a:lnTo>
                    <a:pt x="20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p:cNvSpPr/>
            <p:nvPr/>
          </p:nvSpPr>
          <p:spPr>
            <a:xfrm>
              <a:off x="1109500" y="2851000"/>
              <a:ext cx="315625" cy="7525"/>
            </a:xfrm>
            <a:custGeom>
              <a:avLst/>
              <a:gdLst/>
              <a:ahLst/>
              <a:cxnLst/>
              <a:rect l="l" t="t" r="r" b="b"/>
              <a:pathLst>
                <a:path w="12625" h="301" extrusionOk="0">
                  <a:moveTo>
                    <a:pt x="0" y="1"/>
                  </a:moveTo>
                  <a:lnTo>
                    <a:pt x="0" y="301"/>
                  </a:lnTo>
                  <a:lnTo>
                    <a:pt x="12624" y="301"/>
                  </a:lnTo>
                  <a:lnTo>
                    <a:pt x="12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p:cNvSpPr/>
            <p:nvPr/>
          </p:nvSpPr>
          <p:spPr>
            <a:xfrm>
              <a:off x="3167075" y="622575"/>
              <a:ext cx="189475" cy="501975"/>
            </a:xfrm>
            <a:custGeom>
              <a:avLst/>
              <a:gdLst/>
              <a:ahLst/>
              <a:cxnLst/>
              <a:rect l="l" t="t" r="r" b="b"/>
              <a:pathLst>
                <a:path w="7579" h="20079" extrusionOk="0">
                  <a:moveTo>
                    <a:pt x="3789" y="0"/>
                  </a:moveTo>
                  <a:cubicBezTo>
                    <a:pt x="1696" y="0"/>
                    <a:pt x="0" y="1696"/>
                    <a:pt x="0" y="3789"/>
                  </a:cubicBezTo>
                  <a:lnTo>
                    <a:pt x="0" y="16290"/>
                  </a:lnTo>
                  <a:cubicBezTo>
                    <a:pt x="0" y="18382"/>
                    <a:pt x="1696" y="20079"/>
                    <a:pt x="3789" y="20079"/>
                  </a:cubicBezTo>
                  <a:cubicBezTo>
                    <a:pt x="5882" y="20079"/>
                    <a:pt x="7578" y="18382"/>
                    <a:pt x="7578" y="16290"/>
                  </a:cubicBezTo>
                  <a:lnTo>
                    <a:pt x="7578" y="3789"/>
                  </a:lnTo>
                  <a:cubicBezTo>
                    <a:pt x="7578" y="1696"/>
                    <a:pt x="5882" y="0"/>
                    <a:pt x="3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3404450" y="436250"/>
              <a:ext cx="189500" cy="688300"/>
            </a:xfrm>
            <a:custGeom>
              <a:avLst/>
              <a:gdLst/>
              <a:ahLst/>
              <a:cxnLst/>
              <a:rect l="l" t="t" r="r" b="b"/>
              <a:pathLst>
                <a:path w="7580" h="27532" extrusionOk="0">
                  <a:moveTo>
                    <a:pt x="3789" y="1"/>
                  </a:moveTo>
                  <a:cubicBezTo>
                    <a:pt x="1697" y="1"/>
                    <a:pt x="0" y="1698"/>
                    <a:pt x="0" y="3791"/>
                  </a:cubicBezTo>
                  <a:lnTo>
                    <a:pt x="0" y="23743"/>
                  </a:lnTo>
                  <a:cubicBezTo>
                    <a:pt x="0" y="25835"/>
                    <a:pt x="1697" y="27532"/>
                    <a:pt x="3789" y="27532"/>
                  </a:cubicBezTo>
                  <a:cubicBezTo>
                    <a:pt x="5882" y="27532"/>
                    <a:pt x="7579" y="25835"/>
                    <a:pt x="7579" y="23743"/>
                  </a:cubicBezTo>
                  <a:lnTo>
                    <a:pt x="7579" y="3791"/>
                  </a:lnTo>
                  <a:cubicBezTo>
                    <a:pt x="7579" y="1698"/>
                    <a:pt x="5882" y="1"/>
                    <a:pt x="3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3641850" y="808850"/>
              <a:ext cx="189475" cy="315700"/>
            </a:xfrm>
            <a:custGeom>
              <a:avLst/>
              <a:gdLst/>
              <a:ahLst/>
              <a:cxnLst/>
              <a:rect l="l" t="t" r="r" b="b"/>
              <a:pathLst>
                <a:path w="7579" h="12628" extrusionOk="0">
                  <a:moveTo>
                    <a:pt x="3789" y="0"/>
                  </a:moveTo>
                  <a:cubicBezTo>
                    <a:pt x="1696" y="0"/>
                    <a:pt x="0" y="1696"/>
                    <a:pt x="0" y="3789"/>
                  </a:cubicBezTo>
                  <a:lnTo>
                    <a:pt x="0" y="8839"/>
                  </a:lnTo>
                  <a:cubicBezTo>
                    <a:pt x="0" y="10931"/>
                    <a:pt x="1696" y="12628"/>
                    <a:pt x="3789" y="12628"/>
                  </a:cubicBezTo>
                  <a:cubicBezTo>
                    <a:pt x="5882" y="12628"/>
                    <a:pt x="7578" y="10931"/>
                    <a:pt x="7578" y="8839"/>
                  </a:cubicBezTo>
                  <a:lnTo>
                    <a:pt x="7578" y="3789"/>
                  </a:lnTo>
                  <a:cubicBezTo>
                    <a:pt x="7578" y="1696"/>
                    <a:pt x="5882" y="0"/>
                    <a:pt x="3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9"/>
            <p:cNvSpPr/>
            <p:nvPr/>
          </p:nvSpPr>
          <p:spPr>
            <a:xfrm>
              <a:off x="5466425" y="2273125"/>
              <a:ext cx="653850" cy="678075"/>
            </a:xfrm>
            <a:custGeom>
              <a:avLst/>
              <a:gdLst/>
              <a:ahLst/>
              <a:cxnLst/>
              <a:rect l="l" t="t" r="r" b="b"/>
              <a:pathLst>
                <a:path w="26154" h="27123" extrusionOk="0">
                  <a:moveTo>
                    <a:pt x="1" y="0"/>
                  </a:moveTo>
                  <a:lnTo>
                    <a:pt x="10833" y="27122"/>
                  </a:lnTo>
                  <a:lnTo>
                    <a:pt x="26153" y="2712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5369175" y="2273125"/>
              <a:ext cx="152400" cy="320250"/>
            </a:xfrm>
            <a:custGeom>
              <a:avLst/>
              <a:gdLst/>
              <a:ahLst/>
              <a:cxnLst/>
              <a:rect l="l" t="t" r="r" b="b"/>
              <a:pathLst>
                <a:path w="6096" h="12810" extrusionOk="0">
                  <a:moveTo>
                    <a:pt x="3891" y="0"/>
                  </a:moveTo>
                  <a:lnTo>
                    <a:pt x="1" y="12809"/>
                  </a:lnTo>
                  <a:lnTo>
                    <a:pt x="6095" y="12809"/>
                  </a:lnTo>
                  <a:lnTo>
                    <a:pt x="38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5466425" y="2273125"/>
              <a:ext cx="270825" cy="948875"/>
            </a:xfrm>
            <a:custGeom>
              <a:avLst/>
              <a:gdLst/>
              <a:ahLst/>
              <a:cxnLst/>
              <a:rect l="l" t="t" r="r" b="b"/>
              <a:pathLst>
                <a:path w="10833" h="37955" extrusionOk="0">
                  <a:moveTo>
                    <a:pt x="1" y="0"/>
                  </a:moveTo>
                  <a:lnTo>
                    <a:pt x="1" y="37954"/>
                  </a:lnTo>
                  <a:lnTo>
                    <a:pt x="2709" y="35246"/>
                  </a:lnTo>
                  <a:lnTo>
                    <a:pt x="10833" y="271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5143850" y="238125"/>
              <a:ext cx="1160350" cy="906050"/>
            </a:xfrm>
            <a:custGeom>
              <a:avLst/>
              <a:gdLst/>
              <a:ahLst/>
              <a:cxnLst/>
              <a:rect l="l" t="t" r="r" b="b"/>
              <a:pathLst>
                <a:path w="46414" h="36242" extrusionOk="0">
                  <a:moveTo>
                    <a:pt x="15179" y="5592"/>
                  </a:moveTo>
                  <a:cubicBezTo>
                    <a:pt x="16167" y="5592"/>
                    <a:pt x="16953" y="6400"/>
                    <a:pt x="16953" y="7387"/>
                  </a:cubicBezTo>
                  <a:cubicBezTo>
                    <a:pt x="16953" y="8353"/>
                    <a:pt x="16167" y="9161"/>
                    <a:pt x="15179" y="9161"/>
                  </a:cubicBezTo>
                  <a:lnTo>
                    <a:pt x="7455" y="9161"/>
                  </a:lnTo>
                  <a:cubicBezTo>
                    <a:pt x="6468" y="9161"/>
                    <a:pt x="5659" y="8353"/>
                    <a:pt x="5659" y="7387"/>
                  </a:cubicBezTo>
                  <a:cubicBezTo>
                    <a:pt x="5659" y="6400"/>
                    <a:pt x="6468" y="5592"/>
                    <a:pt x="7455" y="5592"/>
                  </a:cubicBezTo>
                  <a:close/>
                  <a:moveTo>
                    <a:pt x="38082" y="5591"/>
                  </a:moveTo>
                  <a:cubicBezTo>
                    <a:pt x="39071" y="5591"/>
                    <a:pt x="39856" y="6400"/>
                    <a:pt x="39856" y="7387"/>
                  </a:cubicBezTo>
                  <a:cubicBezTo>
                    <a:pt x="39856" y="8353"/>
                    <a:pt x="39071" y="9161"/>
                    <a:pt x="38082" y="9161"/>
                  </a:cubicBezTo>
                  <a:lnTo>
                    <a:pt x="21018" y="9161"/>
                  </a:lnTo>
                  <a:cubicBezTo>
                    <a:pt x="20030" y="9161"/>
                    <a:pt x="19244" y="8353"/>
                    <a:pt x="19244" y="7387"/>
                  </a:cubicBezTo>
                  <a:cubicBezTo>
                    <a:pt x="19244" y="6400"/>
                    <a:pt x="20030" y="5591"/>
                    <a:pt x="21018" y="5591"/>
                  </a:cubicBezTo>
                  <a:close/>
                  <a:moveTo>
                    <a:pt x="38082" y="13114"/>
                  </a:moveTo>
                  <a:cubicBezTo>
                    <a:pt x="39071" y="13114"/>
                    <a:pt x="39856" y="13899"/>
                    <a:pt x="39856" y="14887"/>
                  </a:cubicBezTo>
                  <a:cubicBezTo>
                    <a:pt x="39856" y="15876"/>
                    <a:pt x="39071" y="16661"/>
                    <a:pt x="38082" y="16661"/>
                  </a:cubicBezTo>
                  <a:lnTo>
                    <a:pt x="9251" y="16661"/>
                  </a:lnTo>
                  <a:cubicBezTo>
                    <a:pt x="8286" y="16661"/>
                    <a:pt x="7477" y="15876"/>
                    <a:pt x="7477" y="14887"/>
                  </a:cubicBezTo>
                  <a:cubicBezTo>
                    <a:pt x="7477" y="13899"/>
                    <a:pt x="8286" y="13114"/>
                    <a:pt x="9251" y="13114"/>
                  </a:cubicBezTo>
                  <a:close/>
                  <a:moveTo>
                    <a:pt x="38082" y="20614"/>
                  </a:moveTo>
                  <a:cubicBezTo>
                    <a:pt x="39071" y="20614"/>
                    <a:pt x="39856" y="21399"/>
                    <a:pt x="39856" y="22388"/>
                  </a:cubicBezTo>
                  <a:cubicBezTo>
                    <a:pt x="39856" y="23375"/>
                    <a:pt x="39071" y="24162"/>
                    <a:pt x="38082" y="24162"/>
                  </a:cubicBezTo>
                  <a:lnTo>
                    <a:pt x="24723" y="24162"/>
                  </a:lnTo>
                  <a:cubicBezTo>
                    <a:pt x="23756" y="24162"/>
                    <a:pt x="22949" y="23376"/>
                    <a:pt x="22949" y="22388"/>
                  </a:cubicBezTo>
                  <a:cubicBezTo>
                    <a:pt x="22949" y="21399"/>
                    <a:pt x="23756" y="20614"/>
                    <a:pt x="24723" y="20614"/>
                  </a:cubicBezTo>
                  <a:close/>
                  <a:moveTo>
                    <a:pt x="6422" y="0"/>
                  </a:moveTo>
                  <a:cubicBezTo>
                    <a:pt x="2897" y="0"/>
                    <a:pt x="0" y="2897"/>
                    <a:pt x="0" y="6422"/>
                  </a:cubicBezTo>
                  <a:lnTo>
                    <a:pt x="0" y="23757"/>
                  </a:lnTo>
                  <a:cubicBezTo>
                    <a:pt x="0" y="27281"/>
                    <a:pt x="2897" y="30178"/>
                    <a:pt x="6422" y="30178"/>
                  </a:cubicBezTo>
                  <a:lnTo>
                    <a:pt x="31054" y="30178"/>
                  </a:lnTo>
                  <a:lnTo>
                    <a:pt x="30874" y="36241"/>
                  </a:lnTo>
                  <a:lnTo>
                    <a:pt x="37094" y="30178"/>
                  </a:lnTo>
                  <a:lnTo>
                    <a:pt x="39991" y="30178"/>
                  </a:lnTo>
                  <a:cubicBezTo>
                    <a:pt x="43516" y="30178"/>
                    <a:pt x="46412" y="27281"/>
                    <a:pt x="46412" y="23757"/>
                  </a:cubicBezTo>
                  <a:lnTo>
                    <a:pt x="46412" y="6422"/>
                  </a:lnTo>
                  <a:cubicBezTo>
                    <a:pt x="46414" y="2897"/>
                    <a:pt x="43517" y="0"/>
                    <a:pt x="39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3317000" y="1345525"/>
              <a:ext cx="1566550" cy="1347000"/>
            </a:xfrm>
            <a:custGeom>
              <a:avLst/>
              <a:gdLst/>
              <a:ahLst/>
              <a:cxnLst/>
              <a:rect l="l" t="t" r="r" b="b"/>
              <a:pathLst>
                <a:path w="62662" h="53880" extrusionOk="0">
                  <a:moveTo>
                    <a:pt x="6445" y="1"/>
                  </a:moveTo>
                  <a:cubicBezTo>
                    <a:pt x="3623" y="3101"/>
                    <a:pt x="1434" y="6722"/>
                    <a:pt x="1" y="10661"/>
                  </a:cubicBezTo>
                  <a:lnTo>
                    <a:pt x="6595" y="43491"/>
                  </a:lnTo>
                  <a:cubicBezTo>
                    <a:pt x="12140" y="49516"/>
                    <a:pt x="19970" y="53437"/>
                    <a:pt x="28794" y="53845"/>
                  </a:cubicBezTo>
                  <a:cubicBezTo>
                    <a:pt x="29299" y="53868"/>
                    <a:pt x="29801" y="53880"/>
                    <a:pt x="30301" y="53880"/>
                  </a:cubicBezTo>
                  <a:cubicBezTo>
                    <a:pt x="39604" y="53880"/>
                    <a:pt x="48063" y="49897"/>
                    <a:pt x="53968" y="43491"/>
                  </a:cubicBezTo>
                  <a:cubicBezTo>
                    <a:pt x="58927" y="38113"/>
                    <a:pt x="62092" y="31027"/>
                    <a:pt x="62458" y="23149"/>
                  </a:cubicBezTo>
                  <a:cubicBezTo>
                    <a:pt x="62662" y="18760"/>
                    <a:pt x="61972" y="14540"/>
                    <a:pt x="60558" y="10661"/>
                  </a:cubicBezTo>
                  <a:cubicBezTo>
                    <a:pt x="59123" y="6722"/>
                    <a:pt x="56934" y="3101"/>
                    <a:pt x="54112" y="1"/>
                  </a:cubicBezTo>
                  <a:close/>
                </a:path>
              </a:pathLst>
            </a:custGeom>
            <a:solidFill>
              <a:srgbClr val="31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3259275" y="1612050"/>
              <a:ext cx="1624275" cy="820775"/>
            </a:xfrm>
            <a:custGeom>
              <a:avLst/>
              <a:gdLst/>
              <a:ahLst/>
              <a:cxnLst/>
              <a:rect l="l" t="t" r="r" b="b"/>
              <a:pathLst>
                <a:path w="64971" h="32831" extrusionOk="0">
                  <a:moveTo>
                    <a:pt x="2310" y="0"/>
                  </a:moveTo>
                  <a:cubicBezTo>
                    <a:pt x="1224" y="2986"/>
                    <a:pt x="570" y="6187"/>
                    <a:pt x="414" y="9526"/>
                  </a:cubicBezTo>
                  <a:cubicBezTo>
                    <a:pt x="1" y="18471"/>
                    <a:pt x="3280" y="26732"/>
                    <a:pt x="8904" y="32830"/>
                  </a:cubicBezTo>
                  <a:lnTo>
                    <a:pt x="56277" y="32830"/>
                  </a:lnTo>
                  <a:cubicBezTo>
                    <a:pt x="61236" y="27452"/>
                    <a:pt x="64401" y="20366"/>
                    <a:pt x="64767" y="12488"/>
                  </a:cubicBezTo>
                  <a:cubicBezTo>
                    <a:pt x="64971" y="8099"/>
                    <a:pt x="64281" y="3879"/>
                    <a:pt x="62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3259300" y="1081925"/>
              <a:ext cx="1624250" cy="1610600"/>
            </a:xfrm>
            <a:custGeom>
              <a:avLst/>
              <a:gdLst/>
              <a:ahLst/>
              <a:cxnLst/>
              <a:rect l="l" t="t" r="r" b="b"/>
              <a:pathLst>
                <a:path w="64970" h="64424" extrusionOk="0">
                  <a:moveTo>
                    <a:pt x="32569" y="1"/>
                  </a:moveTo>
                  <a:cubicBezTo>
                    <a:pt x="23192" y="1"/>
                    <a:pt x="14670" y="4048"/>
                    <a:pt x="8753" y="10545"/>
                  </a:cubicBezTo>
                  <a:cubicBezTo>
                    <a:pt x="5932" y="13645"/>
                    <a:pt x="3742" y="17266"/>
                    <a:pt x="2309" y="21205"/>
                  </a:cubicBezTo>
                  <a:cubicBezTo>
                    <a:pt x="1224" y="24191"/>
                    <a:pt x="571" y="27392"/>
                    <a:pt x="415" y="30731"/>
                  </a:cubicBezTo>
                  <a:cubicBezTo>
                    <a:pt x="1" y="39676"/>
                    <a:pt x="3280" y="47937"/>
                    <a:pt x="8903" y="54035"/>
                  </a:cubicBezTo>
                  <a:cubicBezTo>
                    <a:pt x="14449" y="60060"/>
                    <a:pt x="22278" y="63981"/>
                    <a:pt x="31104" y="64389"/>
                  </a:cubicBezTo>
                  <a:cubicBezTo>
                    <a:pt x="31608" y="64412"/>
                    <a:pt x="32110" y="64424"/>
                    <a:pt x="32610" y="64424"/>
                  </a:cubicBezTo>
                  <a:cubicBezTo>
                    <a:pt x="41912" y="64424"/>
                    <a:pt x="50371" y="60441"/>
                    <a:pt x="56276" y="54035"/>
                  </a:cubicBezTo>
                  <a:cubicBezTo>
                    <a:pt x="61235" y="48657"/>
                    <a:pt x="64400" y="41571"/>
                    <a:pt x="64766" y="33693"/>
                  </a:cubicBezTo>
                  <a:cubicBezTo>
                    <a:pt x="64970" y="29304"/>
                    <a:pt x="64280" y="25084"/>
                    <a:pt x="62866" y="21205"/>
                  </a:cubicBezTo>
                  <a:cubicBezTo>
                    <a:pt x="61433" y="17266"/>
                    <a:pt x="59242" y="13645"/>
                    <a:pt x="56421" y="10545"/>
                  </a:cubicBezTo>
                  <a:cubicBezTo>
                    <a:pt x="50863" y="4436"/>
                    <a:pt x="42974" y="449"/>
                    <a:pt x="34065" y="35"/>
                  </a:cubicBezTo>
                  <a:cubicBezTo>
                    <a:pt x="33564" y="12"/>
                    <a:pt x="33065" y="1"/>
                    <a:pt x="32569" y="1"/>
                  </a:cubicBezTo>
                  <a:close/>
                </a:path>
              </a:pathLst>
            </a:custGeom>
            <a:solidFill>
              <a:srgbClr val="D4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9"/>
            <p:cNvSpPr/>
            <p:nvPr/>
          </p:nvSpPr>
          <p:spPr>
            <a:xfrm>
              <a:off x="3279850" y="1108750"/>
              <a:ext cx="1248100" cy="1169425"/>
            </a:xfrm>
            <a:custGeom>
              <a:avLst/>
              <a:gdLst/>
              <a:ahLst/>
              <a:cxnLst/>
              <a:rect l="l" t="t" r="r" b="b"/>
              <a:pathLst>
                <a:path w="49924" h="46777" extrusionOk="0">
                  <a:moveTo>
                    <a:pt x="40008" y="1"/>
                  </a:moveTo>
                  <a:lnTo>
                    <a:pt x="0" y="36486"/>
                  </a:lnTo>
                  <a:lnTo>
                    <a:pt x="0" y="36489"/>
                  </a:lnTo>
                  <a:cubicBezTo>
                    <a:pt x="520" y="39614"/>
                    <a:pt x="1503" y="42643"/>
                    <a:pt x="2919" y="45478"/>
                  </a:cubicBezTo>
                  <a:cubicBezTo>
                    <a:pt x="3138" y="45916"/>
                    <a:pt x="3366" y="46349"/>
                    <a:pt x="3604" y="46777"/>
                  </a:cubicBezTo>
                  <a:lnTo>
                    <a:pt x="49924" y="4535"/>
                  </a:lnTo>
                  <a:cubicBezTo>
                    <a:pt x="46902" y="2467"/>
                    <a:pt x="43549" y="933"/>
                    <a:pt x="40008" y="1"/>
                  </a:cubicBezTo>
                  <a:close/>
                </a:path>
              </a:pathLst>
            </a:custGeom>
            <a:solidFill>
              <a:srgbClr val="D4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3457125" y="1320575"/>
              <a:ext cx="1380650" cy="1303625"/>
            </a:xfrm>
            <a:custGeom>
              <a:avLst/>
              <a:gdLst/>
              <a:ahLst/>
              <a:cxnLst/>
              <a:rect l="l" t="t" r="r" b="b"/>
              <a:pathLst>
                <a:path w="55226" h="52145" extrusionOk="0">
                  <a:moveTo>
                    <a:pt x="47555" y="1"/>
                  </a:moveTo>
                  <a:lnTo>
                    <a:pt x="1" y="43367"/>
                  </a:lnTo>
                  <a:cubicBezTo>
                    <a:pt x="3140" y="47112"/>
                    <a:pt x="7123" y="50137"/>
                    <a:pt x="11677" y="52144"/>
                  </a:cubicBezTo>
                  <a:lnTo>
                    <a:pt x="55225" y="12434"/>
                  </a:lnTo>
                  <a:cubicBezTo>
                    <a:pt x="53654" y="7756"/>
                    <a:pt x="51030" y="3503"/>
                    <a:pt x="47555" y="1"/>
                  </a:cubicBezTo>
                  <a:close/>
                </a:path>
              </a:pathLst>
            </a:custGeom>
            <a:solidFill>
              <a:srgbClr val="D4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3013375" y="958450"/>
              <a:ext cx="2121250" cy="1857600"/>
            </a:xfrm>
            <a:custGeom>
              <a:avLst/>
              <a:gdLst/>
              <a:ahLst/>
              <a:cxnLst/>
              <a:rect l="l" t="t" r="r" b="b"/>
              <a:pathLst>
                <a:path w="84850" h="74304" extrusionOk="0">
                  <a:moveTo>
                    <a:pt x="42397" y="7837"/>
                  </a:moveTo>
                  <a:cubicBezTo>
                    <a:pt x="52525" y="7837"/>
                    <a:pt x="62375" y="13093"/>
                    <a:pt x="67803" y="22492"/>
                  </a:cubicBezTo>
                  <a:cubicBezTo>
                    <a:pt x="75899" y="36510"/>
                    <a:pt x="71103" y="54437"/>
                    <a:pt x="57084" y="62533"/>
                  </a:cubicBezTo>
                  <a:cubicBezTo>
                    <a:pt x="52467" y="65199"/>
                    <a:pt x="47427" y="66467"/>
                    <a:pt x="42454" y="66467"/>
                  </a:cubicBezTo>
                  <a:cubicBezTo>
                    <a:pt x="32326" y="66467"/>
                    <a:pt x="22475" y="61210"/>
                    <a:pt x="17044" y="51809"/>
                  </a:cubicBezTo>
                  <a:lnTo>
                    <a:pt x="17045" y="51809"/>
                  </a:lnTo>
                  <a:cubicBezTo>
                    <a:pt x="8950" y="37795"/>
                    <a:pt x="13748" y="19868"/>
                    <a:pt x="27766" y="11771"/>
                  </a:cubicBezTo>
                  <a:cubicBezTo>
                    <a:pt x="32383" y="9104"/>
                    <a:pt x="37424" y="7837"/>
                    <a:pt x="42397" y="7837"/>
                  </a:cubicBezTo>
                  <a:close/>
                  <a:moveTo>
                    <a:pt x="42389" y="1"/>
                  </a:moveTo>
                  <a:cubicBezTo>
                    <a:pt x="36086" y="1"/>
                    <a:pt x="29698" y="1607"/>
                    <a:pt x="23847" y="4986"/>
                  </a:cubicBezTo>
                  <a:cubicBezTo>
                    <a:pt x="6084" y="15246"/>
                    <a:pt x="0" y="37965"/>
                    <a:pt x="10260" y="55727"/>
                  </a:cubicBezTo>
                  <a:cubicBezTo>
                    <a:pt x="17142" y="67643"/>
                    <a:pt x="29626" y="74303"/>
                    <a:pt x="42462" y="74303"/>
                  </a:cubicBezTo>
                  <a:cubicBezTo>
                    <a:pt x="48765" y="74303"/>
                    <a:pt x="55153" y="72697"/>
                    <a:pt x="61004" y="69318"/>
                  </a:cubicBezTo>
                  <a:cubicBezTo>
                    <a:pt x="78766" y="59058"/>
                    <a:pt x="84850" y="36340"/>
                    <a:pt x="74588" y="18573"/>
                  </a:cubicBezTo>
                  <a:cubicBezTo>
                    <a:pt x="67708" y="6660"/>
                    <a:pt x="55224" y="1"/>
                    <a:pt x="42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1885325" y="2842700"/>
              <a:ext cx="166500" cy="97775"/>
            </a:xfrm>
            <a:custGeom>
              <a:avLst/>
              <a:gdLst/>
              <a:ahLst/>
              <a:cxnLst/>
              <a:rect l="l" t="t" r="r" b="b"/>
              <a:pathLst>
                <a:path w="6660" h="3911" extrusionOk="0">
                  <a:moveTo>
                    <a:pt x="2069" y="1"/>
                  </a:moveTo>
                  <a:lnTo>
                    <a:pt x="0" y="736"/>
                  </a:lnTo>
                  <a:cubicBezTo>
                    <a:pt x="127" y="2672"/>
                    <a:pt x="2856" y="3911"/>
                    <a:pt x="2856" y="3911"/>
                  </a:cubicBezTo>
                  <a:lnTo>
                    <a:pt x="6660" y="1071"/>
                  </a:lnTo>
                  <a:lnTo>
                    <a:pt x="2069" y="1"/>
                  </a:ln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1956750" y="2869450"/>
              <a:ext cx="156575" cy="131575"/>
            </a:xfrm>
            <a:custGeom>
              <a:avLst/>
              <a:gdLst/>
              <a:ahLst/>
              <a:cxnLst/>
              <a:rect l="l" t="t" r="r" b="b"/>
              <a:pathLst>
                <a:path w="6263" h="5263" extrusionOk="0">
                  <a:moveTo>
                    <a:pt x="3803" y="1"/>
                  </a:moveTo>
                  <a:lnTo>
                    <a:pt x="0" y="2841"/>
                  </a:lnTo>
                  <a:lnTo>
                    <a:pt x="2951" y="5263"/>
                  </a:lnTo>
                  <a:lnTo>
                    <a:pt x="6263" y="3057"/>
                  </a:lnTo>
                  <a:lnTo>
                    <a:pt x="3803"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9"/>
            <p:cNvSpPr/>
            <p:nvPr/>
          </p:nvSpPr>
          <p:spPr>
            <a:xfrm>
              <a:off x="1735050" y="2208425"/>
              <a:ext cx="1724700" cy="1077400"/>
            </a:xfrm>
            <a:custGeom>
              <a:avLst/>
              <a:gdLst/>
              <a:ahLst/>
              <a:cxnLst/>
              <a:rect l="l" t="t" r="r" b="b"/>
              <a:pathLst>
                <a:path w="68988" h="43096" extrusionOk="0">
                  <a:moveTo>
                    <a:pt x="64861" y="0"/>
                  </a:moveTo>
                  <a:cubicBezTo>
                    <a:pt x="64364" y="0"/>
                    <a:pt x="63858" y="100"/>
                    <a:pt x="63373" y="312"/>
                  </a:cubicBezTo>
                  <a:cubicBezTo>
                    <a:pt x="57809" y="2737"/>
                    <a:pt x="52364" y="5369"/>
                    <a:pt x="46952" y="8060"/>
                  </a:cubicBezTo>
                  <a:cubicBezTo>
                    <a:pt x="41548" y="10764"/>
                    <a:pt x="36183" y="13534"/>
                    <a:pt x="30858" y="16373"/>
                  </a:cubicBezTo>
                  <a:cubicBezTo>
                    <a:pt x="25542" y="19228"/>
                    <a:pt x="20244" y="22115"/>
                    <a:pt x="14993" y="25085"/>
                  </a:cubicBezTo>
                  <a:cubicBezTo>
                    <a:pt x="12356" y="26551"/>
                    <a:pt x="9752" y="28072"/>
                    <a:pt x="7130" y="29563"/>
                  </a:cubicBezTo>
                  <a:cubicBezTo>
                    <a:pt x="5806" y="30282"/>
                    <a:pt x="4555" y="31131"/>
                    <a:pt x="3456" y="32246"/>
                  </a:cubicBezTo>
                  <a:cubicBezTo>
                    <a:pt x="2888" y="32818"/>
                    <a:pt x="2373" y="33442"/>
                    <a:pt x="1921" y="34110"/>
                  </a:cubicBezTo>
                  <a:cubicBezTo>
                    <a:pt x="1455" y="34809"/>
                    <a:pt x="1019" y="35562"/>
                    <a:pt x="697" y="36512"/>
                  </a:cubicBezTo>
                  <a:cubicBezTo>
                    <a:pt x="628" y="36717"/>
                    <a:pt x="572" y="36926"/>
                    <a:pt x="529" y="37138"/>
                  </a:cubicBezTo>
                  <a:cubicBezTo>
                    <a:pt x="1" y="39806"/>
                    <a:pt x="1734" y="42395"/>
                    <a:pt x="4400" y="42924"/>
                  </a:cubicBezTo>
                  <a:cubicBezTo>
                    <a:pt x="5040" y="43052"/>
                    <a:pt x="5632" y="43095"/>
                    <a:pt x="6198" y="43095"/>
                  </a:cubicBezTo>
                  <a:cubicBezTo>
                    <a:pt x="6503" y="43095"/>
                    <a:pt x="6800" y="43083"/>
                    <a:pt x="7093" y="43063"/>
                  </a:cubicBezTo>
                  <a:cubicBezTo>
                    <a:pt x="7898" y="43006"/>
                    <a:pt x="8696" y="42872"/>
                    <a:pt x="9475" y="42665"/>
                  </a:cubicBezTo>
                  <a:cubicBezTo>
                    <a:pt x="10989" y="42271"/>
                    <a:pt x="12349" y="41612"/>
                    <a:pt x="13636" y="40824"/>
                  </a:cubicBezTo>
                  <a:cubicBezTo>
                    <a:pt x="16237" y="39298"/>
                    <a:pt x="18856" y="37802"/>
                    <a:pt x="21442" y="36251"/>
                  </a:cubicBezTo>
                  <a:cubicBezTo>
                    <a:pt x="26638" y="33187"/>
                    <a:pt x="31787" y="30041"/>
                    <a:pt x="36916" y="26863"/>
                  </a:cubicBezTo>
                  <a:cubicBezTo>
                    <a:pt x="42041" y="23674"/>
                    <a:pt x="47123" y="20412"/>
                    <a:pt x="52161" y="17075"/>
                  </a:cubicBezTo>
                  <a:cubicBezTo>
                    <a:pt x="57196" y="13732"/>
                    <a:pt x="62197" y="10331"/>
                    <a:pt x="67078" y="6724"/>
                  </a:cubicBezTo>
                  <a:cubicBezTo>
                    <a:pt x="68446" y="5714"/>
                    <a:pt x="68988" y="3860"/>
                    <a:pt x="68279" y="2238"/>
                  </a:cubicBezTo>
                  <a:cubicBezTo>
                    <a:pt x="67668" y="836"/>
                    <a:pt x="66299" y="0"/>
                    <a:pt x="64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1829575" y="2066750"/>
              <a:ext cx="273850" cy="813150"/>
            </a:xfrm>
            <a:custGeom>
              <a:avLst/>
              <a:gdLst/>
              <a:ahLst/>
              <a:cxnLst/>
              <a:rect l="l" t="t" r="r" b="b"/>
              <a:pathLst>
                <a:path w="10954" h="32526" extrusionOk="0">
                  <a:moveTo>
                    <a:pt x="6979" y="1"/>
                  </a:moveTo>
                  <a:cubicBezTo>
                    <a:pt x="6539" y="656"/>
                    <a:pt x="6188" y="1231"/>
                    <a:pt x="5829" y="1856"/>
                  </a:cubicBezTo>
                  <a:cubicBezTo>
                    <a:pt x="5476" y="2470"/>
                    <a:pt x="5129" y="3086"/>
                    <a:pt x="4801" y="3708"/>
                  </a:cubicBezTo>
                  <a:cubicBezTo>
                    <a:pt x="4149" y="4959"/>
                    <a:pt x="3553" y="6233"/>
                    <a:pt x="2986" y="7521"/>
                  </a:cubicBezTo>
                  <a:cubicBezTo>
                    <a:pt x="2421" y="8812"/>
                    <a:pt x="1920" y="10129"/>
                    <a:pt x="1457" y="11461"/>
                  </a:cubicBezTo>
                  <a:cubicBezTo>
                    <a:pt x="1232" y="12131"/>
                    <a:pt x="1009" y="12800"/>
                    <a:pt x="815" y="13480"/>
                  </a:cubicBezTo>
                  <a:lnTo>
                    <a:pt x="521" y="14498"/>
                  </a:lnTo>
                  <a:cubicBezTo>
                    <a:pt x="476" y="14646"/>
                    <a:pt x="414" y="14907"/>
                    <a:pt x="365" y="15109"/>
                  </a:cubicBezTo>
                  <a:cubicBezTo>
                    <a:pt x="310" y="15327"/>
                    <a:pt x="285" y="15525"/>
                    <a:pt x="245" y="15734"/>
                  </a:cubicBezTo>
                  <a:cubicBezTo>
                    <a:pt x="1" y="17351"/>
                    <a:pt x="50" y="18800"/>
                    <a:pt x="131" y="20233"/>
                  </a:cubicBezTo>
                  <a:cubicBezTo>
                    <a:pt x="232" y="21661"/>
                    <a:pt x="401" y="23052"/>
                    <a:pt x="627" y="24427"/>
                  </a:cubicBezTo>
                  <a:cubicBezTo>
                    <a:pt x="856" y="25802"/>
                    <a:pt x="1122" y="27160"/>
                    <a:pt x="1413" y="28509"/>
                  </a:cubicBezTo>
                  <a:cubicBezTo>
                    <a:pt x="1733" y="29857"/>
                    <a:pt x="2050" y="31185"/>
                    <a:pt x="2456" y="32526"/>
                  </a:cubicBezTo>
                  <a:lnTo>
                    <a:pt x="4772" y="32051"/>
                  </a:lnTo>
                  <a:cubicBezTo>
                    <a:pt x="4648" y="30730"/>
                    <a:pt x="4503" y="29383"/>
                    <a:pt x="4410" y="28048"/>
                  </a:cubicBezTo>
                  <a:cubicBezTo>
                    <a:pt x="4290" y="26716"/>
                    <a:pt x="4195" y="25381"/>
                    <a:pt x="4141" y="24058"/>
                  </a:cubicBezTo>
                  <a:cubicBezTo>
                    <a:pt x="4087" y="22735"/>
                    <a:pt x="4040" y="21419"/>
                    <a:pt x="4074" y="20133"/>
                  </a:cubicBezTo>
                  <a:cubicBezTo>
                    <a:pt x="4091" y="18857"/>
                    <a:pt x="4191" y="17576"/>
                    <a:pt x="4424" y="16521"/>
                  </a:cubicBezTo>
                  <a:cubicBezTo>
                    <a:pt x="4459" y="16398"/>
                    <a:pt x="4483" y="16258"/>
                    <a:pt x="4521" y="16150"/>
                  </a:cubicBezTo>
                  <a:cubicBezTo>
                    <a:pt x="4564" y="16025"/>
                    <a:pt x="4576" y="15956"/>
                    <a:pt x="4642" y="15782"/>
                  </a:cubicBezTo>
                  <a:lnTo>
                    <a:pt x="4978" y="14865"/>
                  </a:lnTo>
                  <a:cubicBezTo>
                    <a:pt x="5200" y="14254"/>
                    <a:pt x="5453" y="13652"/>
                    <a:pt x="5687" y="13043"/>
                  </a:cubicBezTo>
                  <a:cubicBezTo>
                    <a:pt x="6180" y="11837"/>
                    <a:pt x="6720" y="10647"/>
                    <a:pt x="7266" y="9461"/>
                  </a:cubicBezTo>
                  <a:cubicBezTo>
                    <a:pt x="7824" y="8279"/>
                    <a:pt x="8423" y="7117"/>
                    <a:pt x="9046" y="5970"/>
                  </a:cubicBezTo>
                  <a:cubicBezTo>
                    <a:pt x="9349" y="5392"/>
                    <a:pt x="9667" y="4824"/>
                    <a:pt x="9989" y="4261"/>
                  </a:cubicBezTo>
                  <a:cubicBezTo>
                    <a:pt x="10310" y="3713"/>
                    <a:pt x="10655" y="3123"/>
                    <a:pt x="10954" y="2639"/>
                  </a:cubicBezTo>
                  <a:lnTo>
                    <a:pt x="6979" y="1"/>
                  </a:ln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2005750" y="5197925"/>
              <a:ext cx="61425" cy="29575"/>
            </a:xfrm>
            <a:custGeom>
              <a:avLst/>
              <a:gdLst/>
              <a:ahLst/>
              <a:cxnLst/>
              <a:rect l="l" t="t" r="r" b="b"/>
              <a:pathLst>
                <a:path w="2457" h="1183" extrusionOk="0">
                  <a:moveTo>
                    <a:pt x="1972" y="219"/>
                  </a:moveTo>
                  <a:cubicBezTo>
                    <a:pt x="2026" y="219"/>
                    <a:pt x="2073" y="226"/>
                    <a:pt x="2111" y="243"/>
                  </a:cubicBezTo>
                  <a:cubicBezTo>
                    <a:pt x="2147" y="260"/>
                    <a:pt x="2189" y="290"/>
                    <a:pt x="2204" y="383"/>
                  </a:cubicBezTo>
                  <a:cubicBezTo>
                    <a:pt x="2228" y="556"/>
                    <a:pt x="2190" y="684"/>
                    <a:pt x="2090" y="776"/>
                  </a:cubicBezTo>
                  <a:cubicBezTo>
                    <a:pt x="1955" y="899"/>
                    <a:pt x="1697" y="962"/>
                    <a:pt x="1348" y="962"/>
                  </a:cubicBezTo>
                  <a:cubicBezTo>
                    <a:pt x="1088" y="962"/>
                    <a:pt x="777" y="927"/>
                    <a:pt x="430" y="857"/>
                  </a:cubicBezTo>
                  <a:lnTo>
                    <a:pt x="431" y="857"/>
                  </a:lnTo>
                  <a:cubicBezTo>
                    <a:pt x="932" y="554"/>
                    <a:pt x="1613" y="219"/>
                    <a:pt x="1972" y="219"/>
                  </a:cubicBezTo>
                  <a:close/>
                  <a:moveTo>
                    <a:pt x="1981" y="1"/>
                  </a:moveTo>
                  <a:cubicBezTo>
                    <a:pt x="1347" y="1"/>
                    <a:pt x="223" y="723"/>
                    <a:pt x="82" y="815"/>
                  </a:cubicBezTo>
                  <a:cubicBezTo>
                    <a:pt x="0" y="869"/>
                    <a:pt x="23" y="993"/>
                    <a:pt x="117" y="1016"/>
                  </a:cubicBezTo>
                  <a:cubicBezTo>
                    <a:pt x="446" y="1093"/>
                    <a:pt x="918" y="1182"/>
                    <a:pt x="1350" y="1182"/>
                  </a:cubicBezTo>
                  <a:cubicBezTo>
                    <a:pt x="1708" y="1182"/>
                    <a:pt x="2040" y="1121"/>
                    <a:pt x="2240" y="939"/>
                  </a:cubicBezTo>
                  <a:cubicBezTo>
                    <a:pt x="2396" y="796"/>
                    <a:pt x="2457" y="599"/>
                    <a:pt x="2422" y="352"/>
                  </a:cubicBezTo>
                  <a:cubicBezTo>
                    <a:pt x="2396" y="165"/>
                    <a:pt x="2288" y="80"/>
                    <a:pt x="2202" y="42"/>
                  </a:cubicBezTo>
                  <a:cubicBezTo>
                    <a:pt x="2139" y="13"/>
                    <a:pt x="2064" y="1"/>
                    <a:pt x="19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2006525" y="5170550"/>
              <a:ext cx="36475" cy="52875"/>
            </a:xfrm>
            <a:custGeom>
              <a:avLst/>
              <a:gdLst/>
              <a:ahLst/>
              <a:cxnLst/>
              <a:rect l="l" t="t" r="r" b="b"/>
              <a:pathLst>
                <a:path w="1459" h="2115" extrusionOk="0">
                  <a:moveTo>
                    <a:pt x="906" y="221"/>
                  </a:moveTo>
                  <a:cubicBezTo>
                    <a:pt x="923" y="221"/>
                    <a:pt x="940" y="221"/>
                    <a:pt x="956" y="224"/>
                  </a:cubicBezTo>
                  <a:cubicBezTo>
                    <a:pt x="1098" y="241"/>
                    <a:pt x="1128" y="304"/>
                    <a:pt x="1139" y="356"/>
                  </a:cubicBezTo>
                  <a:cubicBezTo>
                    <a:pt x="1202" y="676"/>
                    <a:pt x="673" y="1433"/>
                    <a:pt x="230" y="1788"/>
                  </a:cubicBezTo>
                  <a:cubicBezTo>
                    <a:pt x="255" y="1340"/>
                    <a:pt x="359" y="586"/>
                    <a:pt x="661" y="319"/>
                  </a:cubicBezTo>
                  <a:cubicBezTo>
                    <a:pt x="728" y="256"/>
                    <a:pt x="815" y="221"/>
                    <a:pt x="906" y="221"/>
                  </a:cubicBezTo>
                  <a:close/>
                  <a:moveTo>
                    <a:pt x="902" y="0"/>
                  </a:moveTo>
                  <a:cubicBezTo>
                    <a:pt x="758" y="0"/>
                    <a:pt x="629" y="53"/>
                    <a:pt x="515" y="153"/>
                  </a:cubicBezTo>
                  <a:cubicBezTo>
                    <a:pt x="8" y="602"/>
                    <a:pt x="0" y="1946"/>
                    <a:pt x="0" y="2003"/>
                  </a:cubicBezTo>
                  <a:cubicBezTo>
                    <a:pt x="0" y="2064"/>
                    <a:pt x="51" y="2113"/>
                    <a:pt x="112" y="2114"/>
                  </a:cubicBezTo>
                  <a:cubicBezTo>
                    <a:pt x="130" y="2114"/>
                    <a:pt x="149" y="2108"/>
                    <a:pt x="166" y="2099"/>
                  </a:cubicBezTo>
                  <a:cubicBezTo>
                    <a:pt x="611" y="1847"/>
                    <a:pt x="1459" y="839"/>
                    <a:pt x="1355" y="314"/>
                  </a:cubicBezTo>
                  <a:cubicBezTo>
                    <a:pt x="1334" y="213"/>
                    <a:pt x="1259" y="39"/>
                    <a:pt x="983" y="5"/>
                  </a:cubicBezTo>
                  <a:cubicBezTo>
                    <a:pt x="955" y="2"/>
                    <a:pt x="928"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2530450" y="5197925"/>
              <a:ext cx="73575" cy="29600"/>
            </a:xfrm>
            <a:custGeom>
              <a:avLst/>
              <a:gdLst/>
              <a:ahLst/>
              <a:cxnLst/>
              <a:rect l="l" t="t" r="r" b="b"/>
              <a:pathLst>
                <a:path w="2943" h="1184" extrusionOk="0">
                  <a:moveTo>
                    <a:pt x="2424" y="218"/>
                  </a:moveTo>
                  <a:cubicBezTo>
                    <a:pt x="2509" y="218"/>
                    <a:pt x="2579" y="230"/>
                    <a:pt x="2629" y="257"/>
                  </a:cubicBezTo>
                  <a:cubicBezTo>
                    <a:pt x="2675" y="283"/>
                    <a:pt x="2698" y="320"/>
                    <a:pt x="2702" y="377"/>
                  </a:cubicBezTo>
                  <a:cubicBezTo>
                    <a:pt x="2717" y="527"/>
                    <a:pt x="2675" y="642"/>
                    <a:pt x="2576" y="731"/>
                  </a:cubicBezTo>
                  <a:cubicBezTo>
                    <a:pt x="2406" y="884"/>
                    <a:pt x="2061" y="961"/>
                    <a:pt x="1589" y="961"/>
                  </a:cubicBezTo>
                  <a:cubicBezTo>
                    <a:pt x="1274" y="961"/>
                    <a:pt x="904" y="927"/>
                    <a:pt x="491" y="858"/>
                  </a:cubicBezTo>
                  <a:cubicBezTo>
                    <a:pt x="1131" y="551"/>
                    <a:pt x="1983" y="218"/>
                    <a:pt x="2424" y="218"/>
                  </a:cubicBezTo>
                  <a:close/>
                  <a:moveTo>
                    <a:pt x="2428" y="1"/>
                  </a:moveTo>
                  <a:cubicBezTo>
                    <a:pt x="1675" y="1"/>
                    <a:pt x="273" y="716"/>
                    <a:pt x="92" y="810"/>
                  </a:cubicBezTo>
                  <a:cubicBezTo>
                    <a:pt x="0" y="858"/>
                    <a:pt x="20" y="996"/>
                    <a:pt x="122" y="1017"/>
                  </a:cubicBezTo>
                  <a:cubicBezTo>
                    <a:pt x="519" y="1096"/>
                    <a:pt x="1077" y="1183"/>
                    <a:pt x="1592" y="1183"/>
                  </a:cubicBezTo>
                  <a:cubicBezTo>
                    <a:pt x="2056" y="1183"/>
                    <a:pt x="2484" y="1111"/>
                    <a:pt x="2723" y="896"/>
                  </a:cubicBezTo>
                  <a:cubicBezTo>
                    <a:pt x="2875" y="759"/>
                    <a:pt x="2942" y="578"/>
                    <a:pt x="2923" y="358"/>
                  </a:cubicBezTo>
                  <a:cubicBezTo>
                    <a:pt x="2911" y="226"/>
                    <a:pt x="2846" y="123"/>
                    <a:pt x="2735" y="63"/>
                  </a:cubicBezTo>
                  <a:cubicBezTo>
                    <a:pt x="2655" y="20"/>
                    <a:pt x="2550" y="1"/>
                    <a:pt x="2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2531150" y="5170500"/>
              <a:ext cx="45450" cy="52925"/>
            </a:xfrm>
            <a:custGeom>
              <a:avLst/>
              <a:gdLst/>
              <a:ahLst/>
              <a:cxnLst/>
              <a:rect l="l" t="t" r="r" b="b"/>
              <a:pathLst>
                <a:path w="1818" h="2117" extrusionOk="0">
                  <a:moveTo>
                    <a:pt x="1229" y="223"/>
                  </a:moveTo>
                  <a:cubicBezTo>
                    <a:pt x="1251" y="223"/>
                    <a:pt x="1273" y="225"/>
                    <a:pt x="1295" y="227"/>
                  </a:cubicBezTo>
                  <a:cubicBezTo>
                    <a:pt x="1498" y="247"/>
                    <a:pt x="1511" y="328"/>
                    <a:pt x="1515" y="354"/>
                  </a:cubicBezTo>
                  <a:cubicBezTo>
                    <a:pt x="1566" y="672"/>
                    <a:pt x="820" y="1462"/>
                    <a:pt x="253" y="1808"/>
                  </a:cubicBezTo>
                  <a:cubicBezTo>
                    <a:pt x="308" y="1442"/>
                    <a:pt x="461" y="689"/>
                    <a:pt x="848" y="367"/>
                  </a:cubicBezTo>
                  <a:cubicBezTo>
                    <a:pt x="963" y="271"/>
                    <a:pt x="1089" y="223"/>
                    <a:pt x="1229" y="223"/>
                  </a:cubicBezTo>
                  <a:close/>
                  <a:moveTo>
                    <a:pt x="1234" y="1"/>
                  </a:moveTo>
                  <a:cubicBezTo>
                    <a:pt x="1041" y="1"/>
                    <a:pt x="853" y="70"/>
                    <a:pt x="705" y="197"/>
                  </a:cubicBezTo>
                  <a:cubicBezTo>
                    <a:pt x="118" y="686"/>
                    <a:pt x="10" y="1942"/>
                    <a:pt x="6" y="1996"/>
                  </a:cubicBezTo>
                  <a:cubicBezTo>
                    <a:pt x="1" y="2060"/>
                    <a:pt x="51" y="2115"/>
                    <a:pt x="116" y="2116"/>
                  </a:cubicBezTo>
                  <a:cubicBezTo>
                    <a:pt x="132" y="2115"/>
                    <a:pt x="147" y="2111"/>
                    <a:pt x="162" y="2104"/>
                  </a:cubicBezTo>
                  <a:cubicBezTo>
                    <a:pt x="718" y="1852"/>
                    <a:pt x="1818" y="846"/>
                    <a:pt x="1732" y="318"/>
                  </a:cubicBezTo>
                  <a:cubicBezTo>
                    <a:pt x="1711" y="192"/>
                    <a:pt x="1624" y="36"/>
                    <a:pt x="1317" y="5"/>
                  </a:cubicBezTo>
                  <a:cubicBezTo>
                    <a:pt x="1289" y="2"/>
                    <a:pt x="1262" y="1"/>
                    <a:pt x="1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2259375" y="1682700"/>
              <a:ext cx="276150" cy="335300"/>
            </a:xfrm>
            <a:custGeom>
              <a:avLst/>
              <a:gdLst/>
              <a:ahLst/>
              <a:cxnLst/>
              <a:rect l="l" t="t" r="r" b="b"/>
              <a:pathLst>
                <a:path w="11046" h="13412" extrusionOk="0">
                  <a:moveTo>
                    <a:pt x="831" y="0"/>
                  </a:moveTo>
                  <a:cubicBezTo>
                    <a:pt x="1194" y="2799"/>
                    <a:pt x="2054" y="8475"/>
                    <a:pt x="0" y="10194"/>
                  </a:cubicBezTo>
                  <a:cubicBezTo>
                    <a:pt x="0" y="10194"/>
                    <a:pt x="573" y="13047"/>
                    <a:pt x="5708" y="13380"/>
                  </a:cubicBezTo>
                  <a:cubicBezTo>
                    <a:pt x="6034" y="13401"/>
                    <a:pt x="6332" y="13411"/>
                    <a:pt x="6604" y="13411"/>
                  </a:cubicBezTo>
                  <a:cubicBezTo>
                    <a:pt x="11045" y="13411"/>
                    <a:pt x="8589" y="10752"/>
                    <a:pt x="8589" y="10752"/>
                  </a:cubicBezTo>
                  <a:cubicBezTo>
                    <a:pt x="5556" y="9816"/>
                    <a:pt x="5784" y="7535"/>
                    <a:pt x="6460" y="5423"/>
                  </a:cubicBezTo>
                  <a:lnTo>
                    <a:pt x="831"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2535900" y="1502550"/>
              <a:ext cx="49175" cy="37650"/>
            </a:xfrm>
            <a:custGeom>
              <a:avLst/>
              <a:gdLst/>
              <a:ahLst/>
              <a:cxnLst/>
              <a:rect l="l" t="t" r="r" b="b"/>
              <a:pathLst>
                <a:path w="1967" h="1506" extrusionOk="0">
                  <a:moveTo>
                    <a:pt x="1734" y="1"/>
                  </a:moveTo>
                  <a:cubicBezTo>
                    <a:pt x="1728" y="1"/>
                    <a:pt x="1723" y="1"/>
                    <a:pt x="1718" y="1"/>
                  </a:cubicBezTo>
                  <a:cubicBezTo>
                    <a:pt x="1675" y="5"/>
                    <a:pt x="659" y="102"/>
                    <a:pt x="80" y="1180"/>
                  </a:cubicBezTo>
                  <a:cubicBezTo>
                    <a:pt x="0" y="1327"/>
                    <a:pt x="107" y="1505"/>
                    <a:pt x="275" y="1505"/>
                  </a:cubicBezTo>
                  <a:cubicBezTo>
                    <a:pt x="355" y="1505"/>
                    <a:pt x="430" y="1461"/>
                    <a:pt x="469" y="1389"/>
                  </a:cubicBezTo>
                  <a:cubicBezTo>
                    <a:pt x="931" y="529"/>
                    <a:pt x="1723" y="445"/>
                    <a:pt x="1756" y="441"/>
                  </a:cubicBezTo>
                  <a:cubicBezTo>
                    <a:pt x="1877" y="431"/>
                    <a:pt x="1966" y="325"/>
                    <a:pt x="1957" y="204"/>
                  </a:cubicBezTo>
                  <a:cubicBezTo>
                    <a:pt x="1946" y="88"/>
                    <a:pt x="1848" y="1"/>
                    <a:pt x="1734" y="1"/>
                  </a:cubicBezTo>
                  <a:close/>
                </a:path>
              </a:pathLst>
            </a:custGeom>
            <a:solidFill>
              <a:srgbClr val="0F2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2583000" y="1601875"/>
              <a:ext cx="39075" cy="66475"/>
            </a:xfrm>
            <a:custGeom>
              <a:avLst/>
              <a:gdLst/>
              <a:ahLst/>
              <a:cxnLst/>
              <a:rect l="l" t="t" r="r" b="b"/>
              <a:pathLst>
                <a:path w="1563" h="2659" extrusionOk="0">
                  <a:moveTo>
                    <a:pt x="1" y="1"/>
                  </a:moveTo>
                  <a:lnTo>
                    <a:pt x="250" y="2643"/>
                  </a:lnTo>
                  <a:cubicBezTo>
                    <a:pt x="250" y="2643"/>
                    <a:pt x="351" y="2658"/>
                    <a:pt x="501" y="2658"/>
                  </a:cubicBezTo>
                  <a:cubicBezTo>
                    <a:pt x="791" y="2658"/>
                    <a:pt x="1265" y="2601"/>
                    <a:pt x="1562" y="2266"/>
                  </a:cubicBezTo>
                  <a:cubicBezTo>
                    <a:pt x="790" y="1554"/>
                    <a:pt x="1" y="1"/>
                    <a:pt x="1" y="1"/>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2572250" y="1568525"/>
              <a:ext cx="23950" cy="34000"/>
            </a:xfrm>
            <a:custGeom>
              <a:avLst/>
              <a:gdLst/>
              <a:ahLst/>
              <a:cxnLst/>
              <a:rect l="l" t="t" r="r" b="b"/>
              <a:pathLst>
                <a:path w="958" h="1360" extrusionOk="0">
                  <a:moveTo>
                    <a:pt x="443" y="1"/>
                  </a:moveTo>
                  <a:cubicBezTo>
                    <a:pt x="433" y="1"/>
                    <a:pt x="424" y="1"/>
                    <a:pt x="415" y="2"/>
                  </a:cubicBezTo>
                  <a:cubicBezTo>
                    <a:pt x="169" y="25"/>
                    <a:pt x="0" y="348"/>
                    <a:pt x="35" y="722"/>
                  </a:cubicBezTo>
                  <a:cubicBezTo>
                    <a:pt x="68" y="1083"/>
                    <a:pt x="281" y="1360"/>
                    <a:pt x="515" y="1360"/>
                  </a:cubicBezTo>
                  <a:cubicBezTo>
                    <a:pt x="524" y="1360"/>
                    <a:pt x="533" y="1360"/>
                    <a:pt x="542" y="1359"/>
                  </a:cubicBezTo>
                  <a:cubicBezTo>
                    <a:pt x="787" y="1336"/>
                    <a:pt x="957" y="1013"/>
                    <a:pt x="922" y="639"/>
                  </a:cubicBezTo>
                  <a:cubicBezTo>
                    <a:pt x="888" y="278"/>
                    <a:pt x="677" y="1"/>
                    <a:pt x="443" y="1"/>
                  </a:cubicBezTo>
                  <a:close/>
                </a:path>
              </a:pathLst>
            </a:custGeom>
            <a:solidFill>
              <a:srgbClr val="0F2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2579950" y="1560700"/>
              <a:ext cx="21900" cy="11625"/>
            </a:xfrm>
            <a:custGeom>
              <a:avLst/>
              <a:gdLst/>
              <a:ahLst/>
              <a:cxnLst/>
              <a:rect l="l" t="t" r="r" b="b"/>
              <a:pathLst>
                <a:path w="876" h="465" extrusionOk="0">
                  <a:moveTo>
                    <a:pt x="876" y="1"/>
                  </a:moveTo>
                  <a:lnTo>
                    <a:pt x="0" y="346"/>
                  </a:lnTo>
                  <a:cubicBezTo>
                    <a:pt x="102" y="431"/>
                    <a:pt x="200" y="465"/>
                    <a:pt x="291" y="465"/>
                  </a:cubicBezTo>
                  <a:cubicBezTo>
                    <a:pt x="630" y="465"/>
                    <a:pt x="876" y="1"/>
                    <a:pt x="876" y="1"/>
                  </a:cubicBezTo>
                  <a:close/>
                </a:path>
              </a:pathLst>
            </a:custGeom>
            <a:solidFill>
              <a:srgbClr val="0F2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2405750" y="4950400"/>
              <a:ext cx="124500" cy="270225"/>
            </a:xfrm>
            <a:custGeom>
              <a:avLst/>
              <a:gdLst/>
              <a:ahLst/>
              <a:cxnLst/>
              <a:rect l="l" t="t" r="r" b="b"/>
              <a:pathLst>
                <a:path w="4980" h="10809" extrusionOk="0">
                  <a:moveTo>
                    <a:pt x="313" y="0"/>
                  </a:moveTo>
                  <a:lnTo>
                    <a:pt x="1" y="10809"/>
                  </a:lnTo>
                  <a:lnTo>
                    <a:pt x="4668" y="10809"/>
                  </a:lnTo>
                  <a:lnTo>
                    <a:pt x="4980"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1875625" y="4950400"/>
              <a:ext cx="154225" cy="270225"/>
            </a:xfrm>
            <a:custGeom>
              <a:avLst/>
              <a:gdLst/>
              <a:ahLst/>
              <a:cxnLst/>
              <a:rect l="l" t="t" r="r" b="b"/>
              <a:pathLst>
                <a:path w="6169" h="10809" extrusionOk="0">
                  <a:moveTo>
                    <a:pt x="1501" y="0"/>
                  </a:moveTo>
                  <a:lnTo>
                    <a:pt x="1" y="10809"/>
                  </a:lnTo>
                  <a:lnTo>
                    <a:pt x="4668" y="10809"/>
                  </a:lnTo>
                  <a:lnTo>
                    <a:pt x="61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1842675" y="5207100"/>
              <a:ext cx="333450" cy="132650"/>
            </a:xfrm>
            <a:custGeom>
              <a:avLst/>
              <a:gdLst/>
              <a:ahLst/>
              <a:cxnLst/>
              <a:rect l="l" t="t" r="r" b="b"/>
              <a:pathLst>
                <a:path w="13338" h="5306" extrusionOk="0">
                  <a:moveTo>
                    <a:pt x="1024" y="1"/>
                  </a:moveTo>
                  <a:cubicBezTo>
                    <a:pt x="840" y="1"/>
                    <a:pt x="684" y="136"/>
                    <a:pt x="659" y="319"/>
                  </a:cubicBezTo>
                  <a:lnTo>
                    <a:pt x="61" y="4468"/>
                  </a:lnTo>
                  <a:cubicBezTo>
                    <a:pt x="0" y="4894"/>
                    <a:pt x="363" y="5298"/>
                    <a:pt x="798" y="5298"/>
                  </a:cubicBezTo>
                  <a:cubicBezTo>
                    <a:pt x="801" y="5298"/>
                    <a:pt x="805" y="5298"/>
                    <a:pt x="809" y="5298"/>
                  </a:cubicBezTo>
                  <a:cubicBezTo>
                    <a:pt x="2637" y="5266"/>
                    <a:pt x="3519" y="5158"/>
                    <a:pt x="5824" y="5158"/>
                  </a:cubicBezTo>
                  <a:cubicBezTo>
                    <a:pt x="7243" y="5158"/>
                    <a:pt x="9316" y="5306"/>
                    <a:pt x="11274" y="5306"/>
                  </a:cubicBezTo>
                  <a:cubicBezTo>
                    <a:pt x="13190" y="5306"/>
                    <a:pt x="13337" y="3369"/>
                    <a:pt x="12522" y="3194"/>
                  </a:cubicBezTo>
                  <a:cubicBezTo>
                    <a:pt x="8865" y="2407"/>
                    <a:pt x="8286" y="1323"/>
                    <a:pt x="7055" y="287"/>
                  </a:cubicBezTo>
                  <a:cubicBezTo>
                    <a:pt x="6836" y="103"/>
                    <a:pt x="6560" y="2"/>
                    <a:pt x="6275" y="1"/>
                  </a:cubicBezTo>
                  <a:lnTo>
                    <a:pt x="1031" y="1"/>
                  </a:lnTo>
                  <a:cubicBezTo>
                    <a:pt x="1029" y="1"/>
                    <a:pt x="1026" y="1"/>
                    <a:pt x="1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2369550" y="5207100"/>
              <a:ext cx="355025" cy="132650"/>
            </a:xfrm>
            <a:custGeom>
              <a:avLst/>
              <a:gdLst/>
              <a:ahLst/>
              <a:cxnLst/>
              <a:rect l="l" t="t" r="r" b="b"/>
              <a:pathLst>
                <a:path w="14201" h="5306" extrusionOk="0">
                  <a:moveTo>
                    <a:pt x="1025" y="1"/>
                  </a:moveTo>
                  <a:cubicBezTo>
                    <a:pt x="841" y="1"/>
                    <a:pt x="684" y="136"/>
                    <a:pt x="660" y="319"/>
                  </a:cubicBezTo>
                  <a:lnTo>
                    <a:pt x="62" y="4468"/>
                  </a:lnTo>
                  <a:cubicBezTo>
                    <a:pt x="0" y="4894"/>
                    <a:pt x="364" y="5298"/>
                    <a:pt x="798" y="5298"/>
                  </a:cubicBezTo>
                  <a:cubicBezTo>
                    <a:pt x="802" y="5298"/>
                    <a:pt x="806" y="5298"/>
                    <a:pt x="809" y="5298"/>
                  </a:cubicBezTo>
                  <a:cubicBezTo>
                    <a:pt x="2637" y="5266"/>
                    <a:pt x="3519" y="5158"/>
                    <a:pt x="5824" y="5158"/>
                  </a:cubicBezTo>
                  <a:cubicBezTo>
                    <a:pt x="7243" y="5158"/>
                    <a:pt x="10177" y="5306"/>
                    <a:pt x="12137" y="5306"/>
                  </a:cubicBezTo>
                  <a:cubicBezTo>
                    <a:pt x="14053" y="5306"/>
                    <a:pt x="14200" y="3369"/>
                    <a:pt x="13384" y="3194"/>
                  </a:cubicBezTo>
                  <a:cubicBezTo>
                    <a:pt x="9727" y="2407"/>
                    <a:pt x="8288" y="1323"/>
                    <a:pt x="7055" y="287"/>
                  </a:cubicBezTo>
                  <a:cubicBezTo>
                    <a:pt x="6837" y="103"/>
                    <a:pt x="6561" y="2"/>
                    <a:pt x="6275" y="1"/>
                  </a:cubicBezTo>
                  <a:lnTo>
                    <a:pt x="1033" y="1"/>
                  </a:lnTo>
                  <a:cubicBezTo>
                    <a:pt x="1030" y="1"/>
                    <a:pt x="1028" y="1"/>
                    <a:pt x="1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2409475" y="4950475"/>
              <a:ext cx="120750" cy="139300"/>
            </a:xfrm>
            <a:custGeom>
              <a:avLst/>
              <a:gdLst/>
              <a:ahLst/>
              <a:cxnLst/>
              <a:rect l="l" t="t" r="r" b="b"/>
              <a:pathLst>
                <a:path w="4830" h="5572" extrusionOk="0">
                  <a:moveTo>
                    <a:pt x="160" y="1"/>
                  </a:moveTo>
                  <a:lnTo>
                    <a:pt x="1" y="5571"/>
                  </a:lnTo>
                  <a:lnTo>
                    <a:pt x="4670" y="5571"/>
                  </a:lnTo>
                  <a:lnTo>
                    <a:pt x="4829" y="1"/>
                  </a:lnTo>
                  <a:close/>
                </a:path>
              </a:pathLst>
            </a:custGeom>
            <a:solidFill>
              <a:srgbClr val="EA7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1893725" y="4950475"/>
              <a:ext cx="136125" cy="139300"/>
            </a:xfrm>
            <a:custGeom>
              <a:avLst/>
              <a:gdLst/>
              <a:ahLst/>
              <a:cxnLst/>
              <a:rect l="l" t="t" r="r" b="b"/>
              <a:pathLst>
                <a:path w="5445" h="5572" extrusionOk="0">
                  <a:moveTo>
                    <a:pt x="775" y="1"/>
                  </a:moveTo>
                  <a:lnTo>
                    <a:pt x="0" y="5571"/>
                  </a:lnTo>
                  <a:lnTo>
                    <a:pt x="4668" y="5571"/>
                  </a:lnTo>
                  <a:lnTo>
                    <a:pt x="5444" y="1"/>
                  </a:lnTo>
                  <a:close/>
                </a:path>
              </a:pathLst>
            </a:custGeom>
            <a:solidFill>
              <a:srgbClr val="EA7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1915450" y="1949950"/>
              <a:ext cx="268775" cy="297025"/>
            </a:xfrm>
            <a:custGeom>
              <a:avLst/>
              <a:gdLst/>
              <a:ahLst/>
              <a:cxnLst/>
              <a:rect l="l" t="t" r="r" b="b"/>
              <a:pathLst>
                <a:path w="10751" h="11881" extrusionOk="0">
                  <a:moveTo>
                    <a:pt x="6129" y="1"/>
                  </a:moveTo>
                  <a:cubicBezTo>
                    <a:pt x="5974" y="1"/>
                    <a:pt x="5816" y="13"/>
                    <a:pt x="5655" y="39"/>
                  </a:cubicBezTo>
                  <a:cubicBezTo>
                    <a:pt x="3244" y="429"/>
                    <a:pt x="1" y="7575"/>
                    <a:pt x="1" y="7575"/>
                  </a:cubicBezTo>
                  <a:lnTo>
                    <a:pt x="5913" y="11526"/>
                  </a:lnTo>
                  <a:lnTo>
                    <a:pt x="6445" y="11880"/>
                  </a:lnTo>
                  <a:cubicBezTo>
                    <a:pt x="6445" y="11880"/>
                    <a:pt x="8298" y="10027"/>
                    <a:pt x="9510" y="8031"/>
                  </a:cubicBezTo>
                  <a:cubicBezTo>
                    <a:pt x="10252" y="6820"/>
                    <a:pt x="10750" y="5560"/>
                    <a:pt x="10462" y="4632"/>
                  </a:cubicBezTo>
                  <a:cubicBezTo>
                    <a:pt x="9721" y="2243"/>
                    <a:pt x="8205" y="1"/>
                    <a:pt x="6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2063250" y="2113675"/>
              <a:ext cx="89950" cy="133300"/>
            </a:xfrm>
            <a:custGeom>
              <a:avLst/>
              <a:gdLst/>
              <a:ahLst/>
              <a:cxnLst/>
              <a:rect l="l" t="t" r="r" b="b"/>
              <a:pathLst>
                <a:path w="3598" h="5332" extrusionOk="0">
                  <a:moveTo>
                    <a:pt x="2063" y="1"/>
                  </a:moveTo>
                  <a:cubicBezTo>
                    <a:pt x="1103" y="678"/>
                    <a:pt x="263" y="2818"/>
                    <a:pt x="1" y="4977"/>
                  </a:cubicBezTo>
                  <a:lnTo>
                    <a:pt x="533" y="5331"/>
                  </a:lnTo>
                  <a:cubicBezTo>
                    <a:pt x="533" y="5331"/>
                    <a:pt x="2386" y="3478"/>
                    <a:pt x="3598" y="1482"/>
                  </a:cubicBezTo>
                  <a:cubicBezTo>
                    <a:pt x="3172" y="684"/>
                    <a:pt x="2650" y="61"/>
                    <a:pt x="2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2056775" y="1937400"/>
              <a:ext cx="638550" cy="755875"/>
            </a:xfrm>
            <a:custGeom>
              <a:avLst/>
              <a:gdLst/>
              <a:ahLst/>
              <a:cxnLst/>
              <a:rect l="l" t="t" r="r" b="b"/>
              <a:pathLst>
                <a:path w="25542" h="30235" extrusionOk="0">
                  <a:moveTo>
                    <a:pt x="7421" y="0"/>
                  </a:moveTo>
                  <a:cubicBezTo>
                    <a:pt x="3585" y="0"/>
                    <a:pt x="1" y="540"/>
                    <a:pt x="1" y="540"/>
                  </a:cubicBezTo>
                  <a:cubicBezTo>
                    <a:pt x="2657" y="16578"/>
                    <a:pt x="2340" y="21326"/>
                    <a:pt x="1524" y="29005"/>
                  </a:cubicBezTo>
                  <a:cubicBezTo>
                    <a:pt x="5175" y="29240"/>
                    <a:pt x="12933" y="29744"/>
                    <a:pt x="20439" y="30235"/>
                  </a:cubicBezTo>
                  <a:cubicBezTo>
                    <a:pt x="21499" y="25625"/>
                    <a:pt x="22315" y="21770"/>
                    <a:pt x="22939" y="18557"/>
                  </a:cubicBezTo>
                  <a:cubicBezTo>
                    <a:pt x="23431" y="16045"/>
                    <a:pt x="23796" y="13922"/>
                    <a:pt x="24078" y="12130"/>
                  </a:cubicBezTo>
                  <a:lnTo>
                    <a:pt x="24078" y="12124"/>
                  </a:lnTo>
                  <a:cubicBezTo>
                    <a:pt x="25542" y="2717"/>
                    <a:pt x="24485" y="2267"/>
                    <a:pt x="24485" y="2267"/>
                  </a:cubicBezTo>
                  <a:cubicBezTo>
                    <a:pt x="24485" y="2267"/>
                    <a:pt x="20361" y="1140"/>
                    <a:pt x="16692" y="564"/>
                  </a:cubicBezTo>
                  <a:cubicBezTo>
                    <a:pt x="13909" y="126"/>
                    <a:pt x="11296" y="60"/>
                    <a:pt x="8107" y="6"/>
                  </a:cubicBezTo>
                  <a:cubicBezTo>
                    <a:pt x="7878" y="2"/>
                    <a:pt x="7649" y="0"/>
                    <a:pt x="7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565650" y="2229850"/>
              <a:ext cx="93100" cy="171475"/>
            </a:xfrm>
            <a:custGeom>
              <a:avLst/>
              <a:gdLst/>
              <a:ahLst/>
              <a:cxnLst/>
              <a:rect l="l" t="t" r="r" b="b"/>
              <a:pathLst>
                <a:path w="3724" h="6859" extrusionOk="0">
                  <a:moveTo>
                    <a:pt x="0" y="0"/>
                  </a:moveTo>
                  <a:cubicBezTo>
                    <a:pt x="647" y="2242"/>
                    <a:pt x="1780" y="5294"/>
                    <a:pt x="2584" y="6859"/>
                  </a:cubicBezTo>
                  <a:cubicBezTo>
                    <a:pt x="3076" y="4347"/>
                    <a:pt x="3441" y="2224"/>
                    <a:pt x="3723" y="432"/>
                  </a:cubicBezTo>
                  <a:lnTo>
                    <a:pt x="3723" y="426"/>
                  </a:lnTo>
                  <a:lnTo>
                    <a:pt x="3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2239625" y="1399725"/>
              <a:ext cx="366200" cy="441400"/>
            </a:xfrm>
            <a:custGeom>
              <a:avLst/>
              <a:gdLst/>
              <a:ahLst/>
              <a:cxnLst/>
              <a:rect l="l" t="t" r="r" b="b"/>
              <a:pathLst>
                <a:path w="14648" h="17656" extrusionOk="0">
                  <a:moveTo>
                    <a:pt x="6803" y="0"/>
                  </a:moveTo>
                  <a:cubicBezTo>
                    <a:pt x="3014" y="0"/>
                    <a:pt x="0" y="3438"/>
                    <a:pt x="617" y="7377"/>
                  </a:cubicBezTo>
                  <a:cubicBezTo>
                    <a:pt x="1335" y="11953"/>
                    <a:pt x="1540" y="13904"/>
                    <a:pt x="4087" y="16047"/>
                  </a:cubicBezTo>
                  <a:cubicBezTo>
                    <a:pt x="5398" y="17150"/>
                    <a:pt x="6899" y="17656"/>
                    <a:pt x="8334" y="17656"/>
                  </a:cubicBezTo>
                  <a:cubicBezTo>
                    <a:pt x="11095" y="17656"/>
                    <a:pt x="13611" y="15784"/>
                    <a:pt x="14049" y="12693"/>
                  </a:cubicBezTo>
                  <a:cubicBezTo>
                    <a:pt x="14647" y="8463"/>
                    <a:pt x="13373" y="1690"/>
                    <a:pt x="8696" y="284"/>
                  </a:cubicBezTo>
                  <a:cubicBezTo>
                    <a:pt x="8052" y="91"/>
                    <a:pt x="7417" y="0"/>
                    <a:pt x="6803" y="0"/>
                  </a:cubicBez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1879500" y="2662550"/>
              <a:ext cx="563250" cy="2400225"/>
            </a:xfrm>
            <a:custGeom>
              <a:avLst/>
              <a:gdLst/>
              <a:ahLst/>
              <a:cxnLst/>
              <a:rect l="l" t="t" r="r" b="b"/>
              <a:pathLst>
                <a:path w="22530" h="96009" extrusionOk="0">
                  <a:moveTo>
                    <a:pt x="8616" y="0"/>
                  </a:moveTo>
                  <a:lnTo>
                    <a:pt x="8616" y="0"/>
                  </a:lnTo>
                  <a:cubicBezTo>
                    <a:pt x="2002" y="8046"/>
                    <a:pt x="9317" y="12177"/>
                    <a:pt x="6397" y="48670"/>
                  </a:cubicBezTo>
                  <a:cubicBezTo>
                    <a:pt x="5246" y="63095"/>
                    <a:pt x="1" y="96009"/>
                    <a:pt x="1" y="96009"/>
                  </a:cubicBezTo>
                  <a:lnTo>
                    <a:pt x="6367" y="96009"/>
                  </a:lnTo>
                  <a:cubicBezTo>
                    <a:pt x="6367" y="96009"/>
                    <a:pt x="16433" y="61925"/>
                    <a:pt x="18705" y="47345"/>
                  </a:cubicBezTo>
                  <a:cubicBezTo>
                    <a:pt x="18717" y="47267"/>
                    <a:pt x="18729" y="47195"/>
                    <a:pt x="18741" y="47117"/>
                  </a:cubicBezTo>
                  <a:cubicBezTo>
                    <a:pt x="20006" y="38879"/>
                    <a:pt x="20910" y="28544"/>
                    <a:pt x="21510" y="19731"/>
                  </a:cubicBezTo>
                  <a:cubicBezTo>
                    <a:pt x="22230" y="9227"/>
                    <a:pt x="22530" y="900"/>
                    <a:pt x="22530" y="900"/>
                  </a:cubicBezTo>
                  <a:lnTo>
                    <a:pt x="8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2205775" y="2926625"/>
              <a:ext cx="211525" cy="913850"/>
            </a:xfrm>
            <a:custGeom>
              <a:avLst/>
              <a:gdLst/>
              <a:ahLst/>
              <a:cxnLst/>
              <a:rect l="l" t="t" r="r" b="b"/>
              <a:pathLst>
                <a:path w="8461" h="36554" extrusionOk="0">
                  <a:moveTo>
                    <a:pt x="4749" y="1"/>
                  </a:moveTo>
                  <a:lnTo>
                    <a:pt x="4749" y="1"/>
                  </a:lnTo>
                  <a:cubicBezTo>
                    <a:pt x="1" y="10223"/>
                    <a:pt x="3538" y="25853"/>
                    <a:pt x="5690" y="36554"/>
                  </a:cubicBezTo>
                  <a:cubicBezTo>
                    <a:pt x="6955" y="28316"/>
                    <a:pt x="7861" y="17981"/>
                    <a:pt x="8460" y="9167"/>
                  </a:cubicBezTo>
                  <a:cubicBezTo>
                    <a:pt x="7219" y="6176"/>
                    <a:pt x="5882" y="2890"/>
                    <a:pt x="47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2221400" y="2670725"/>
              <a:ext cx="480825" cy="2392075"/>
            </a:xfrm>
            <a:custGeom>
              <a:avLst/>
              <a:gdLst/>
              <a:ahLst/>
              <a:cxnLst/>
              <a:rect l="l" t="t" r="r" b="b"/>
              <a:pathLst>
                <a:path w="19233" h="95683" extrusionOk="0">
                  <a:moveTo>
                    <a:pt x="1" y="1"/>
                  </a:moveTo>
                  <a:lnTo>
                    <a:pt x="1" y="1"/>
                  </a:lnTo>
                  <a:cubicBezTo>
                    <a:pt x="1" y="1"/>
                    <a:pt x="6706" y="32397"/>
                    <a:pt x="7314" y="48246"/>
                  </a:cubicBezTo>
                  <a:cubicBezTo>
                    <a:pt x="7871" y="62785"/>
                    <a:pt x="6872" y="95683"/>
                    <a:pt x="6872" y="95683"/>
                  </a:cubicBezTo>
                  <a:lnTo>
                    <a:pt x="13185" y="95683"/>
                  </a:lnTo>
                  <a:cubicBezTo>
                    <a:pt x="13185" y="95683"/>
                    <a:pt x="18609" y="61920"/>
                    <a:pt x="18927" y="47116"/>
                  </a:cubicBezTo>
                  <a:cubicBezTo>
                    <a:pt x="19232" y="32884"/>
                    <a:pt x="13852" y="900"/>
                    <a:pt x="13852" y="900"/>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2358825" y="4999150"/>
              <a:ext cx="235550" cy="71000"/>
            </a:xfrm>
            <a:custGeom>
              <a:avLst/>
              <a:gdLst/>
              <a:ahLst/>
              <a:cxnLst/>
              <a:rect l="l" t="t" r="r" b="b"/>
              <a:pathLst>
                <a:path w="9422" h="2840" extrusionOk="0">
                  <a:moveTo>
                    <a:pt x="9421" y="1"/>
                  </a:moveTo>
                  <a:lnTo>
                    <a:pt x="1" y="65"/>
                  </a:lnTo>
                  <a:lnTo>
                    <a:pt x="302" y="2840"/>
                  </a:lnTo>
                  <a:lnTo>
                    <a:pt x="8761" y="2840"/>
                  </a:lnTo>
                  <a:lnTo>
                    <a:pt x="94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1856450" y="4999150"/>
              <a:ext cx="228000" cy="71000"/>
            </a:xfrm>
            <a:custGeom>
              <a:avLst/>
              <a:gdLst/>
              <a:ahLst/>
              <a:cxnLst/>
              <a:rect l="l" t="t" r="r" b="b"/>
              <a:pathLst>
                <a:path w="9120" h="2840" extrusionOk="0">
                  <a:moveTo>
                    <a:pt x="9120" y="1"/>
                  </a:moveTo>
                  <a:lnTo>
                    <a:pt x="59" y="65"/>
                  </a:lnTo>
                  <a:lnTo>
                    <a:pt x="0" y="2840"/>
                  </a:lnTo>
                  <a:lnTo>
                    <a:pt x="8460" y="2840"/>
                  </a:lnTo>
                  <a:lnTo>
                    <a:pt x="9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2063575" y="2631225"/>
              <a:ext cx="520950" cy="83400"/>
            </a:xfrm>
            <a:custGeom>
              <a:avLst/>
              <a:gdLst/>
              <a:ahLst/>
              <a:cxnLst/>
              <a:rect l="l" t="t" r="r" b="b"/>
              <a:pathLst>
                <a:path w="20838" h="3336" extrusionOk="0">
                  <a:moveTo>
                    <a:pt x="1320" y="0"/>
                  </a:moveTo>
                  <a:cubicBezTo>
                    <a:pt x="1194" y="0"/>
                    <a:pt x="1082" y="48"/>
                    <a:pt x="1038" y="122"/>
                  </a:cubicBezTo>
                  <a:lnTo>
                    <a:pt x="75" y="1761"/>
                  </a:lnTo>
                  <a:cubicBezTo>
                    <a:pt x="1" y="1888"/>
                    <a:pt x="147" y="2032"/>
                    <a:pt x="367" y="2046"/>
                  </a:cubicBezTo>
                  <a:lnTo>
                    <a:pt x="20202" y="3334"/>
                  </a:lnTo>
                  <a:cubicBezTo>
                    <a:pt x="20213" y="3335"/>
                    <a:pt x="20224" y="3335"/>
                    <a:pt x="20235" y="3335"/>
                  </a:cubicBezTo>
                  <a:cubicBezTo>
                    <a:pt x="20391" y="3335"/>
                    <a:pt x="20521" y="3264"/>
                    <a:pt x="20538" y="3164"/>
                  </a:cubicBezTo>
                  <a:lnTo>
                    <a:pt x="20817" y="1483"/>
                  </a:lnTo>
                  <a:cubicBezTo>
                    <a:pt x="20838" y="1366"/>
                    <a:pt x="20696" y="1258"/>
                    <a:pt x="20509" y="1245"/>
                  </a:cubicBezTo>
                  <a:lnTo>
                    <a:pt x="1355" y="1"/>
                  </a:lnTo>
                  <a:cubicBezTo>
                    <a:pt x="1343" y="0"/>
                    <a:pt x="1332" y="0"/>
                    <a:pt x="1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2133125" y="2630750"/>
              <a:ext cx="32300" cy="61275"/>
            </a:xfrm>
            <a:custGeom>
              <a:avLst/>
              <a:gdLst/>
              <a:ahLst/>
              <a:cxnLst/>
              <a:rect l="l" t="t" r="r" b="b"/>
              <a:pathLst>
                <a:path w="1292" h="2451" extrusionOk="0">
                  <a:moveTo>
                    <a:pt x="581" y="0"/>
                  </a:moveTo>
                  <a:cubicBezTo>
                    <a:pt x="487" y="0"/>
                    <a:pt x="406" y="45"/>
                    <a:pt x="395" y="105"/>
                  </a:cubicBezTo>
                  <a:lnTo>
                    <a:pt x="12" y="2288"/>
                  </a:lnTo>
                  <a:cubicBezTo>
                    <a:pt x="0" y="2353"/>
                    <a:pt x="75" y="2411"/>
                    <a:pt x="177" y="2418"/>
                  </a:cubicBezTo>
                  <a:lnTo>
                    <a:pt x="690" y="2450"/>
                  </a:lnTo>
                  <a:cubicBezTo>
                    <a:pt x="697" y="2451"/>
                    <a:pt x="704" y="2451"/>
                    <a:pt x="711" y="2451"/>
                  </a:cubicBezTo>
                  <a:cubicBezTo>
                    <a:pt x="805" y="2451"/>
                    <a:pt x="885" y="2406"/>
                    <a:pt x="896" y="2346"/>
                  </a:cubicBezTo>
                  <a:lnTo>
                    <a:pt x="1279" y="163"/>
                  </a:lnTo>
                  <a:cubicBezTo>
                    <a:pt x="1291" y="98"/>
                    <a:pt x="1217" y="41"/>
                    <a:pt x="1115" y="35"/>
                  </a:cubicBezTo>
                  <a:lnTo>
                    <a:pt x="601" y="1"/>
                  </a:lnTo>
                  <a:cubicBezTo>
                    <a:pt x="594" y="1"/>
                    <a:pt x="588"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2444000" y="2650925"/>
              <a:ext cx="32275" cy="61325"/>
            </a:xfrm>
            <a:custGeom>
              <a:avLst/>
              <a:gdLst/>
              <a:ahLst/>
              <a:cxnLst/>
              <a:rect l="l" t="t" r="r" b="b"/>
              <a:pathLst>
                <a:path w="1291" h="2453" extrusionOk="0">
                  <a:moveTo>
                    <a:pt x="583" y="1"/>
                  </a:moveTo>
                  <a:cubicBezTo>
                    <a:pt x="488" y="1"/>
                    <a:pt x="405" y="46"/>
                    <a:pt x="395" y="106"/>
                  </a:cubicBezTo>
                  <a:lnTo>
                    <a:pt x="11" y="2290"/>
                  </a:lnTo>
                  <a:cubicBezTo>
                    <a:pt x="0" y="2353"/>
                    <a:pt x="74" y="2411"/>
                    <a:pt x="176" y="2418"/>
                  </a:cubicBezTo>
                  <a:lnTo>
                    <a:pt x="690" y="2452"/>
                  </a:lnTo>
                  <a:cubicBezTo>
                    <a:pt x="696" y="2452"/>
                    <a:pt x="702" y="2452"/>
                    <a:pt x="707" y="2452"/>
                  </a:cubicBezTo>
                  <a:cubicBezTo>
                    <a:pt x="802" y="2452"/>
                    <a:pt x="885" y="2407"/>
                    <a:pt x="895" y="2347"/>
                  </a:cubicBezTo>
                  <a:lnTo>
                    <a:pt x="1279" y="163"/>
                  </a:lnTo>
                  <a:cubicBezTo>
                    <a:pt x="1291" y="100"/>
                    <a:pt x="1216" y="41"/>
                    <a:pt x="1114" y="35"/>
                  </a:cubicBezTo>
                  <a:lnTo>
                    <a:pt x="601" y="1"/>
                  </a:lnTo>
                  <a:cubicBezTo>
                    <a:pt x="595" y="1"/>
                    <a:pt x="589" y="1"/>
                    <a:pt x="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2580925" y="2114650"/>
              <a:ext cx="469525" cy="598125"/>
            </a:xfrm>
            <a:custGeom>
              <a:avLst/>
              <a:gdLst/>
              <a:ahLst/>
              <a:cxnLst/>
              <a:rect l="l" t="t" r="r" b="b"/>
              <a:pathLst>
                <a:path w="18781" h="23925" extrusionOk="0">
                  <a:moveTo>
                    <a:pt x="4594" y="0"/>
                  </a:moveTo>
                  <a:lnTo>
                    <a:pt x="1" y="1298"/>
                  </a:lnTo>
                  <a:cubicBezTo>
                    <a:pt x="659" y="3744"/>
                    <a:pt x="1369" y="6164"/>
                    <a:pt x="2123" y="8579"/>
                  </a:cubicBezTo>
                  <a:cubicBezTo>
                    <a:pt x="2856" y="10994"/>
                    <a:pt x="3640" y="13404"/>
                    <a:pt x="4476" y="15808"/>
                  </a:cubicBezTo>
                  <a:lnTo>
                    <a:pt x="4794" y="16710"/>
                  </a:lnTo>
                  <a:lnTo>
                    <a:pt x="4874" y="16935"/>
                  </a:lnTo>
                  <a:lnTo>
                    <a:pt x="4915" y="17050"/>
                  </a:lnTo>
                  <a:lnTo>
                    <a:pt x="4980" y="17213"/>
                  </a:lnTo>
                  <a:cubicBezTo>
                    <a:pt x="5071" y="17427"/>
                    <a:pt x="5149" y="17654"/>
                    <a:pt x="5262" y="17850"/>
                  </a:cubicBezTo>
                  <a:cubicBezTo>
                    <a:pt x="5677" y="18672"/>
                    <a:pt x="6237" y="19347"/>
                    <a:pt x="6826" y="19901"/>
                  </a:cubicBezTo>
                  <a:cubicBezTo>
                    <a:pt x="8012" y="21010"/>
                    <a:pt x="9312" y="21685"/>
                    <a:pt x="10596" y="22231"/>
                  </a:cubicBezTo>
                  <a:cubicBezTo>
                    <a:pt x="13197" y="23259"/>
                    <a:pt x="15756" y="23762"/>
                    <a:pt x="18438" y="23924"/>
                  </a:cubicBezTo>
                  <a:lnTo>
                    <a:pt x="18781" y="21585"/>
                  </a:lnTo>
                  <a:cubicBezTo>
                    <a:pt x="16502" y="20903"/>
                    <a:pt x="14152" y="20055"/>
                    <a:pt x="12194" y="18924"/>
                  </a:cubicBezTo>
                  <a:cubicBezTo>
                    <a:pt x="11223" y="18362"/>
                    <a:pt x="10333" y="17715"/>
                    <a:pt x="9739" y="17029"/>
                  </a:cubicBezTo>
                  <a:cubicBezTo>
                    <a:pt x="9445" y="16686"/>
                    <a:pt x="9238" y="16340"/>
                    <a:pt x="9112" y="16024"/>
                  </a:cubicBezTo>
                  <a:cubicBezTo>
                    <a:pt x="9069" y="15944"/>
                    <a:pt x="9065" y="15863"/>
                    <a:pt x="9035" y="15787"/>
                  </a:cubicBezTo>
                  <a:lnTo>
                    <a:pt x="9015" y="15730"/>
                  </a:lnTo>
                  <a:lnTo>
                    <a:pt x="8984" y="15618"/>
                  </a:lnTo>
                  <a:lnTo>
                    <a:pt x="8921" y="15394"/>
                  </a:lnTo>
                  <a:lnTo>
                    <a:pt x="8669" y="14494"/>
                  </a:lnTo>
                  <a:lnTo>
                    <a:pt x="6663" y="7247"/>
                  </a:lnTo>
                  <a:cubicBezTo>
                    <a:pt x="5997" y="4826"/>
                    <a:pt x="5311" y="2403"/>
                    <a:pt x="4594" y="0"/>
                  </a:cubicBez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2484975" y="1982425"/>
              <a:ext cx="306900" cy="320550"/>
            </a:xfrm>
            <a:custGeom>
              <a:avLst/>
              <a:gdLst/>
              <a:ahLst/>
              <a:cxnLst/>
              <a:rect l="l" t="t" r="r" b="b"/>
              <a:pathLst>
                <a:path w="12276" h="12822" extrusionOk="0">
                  <a:moveTo>
                    <a:pt x="4990" y="0"/>
                  </a:moveTo>
                  <a:cubicBezTo>
                    <a:pt x="3677" y="0"/>
                    <a:pt x="2726" y="620"/>
                    <a:pt x="1614" y="2009"/>
                  </a:cubicBezTo>
                  <a:cubicBezTo>
                    <a:pt x="1" y="4023"/>
                    <a:pt x="3618" y="12822"/>
                    <a:pt x="3618" y="12822"/>
                  </a:cubicBezTo>
                  <a:lnTo>
                    <a:pt x="12276" y="9096"/>
                  </a:lnTo>
                  <a:cubicBezTo>
                    <a:pt x="12276" y="9096"/>
                    <a:pt x="9753" y="1251"/>
                    <a:pt x="7360" y="467"/>
                  </a:cubicBezTo>
                  <a:cubicBezTo>
                    <a:pt x="6429" y="162"/>
                    <a:pt x="5662" y="0"/>
                    <a:pt x="4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1908025" y="1358075"/>
              <a:ext cx="710700" cy="759425"/>
            </a:xfrm>
            <a:custGeom>
              <a:avLst/>
              <a:gdLst/>
              <a:ahLst/>
              <a:cxnLst/>
              <a:rect l="l" t="t" r="r" b="b"/>
              <a:pathLst>
                <a:path w="28428" h="30377" extrusionOk="0">
                  <a:moveTo>
                    <a:pt x="18875" y="0"/>
                  </a:moveTo>
                  <a:cubicBezTo>
                    <a:pt x="15518" y="0"/>
                    <a:pt x="12165" y="920"/>
                    <a:pt x="11836" y="3596"/>
                  </a:cubicBezTo>
                  <a:cubicBezTo>
                    <a:pt x="7654" y="6532"/>
                    <a:pt x="11624" y="14122"/>
                    <a:pt x="12224" y="16053"/>
                  </a:cubicBezTo>
                  <a:cubicBezTo>
                    <a:pt x="9326" y="16853"/>
                    <a:pt x="0" y="20048"/>
                    <a:pt x="6795" y="26244"/>
                  </a:cubicBezTo>
                  <a:cubicBezTo>
                    <a:pt x="9881" y="29058"/>
                    <a:pt x="13684" y="30377"/>
                    <a:pt x="17105" y="30377"/>
                  </a:cubicBezTo>
                  <a:cubicBezTo>
                    <a:pt x="21216" y="30377"/>
                    <a:pt x="24774" y="28473"/>
                    <a:pt x="25869" y="24974"/>
                  </a:cubicBezTo>
                  <a:cubicBezTo>
                    <a:pt x="27272" y="20489"/>
                    <a:pt x="22815" y="12990"/>
                    <a:pt x="22916" y="10358"/>
                  </a:cubicBezTo>
                  <a:cubicBezTo>
                    <a:pt x="23015" y="7727"/>
                    <a:pt x="28427" y="4919"/>
                    <a:pt x="25810" y="1690"/>
                  </a:cubicBezTo>
                  <a:cubicBezTo>
                    <a:pt x="25075" y="783"/>
                    <a:pt x="21973" y="0"/>
                    <a:pt x="18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2109925" y="1448400"/>
              <a:ext cx="129225" cy="334750"/>
            </a:xfrm>
            <a:custGeom>
              <a:avLst/>
              <a:gdLst/>
              <a:ahLst/>
              <a:cxnLst/>
              <a:rect l="l" t="t" r="r" b="b"/>
              <a:pathLst>
                <a:path w="5169" h="13390" extrusionOk="0">
                  <a:moveTo>
                    <a:pt x="3870" y="0"/>
                  </a:moveTo>
                  <a:cubicBezTo>
                    <a:pt x="3865" y="0"/>
                    <a:pt x="3861" y="1"/>
                    <a:pt x="3856" y="1"/>
                  </a:cubicBezTo>
                  <a:cubicBezTo>
                    <a:pt x="2587" y="156"/>
                    <a:pt x="1734" y="755"/>
                    <a:pt x="1323" y="1783"/>
                  </a:cubicBezTo>
                  <a:cubicBezTo>
                    <a:pt x="0" y="5085"/>
                    <a:pt x="3772" y="12012"/>
                    <a:pt x="4857" y="13334"/>
                  </a:cubicBezTo>
                  <a:cubicBezTo>
                    <a:pt x="4885" y="13369"/>
                    <a:pt x="4927" y="13389"/>
                    <a:pt x="4973" y="13389"/>
                  </a:cubicBezTo>
                  <a:cubicBezTo>
                    <a:pt x="5099" y="13389"/>
                    <a:pt x="5168" y="13242"/>
                    <a:pt x="5088" y="13144"/>
                  </a:cubicBezTo>
                  <a:cubicBezTo>
                    <a:pt x="4025" y="11849"/>
                    <a:pt x="323" y="5085"/>
                    <a:pt x="1601" y="1895"/>
                  </a:cubicBezTo>
                  <a:cubicBezTo>
                    <a:pt x="1968" y="976"/>
                    <a:pt x="2741" y="440"/>
                    <a:pt x="3892" y="298"/>
                  </a:cubicBezTo>
                  <a:cubicBezTo>
                    <a:pt x="3971" y="286"/>
                    <a:pt x="4028" y="212"/>
                    <a:pt x="4017" y="133"/>
                  </a:cubicBezTo>
                  <a:cubicBezTo>
                    <a:pt x="4008" y="57"/>
                    <a:pt x="3944" y="0"/>
                    <a:pt x="3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2455575" y="1572300"/>
              <a:ext cx="77100" cy="104700"/>
            </a:xfrm>
            <a:custGeom>
              <a:avLst/>
              <a:gdLst/>
              <a:ahLst/>
              <a:cxnLst/>
              <a:rect l="l" t="t" r="r" b="b"/>
              <a:pathLst>
                <a:path w="3084" h="4188" extrusionOk="0">
                  <a:moveTo>
                    <a:pt x="1183" y="1"/>
                  </a:moveTo>
                  <a:cubicBezTo>
                    <a:pt x="473" y="1"/>
                    <a:pt x="1" y="666"/>
                    <a:pt x="106" y="1508"/>
                  </a:cubicBezTo>
                  <a:cubicBezTo>
                    <a:pt x="218" y="2418"/>
                    <a:pt x="714" y="3258"/>
                    <a:pt x="1280" y="3798"/>
                  </a:cubicBezTo>
                  <a:cubicBezTo>
                    <a:pt x="1563" y="4069"/>
                    <a:pt x="1841" y="4188"/>
                    <a:pt x="2088" y="4188"/>
                  </a:cubicBezTo>
                  <a:cubicBezTo>
                    <a:pt x="2585" y="4188"/>
                    <a:pt x="2960" y="3709"/>
                    <a:pt x="3013" y="3020"/>
                  </a:cubicBezTo>
                  <a:cubicBezTo>
                    <a:pt x="3084" y="2089"/>
                    <a:pt x="2726" y="546"/>
                    <a:pt x="1719" y="117"/>
                  </a:cubicBezTo>
                  <a:cubicBezTo>
                    <a:pt x="1530" y="37"/>
                    <a:pt x="1350" y="1"/>
                    <a:pt x="1183" y="1"/>
                  </a:cubicBez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2929425" y="2609275"/>
              <a:ext cx="131950" cy="105375"/>
            </a:xfrm>
            <a:custGeom>
              <a:avLst/>
              <a:gdLst/>
              <a:ahLst/>
              <a:cxnLst/>
              <a:rect l="l" t="t" r="r" b="b"/>
              <a:pathLst>
                <a:path w="5278" h="4215" extrusionOk="0">
                  <a:moveTo>
                    <a:pt x="5277" y="0"/>
                  </a:moveTo>
                  <a:lnTo>
                    <a:pt x="1867" y="1156"/>
                  </a:lnTo>
                  <a:cubicBezTo>
                    <a:pt x="1674" y="1222"/>
                    <a:pt x="1486" y="1305"/>
                    <a:pt x="1306" y="1403"/>
                  </a:cubicBezTo>
                  <a:lnTo>
                    <a:pt x="1" y="2118"/>
                  </a:lnTo>
                  <a:lnTo>
                    <a:pt x="1662" y="3182"/>
                  </a:lnTo>
                  <a:cubicBezTo>
                    <a:pt x="2621" y="4026"/>
                    <a:pt x="3459" y="4215"/>
                    <a:pt x="4017" y="4215"/>
                  </a:cubicBezTo>
                  <a:cubicBezTo>
                    <a:pt x="4471" y="4215"/>
                    <a:pt x="4740" y="4090"/>
                    <a:pt x="4740" y="4090"/>
                  </a:cubicBezTo>
                  <a:lnTo>
                    <a:pt x="5277" y="0"/>
                  </a:ln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3047900" y="2608925"/>
              <a:ext cx="72875" cy="102575"/>
            </a:xfrm>
            <a:custGeom>
              <a:avLst/>
              <a:gdLst/>
              <a:ahLst/>
              <a:cxnLst/>
              <a:rect l="l" t="t" r="r" b="b"/>
              <a:pathLst>
                <a:path w="2915" h="4103" extrusionOk="0">
                  <a:moveTo>
                    <a:pt x="2914" y="1"/>
                  </a:moveTo>
                  <a:lnTo>
                    <a:pt x="538" y="13"/>
                  </a:lnTo>
                  <a:lnTo>
                    <a:pt x="1" y="4103"/>
                  </a:lnTo>
                  <a:lnTo>
                    <a:pt x="1872" y="3578"/>
                  </a:lnTo>
                  <a:lnTo>
                    <a:pt x="2914" y="1"/>
                  </a:lnTo>
                  <a:close/>
                </a:path>
              </a:pathLst>
            </a:custGeom>
            <a:solidFill>
              <a:srgbClr val="FF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EFC"/>
        </a:solidFill>
        <a:effectLst/>
      </p:bgPr>
    </p:bg>
    <p:spTree>
      <p:nvGrpSpPr>
        <p:cNvPr id="1" name="Shape 277"/>
        <p:cNvGrpSpPr/>
        <p:nvPr/>
      </p:nvGrpSpPr>
      <p:grpSpPr>
        <a:xfrm>
          <a:off x="0" y="0"/>
          <a:ext cx="0" cy="0"/>
          <a:chOff x="0" y="0"/>
          <a:chExt cx="0" cy="0"/>
        </a:xfrm>
      </p:grpSpPr>
      <p:pic>
        <p:nvPicPr>
          <p:cNvPr id="3" name="Picture 2" descr="A picture containing cartoon, clipart, illustration, drawing&#10;&#10;Description automatically generated">
            <a:extLst>
              <a:ext uri="{FF2B5EF4-FFF2-40B4-BE49-F238E27FC236}">
                <a16:creationId xmlns:a16="http://schemas.microsoft.com/office/drawing/2014/main" id="{69DA8612-0B83-04F5-1CB7-F676743CCA90}"/>
              </a:ext>
            </a:extLst>
          </p:cNvPr>
          <p:cNvPicPr>
            <a:picLocks noChangeAspect="1"/>
          </p:cNvPicPr>
          <p:nvPr/>
        </p:nvPicPr>
        <p:blipFill>
          <a:blip r:embed="rId3"/>
          <a:stretch>
            <a:fillRect/>
          </a:stretch>
        </p:blipFill>
        <p:spPr>
          <a:xfrm>
            <a:off x="0" y="0"/>
            <a:ext cx="5143500" cy="5143500"/>
          </a:xfrm>
          <a:prstGeom prst="rect">
            <a:avLst/>
          </a:prstGeom>
        </p:spPr>
      </p:pic>
      <p:sp>
        <p:nvSpPr>
          <p:cNvPr id="278" name="Google Shape;278;p36"/>
          <p:cNvSpPr txBox="1">
            <a:spLocks noGrp="1"/>
          </p:cNvSpPr>
          <p:nvPr>
            <p:ph type="ctrTitle"/>
          </p:nvPr>
        </p:nvSpPr>
        <p:spPr>
          <a:xfrm>
            <a:off x="5076497" y="2307056"/>
            <a:ext cx="3283927" cy="1025692"/>
          </a:xfrm>
          <a:prstGeom prst="rect">
            <a:avLst/>
          </a:prstGeom>
        </p:spPr>
        <p:txBody>
          <a:bodyPr spcFirstLastPara="1" wrap="square" lIns="91425" tIns="91425" rIns="91425" bIns="91425" anchor="b" anchorCtr="0">
            <a:noAutofit/>
          </a:bodyPr>
          <a:lstStyle/>
          <a:p>
            <a:pPr algn="r"/>
            <a:r>
              <a:rPr lang="en-US" sz="2800" dirty="0">
                <a:solidFill>
                  <a:schemeClr val="accent1"/>
                </a:solidFill>
                <a:latin typeface="Poppins" panose="00000500000000000000" pitchFamily="2" charset="0"/>
                <a:cs typeface="Poppins" panose="00000500000000000000" pitchFamily="2" charset="0"/>
              </a:rPr>
              <a:t>End of Lecture 6</a:t>
            </a:r>
            <a:br>
              <a:rPr lang="en-US" sz="5400" dirty="0">
                <a:solidFill>
                  <a:schemeClr val="tx1"/>
                </a:solidFill>
                <a:latin typeface="Poppins" panose="00000500000000000000" pitchFamily="2" charset="0"/>
                <a:cs typeface="Poppins" panose="00000500000000000000" pitchFamily="2" charset="0"/>
              </a:rPr>
            </a:br>
            <a:endParaRPr sz="2800" b="0" dirty="0">
              <a:solidFill>
                <a:schemeClr val="tx1"/>
              </a:solidFill>
              <a:latin typeface="Poppins" panose="00000500000000000000" pitchFamily="2" charset="0"/>
              <a:cs typeface="Poppins" panose="00000500000000000000" pitchFamily="2" charset="0"/>
            </a:endParaRPr>
          </a:p>
        </p:txBody>
      </p:sp>
      <p:sp>
        <p:nvSpPr>
          <p:cNvPr id="281" name="Google Shape;281;p36"/>
          <p:cNvSpPr/>
          <p:nvPr/>
        </p:nvSpPr>
        <p:spPr>
          <a:xfrm>
            <a:off x="5010900" y="2505450"/>
            <a:ext cx="132600" cy="132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Tree>
    <p:extLst>
      <p:ext uri="{BB962C8B-B14F-4D97-AF65-F5344CB8AC3E}">
        <p14:creationId xmlns:p14="http://schemas.microsoft.com/office/powerpoint/2010/main" val="427941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800" y="1458945"/>
            <a:ext cx="5616600" cy="606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lumMod val="75000"/>
                  </a:schemeClr>
                </a:solidFill>
              </a:rPr>
              <a:t>Delivered By</a:t>
            </a:r>
            <a:endParaRPr dirty="0">
              <a:solidFill>
                <a:schemeClr val="accent3">
                  <a:lumMod val="75000"/>
                </a:schemeClr>
              </a:solidFill>
            </a:endParaRPr>
          </a:p>
        </p:txBody>
      </p:sp>
      <p:sp>
        <p:nvSpPr>
          <p:cNvPr id="356" name="Google Shape;356;p37"/>
          <p:cNvSpPr txBox="1">
            <a:spLocks noGrp="1"/>
          </p:cNvSpPr>
          <p:nvPr>
            <p:ph type="body" idx="1"/>
          </p:nvPr>
        </p:nvSpPr>
        <p:spPr>
          <a:xfrm>
            <a:off x="775800" y="2079321"/>
            <a:ext cx="7874714" cy="2183743"/>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600" dirty="0">
                <a:solidFill>
                  <a:schemeClr val="tx1"/>
                </a:solidFill>
                <a:latin typeface="Poppins" panose="00000500000000000000" pitchFamily="2" charset="0"/>
                <a:cs typeface="Poppins" panose="00000500000000000000" pitchFamily="2" charset="0"/>
              </a:rPr>
              <a:t>Yojan Dhakal | Lead IS Auditor</a:t>
            </a:r>
            <a:br>
              <a:rPr lang="en-US" sz="1600" dirty="0">
                <a:solidFill>
                  <a:schemeClr val="tx1"/>
                </a:solidFill>
                <a:latin typeface="Poppins" panose="00000500000000000000" pitchFamily="2" charset="0"/>
                <a:cs typeface="Poppins" panose="00000500000000000000" pitchFamily="2" charset="0"/>
              </a:rPr>
            </a:br>
            <a:r>
              <a:rPr lang="en-US" sz="1600" dirty="0">
                <a:solidFill>
                  <a:schemeClr val="tx1"/>
                </a:solidFill>
                <a:latin typeface="Poppins" panose="00000500000000000000" pitchFamily="2" charset="0"/>
                <a:cs typeface="Poppins" panose="00000500000000000000" pitchFamily="2" charset="0"/>
              </a:rPr>
              <a:t>IS Audit Practitioner @CryptoGen Nepal</a:t>
            </a:r>
            <a:br>
              <a:rPr lang="en-US" sz="1600" dirty="0">
                <a:solidFill>
                  <a:schemeClr val="tx1"/>
                </a:solidFill>
                <a:latin typeface="Poppins" panose="00000500000000000000" pitchFamily="2" charset="0"/>
                <a:cs typeface="Poppins" panose="00000500000000000000" pitchFamily="2" charset="0"/>
              </a:rPr>
            </a:br>
            <a:r>
              <a:rPr lang="en-US" sz="1600" dirty="0">
                <a:solidFill>
                  <a:schemeClr val="tx1"/>
                </a:solidFill>
                <a:latin typeface="Poppins" panose="00000500000000000000" pitchFamily="2" charset="0"/>
                <a:cs typeface="Poppins" panose="00000500000000000000" pitchFamily="2" charset="0"/>
              </a:rPr>
              <a:t>ISO 27001 : 2013 / 2022 | CEH Practical | AZ 900 | CSFPC </a:t>
            </a:r>
            <a:br>
              <a:rPr lang="en-US" sz="1600" dirty="0">
                <a:solidFill>
                  <a:schemeClr val="tx1"/>
                </a:solidFill>
                <a:latin typeface="Poppins" panose="00000500000000000000" pitchFamily="2" charset="0"/>
                <a:cs typeface="Poppins" panose="00000500000000000000" pitchFamily="2" charset="0"/>
              </a:rPr>
            </a:br>
            <a:r>
              <a:rPr lang="en-US" sz="1600" dirty="0">
                <a:solidFill>
                  <a:schemeClr val="tx1"/>
                </a:solidFill>
                <a:latin typeface="Poppins" panose="00000500000000000000" pitchFamily="2" charset="0"/>
                <a:cs typeface="Poppins" panose="00000500000000000000" pitchFamily="2" charset="0"/>
              </a:rPr>
              <a:t>NSE 1 | NSE 2 | </a:t>
            </a:r>
            <a:r>
              <a:rPr lang="en-US" sz="1600" dirty="0" err="1">
                <a:solidFill>
                  <a:schemeClr val="tx1"/>
                </a:solidFill>
                <a:latin typeface="Poppins" panose="00000500000000000000" pitchFamily="2" charset="0"/>
                <a:cs typeface="Poppins" panose="00000500000000000000" pitchFamily="2" charset="0"/>
              </a:rPr>
              <a:t>LogPoint</a:t>
            </a:r>
            <a:r>
              <a:rPr lang="en-US" sz="1600" dirty="0">
                <a:solidFill>
                  <a:schemeClr val="tx1"/>
                </a:solidFill>
                <a:latin typeface="Poppins" panose="00000500000000000000" pitchFamily="2" charset="0"/>
                <a:cs typeface="Poppins" panose="00000500000000000000" pitchFamily="2" charset="0"/>
              </a:rPr>
              <a:t> Certified Admin &amp; Analyst</a:t>
            </a:r>
            <a:br>
              <a:rPr lang="en-US" sz="1600" dirty="0">
                <a:solidFill>
                  <a:schemeClr val="tx1"/>
                </a:solidFill>
                <a:latin typeface="Poppins" panose="00000500000000000000" pitchFamily="2" charset="0"/>
                <a:cs typeface="Poppins" panose="00000500000000000000" pitchFamily="2" charset="0"/>
              </a:rPr>
            </a:br>
            <a:br>
              <a:rPr lang="en-US" sz="1600" dirty="0">
                <a:solidFill>
                  <a:schemeClr val="tx1"/>
                </a:solidFill>
                <a:latin typeface="Poppins" panose="00000500000000000000" pitchFamily="2" charset="0"/>
                <a:cs typeface="Poppins" panose="00000500000000000000" pitchFamily="2" charset="0"/>
              </a:rPr>
            </a:br>
            <a:endParaRPr lang="en-US" sz="1600" dirty="0">
              <a:solidFill>
                <a:schemeClr val="tx1"/>
              </a:solidFill>
              <a:latin typeface="Poppins" panose="00000500000000000000" pitchFamily="2" charset="0"/>
              <a:cs typeface="Poppins" panose="00000500000000000000" pitchFamily="2" charset="0"/>
            </a:endParaRPr>
          </a:p>
        </p:txBody>
      </p:sp>
      <p:pic>
        <p:nvPicPr>
          <p:cNvPr id="2" name="Graphic 15" descr="Employee badge with solid fill">
            <a:extLst>
              <a:ext uri="{FF2B5EF4-FFF2-40B4-BE49-F238E27FC236}">
                <a16:creationId xmlns:a16="http://schemas.microsoft.com/office/drawing/2014/main" id="{46256B32-8A12-92F9-42B8-97419D74B0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8298" y="3096036"/>
            <a:ext cx="1787404" cy="1787404"/>
          </a:xfrm>
          <a:prstGeom prst="rect">
            <a:avLst/>
          </a:prstGeom>
        </p:spPr>
      </p:pic>
    </p:spTree>
    <p:extLst>
      <p:ext uri="{BB962C8B-B14F-4D97-AF65-F5344CB8AC3E}">
        <p14:creationId xmlns:p14="http://schemas.microsoft.com/office/powerpoint/2010/main" val="68034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800" y="1458945"/>
            <a:ext cx="5616600" cy="606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lumMod val="75000"/>
                  </a:schemeClr>
                </a:solidFill>
              </a:rPr>
              <a:t>Agendas</a:t>
            </a:r>
            <a:endParaRPr dirty="0">
              <a:solidFill>
                <a:schemeClr val="accent3">
                  <a:lumMod val="75000"/>
                </a:schemeClr>
              </a:solidFill>
            </a:endParaRPr>
          </a:p>
        </p:txBody>
      </p:sp>
      <p:sp>
        <p:nvSpPr>
          <p:cNvPr id="356" name="Google Shape;356;p37"/>
          <p:cNvSpPr txBox="1">
            <a:spLocks noGrp="1"/>
          </p:cNvSpPr>
          <p:nvPr>
            <p:ph type="body" idx="1"/>
          </p:nvPr>
        </p:nvSpPr>
        <p:spPr>
          <a:xfrm>
            <a:off x="775800" y="2079321"/>
            <a:ext cx="7874714" cy="2183743"/>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sz="1600" dirty="0">
                <a:solidFill>
                  <a:schemeClr val="tx1"/>
                </a:solidFill>
                <a:latin typeface="Poppins" panose="00000500000000000000" pitchFamily="2" charset="0"/>
                <a:cs typeface="Poppins" panose="00000500000000000000" pitchFamily="2" charset="0"/>
              </a:rPr>
              <a:t>Concept of Security Governance</a:t>
            </a:r>
          </a:p>
          <a:p>
            <a:pPr marL="285750" indent="-285750">
              <a:buClr>
                <a:schemeClr val="dk1"/>
              </a:buClr>
              <a:buSzPts val="1100"/>
            </a:pPr>
            <a:r>
              <a:rPr lang="en-US" sz="1600" dirty="0">
                <a:solidFill>
                  <a:schemeClr val="tx1"/>
                </a:solidFill>
                <a:latin typeface="Poppins" panose="00000500000000000000" pitchFamily="2" charset="0"/>
                <a:cs typeface="Poppins" panose="00000500000000000000" pitchFamily="2" charset="0"/>
              </a:rPr>
              <a:t>Effective and board level Communication</a:t>
            </a:r>
          </a:p>
          <a:p>
            <a:pPr marL="285750" indent="-285750">
              <a:buClr>
                <a:schemeClr val="dk1"/>
              </a:buClr>
              <a:buSzPts val="1100"/>
            </a:pPr>
            <a:r>
              <a:rPr lang="en-US" sz="1600" dirty="0">
                <a:solidFill>
                  <a:schemeClr val="tx1"/>
                </a:solidFill>
                <a:latin typeface="Poppins" panose="00000500000000000000" pitchFamily="2" charset="0"/>
                <a:cs typeface="Poppins" panose="00000500000000000000" pitchFamily="2" charset="0"/>
              </a:rPr>
              <a:t>IT Compliance</a:t>
            </a:r>
          </a:p>
          <a:p>
            <a:pPr marL="285750" indent="-285750">
              <a:buClr>
                <a:schemeClr val="dk1"/>
              </a:buClr>
              <a:buSzPts val="1100"/>
            </a:pPr>
            <a:r>
              <a:rPr lang="en-US" sz="1600" dirty="0">
                <a:solidFill>
                  <a:schemeClr val="tx1"/>
                </a:solidFill>
                <a:latin typeface="Poppins" panose="00000500000000000000" pitchFamily="2" charset="0"/>
                <a:cs typeface="Poppins" panose="00000500000000000000" pitchFamily="2" charset="0"/>
              </a:rPr>
              <a:t>Managerial Policy</a:t>
            </a:r>
          </a:p>
        </p:txBody>
      </p:sp>
    </p:spTree>
    <p:extLst>
      <p:ext uri="{BB962C8B-B14F-4D97-AF65-F5344CB8AC3E}">
        <p14:creationId xmlns:p14="http://schemas.microsoft.com/office/powerpoint/2010/main" val="20500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a:spLocks noGrp="1"/>
          </p:cNvSpPr>
          <p:nvPr>
            <p:ph type="title"/>
          </p:nvPr>
        </p:nvSpPr>
        <p:spPr>
          <a:xfrm>
            <a:off x="357526" y="2397669"/>
            <a:ext cx="4860650" cy="12521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Poppins" panose="00000500000000000000" pitchFamily="2" charset="0"/>
                <a:cs typeface="Poppins" panose="00000500000000000000" pitchFamily="2" charset="0"/>
              </a:rPr>
              <a:t>Concept of Security Governance</a:t>
            </a:r>
            <a:endParaRPr dirty="0">
              <a:latin typeface="Poppins" panose="00000500000000000000" pitchFamily="2" charset="0"/>
              <a:cs typeface="Poppins" panose="00000500000000000000" pitchFamily="2" charset="0"/>
            </a:endParaRPr>
          </a:p>
        </p:txBody>
      </p:sp>
      <p:sp>
        <p:nvSpPr>
          <p:cNvPr id="455" name="Google Shape;455;p40"/>
          <p:cNvSpPr txBox="1">
            <a:spLocks noGrp="1"/>
          </p:cNvSpPr>
          <p:nvPr>
            <p:ph type="title" idx="2"/>
          </p:nvPr>
        </p:nvSpPr>
        <p:spPr>
          <a:xfrm>
            <a:off x="581892" y="1493725"/>
            <a:ext cx="3698583" cy="114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01</a:t>
            </a:r>
            <a:endParaRPr dirty="0">
              <a:latin typeface="Poppins" panose="00000500000000000000" pitchFamily="2" charset="0"/>
              <a:cs typeface="Poppins" panose="00000500000000000000" pitchFamily="2" charset="0"/>
            </a:endParaRPr>
          </a:p>
        </p:txBody>
      </p:sp>
      <p:sp>
        <p:nvSpPr>
          <p:cNvPr id="457" name="Google Shape;457;p40"/>
          <p:cNvSpPr/>
          <p:nvPr/>
        </p:nvSpPr>
        <p:spPr>
          <a:xfrm>
            <a:off x="3024685" y="1031667"/>
            <a:ext cx="185637" cy="181429"/>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1029068" y="4273180"/>
            <a:ext cx="308469" cy="301476"/>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erson pointing at a scale">
            <a:extLst>
              <a:ext uri="{FF2B5EF4-FFF2-40B4-BE49-F238E27FC236}">
                <a16:creationId xmlns:a16="http://schemas.microsoft.com/office/drawing/2014/main" id="{7CAC0620-F0F2-70B0-2879-793205FBE1E8}"/>
              </a:ext>
            </a:extLst>
          </p:cNvPr>
          <p:cNvPicPr>
            <a:picLocks noChangeAspect="1"/>
          </p:cNvPicPr>
          <p:nvPr/>
        </p:nvPicPr>
        <p:blipFill rotWithShape="1">
          <a:blip r:embed="rId3"/>
          <a:srcRect l="11111" r="10741"/>
          <a:stretch/>
        </p:blipFill>
        <p:spPr>
          <a:xfrm>
            <a:off x="5624829" y="548896"/>
            <a:ext cx="3161645" cy="4045707"/>
          </a:xfrm>
          <a:prstGeom prst="rect">
            <a:avLst/>
          </a:prstGeom>
        </p:spPr>
      </p:pic>
      <p:sp>
        <p:nvSpPr>
          <p:cNvPr id="459" name="Google Shape;459;p40"/>
          <p:cNvSpPr/>
          <p:nvPr/>
        </p:nvSpPr>
        <p:spPr>
          <a:xfrm>
            <a:off x="2373429" y="1372097"/>
            <a:ext cx="124452" cy="121630"/>
          </a:xfrm>
          <a:custGeom>
            <a:avLst/>
            <a:gdLst/>
            <a:ahLst/>
            <a:cxnLst/>
            <a:rect l="l" t="t" r="r" b="b"/>
            <a:pathLst>
              <a:path w="6352" h="6208" extrusionOk="0">
                <a:moveTo>
                  <a:pt x="3125" y="1"/>
                </a:moveTo>
                <a:lnTo>
                  <a:pt x="2814" y="749"/>
                </a:lnTo>
                <a:cubicBezTo>
                  <a:pt x="2414" y="1707"/>
                  <a:pt x="1677" y="2487"/>
                  <a:pt x="742" y="2939"/>
                </a:cubicBezTo>
                <a:lnTo>
                  <a:pt x="0" y="3300"/>
                </a:lnTo>
                <a:lnTo>
                  <a:pt x="569" y="3507"/>
                </a:lnTo>
                <a:cubicBezTo>
                  <a:pt x="1610" y="3887"/>
                  <a:pt x="2462" y="4659"/>
                  <a:pt x="2942" y="5660"/>
                </a:cubicBezTo>
                <a:lnTo>
                  <a:pt x="3206" y="6208"/>
                </a:lnTo>
                <a:lnTo>
                  <a:pt x="3383" y="5771"/>
                </a:lnTo>
                <a:cubicBezTo>
                  <a:pt x="3814" y="4703"/>
                  <a:pt x="4658" y="3856"/>
                  <a:pt x="5726" y="3423"/>
                </a:cubicBezTo>
                <a:lnTo>
                  <a:pt x="6351" y="3169"/>
                </a:lnTo>
                <a:lnTo>
                  <a:pt x="5700" y="2904"/>
                </a:lnTo>
                <a:cubicBezTo>
                  <a:pt x="4648" y="2478"/>
                  <a:pt x="3811" y="1648"/>
                  <a:pt x="3374" y="600"/>
                </a:cubicBezTo>
                <a:lnTo>
                  <a:pt x="3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800" y="788068"/>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Governance refers to the system or framework of rules, processes, and structures through which an organization, community, or society makes and implements decisions, exercises authority, and manages its affairs. </a:t>
            </a:r>
          </a:p>
          <a:p>
            <a:pPr marL="0" indent="0" algn="just">
              <a:buClr>
                <a:schemeClr val="dk1"/>
              </a:buClr>
              <a:buSzPts val="1100"/>
              <a:buNone/>
            </a:pPr>
            <a:endParaRPr lang="en-US" sz="1800" kern="10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p>
            <a:pPr marL="285750" indent="-285750" algn="just">
              <a:buClr>
                <a:schemeClr val="dk1"/>
              </a:buClr>
              <a:buSzPts val="1100"/>
            </a:pPr>
            <a:r>
              <a:rPr lang="en-US" sz="1800" kern="100" dirty="0">
                <a:solidFill>
                  <a:schemeClr val="tx1"/>
                </a:solidFill>
                <a:effectLst/>
                <a:latin typeface="Poppins" panose="00000500000000000000" pitchFamily="2" charset="0"/>
                <a:ea typeface="Calibri" panose="020F0502020204030204" pitchFamily="34" charset="0"/>
                <a:cs typeface="Poppins" panose="00000500000000000000" pitchFamily="2" charset="0"/>
              </a:rPr>
              <a:t>In the context of business entities, corporate governance involves the system of rules, practices, and processes by which a company is directed and controlled. It includes balancing the interests of various stakeholders such as shareholders, management, customers, suppliers, financiers, government, and the community.</a:t>
            </a:r>
          </a:p>
        </p:txBody>
      </p:sp>
    </p:spTree>
    <p:extLst>
      <p:ext uri="{BB962C8B-B14F-4D97-AF65-F5344CB8AC3E}">
        <p14:creationId xmlns:p14="http://schemas.microsoft.com/office/powerpoint/2010/main" val="46012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800" y="788068"/>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Security Governance refers to the framework, processes, and practices that an organization employs to manage and control its information security efforts. </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It is the top-level approach to ensuring that an organization's information assets are protected in a consistent, coordinated, and efficient manner. </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Security governance involves defining roles, responsibilities, policies, and procedures that guide the overall security strategy and decision-making process within the organization.</a:t>
            </a:r>
          </a:p>
          <a:p>
            <a:pPr marL="0" indent="0" algn="just">
              <a:buClr>
                <a:schemeClr val="dk1"/>
              </a:buClr>
              <a:buSzPts val="1100"/>
              <a:buNone/>
            </a:pPr>
            <a:endParaRPr lang="en-US" sz="1800" kern="10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376841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pic>
        <p:nvPicPr>
          <p:cNvPr id="7" name="Picture 6">
            <a:extLst>
              <a:ext uri="{FF2B5EF4-FFF2-40B4-BE49-F238E27FC236}">
                <a16:creationId xmlns:a16="http://schemas.microsoft.com/office/drawing/2014/main" id="{A26F3604-6AC6-674B-3C78-4FA2B9015CAC}"/>
              </a:ext>
            </a:extLst>
          </p:cNvPr>
          <p:cNvPicPr>
            <a:picLocks noChangeAspect="1"/>
          </p:cNvPicPr>
          <p:nvPr/>
        </p:nvPicPr>
        <p:blipFill>
          <a:blip r:embed="rId3"/>
          <a:stretch>
            <a:fillRect/>
          </a:stretch>
        </p:blipFill>
        <p:spPr>
          <a:xfrm>
            <a:off x="552230" y="641273"/>
            <a:ext cx="6991569" cy="4335592"/>
          </a:xfrm>
          <a:prstGeom prst="rect">
            <a:avLst/>
          </a:prstGeom>
        </p:spPr>
      </p:pic>
      <p:sp>
        <p:nvSpPr>
          <p:cNvPr id="355" name="Google Shape;355;p37"/>
          <p:cNvSpPr txBox="1">
            <a:spLocks noGrp="1"/>
          </p:cNvSpPr>
          <p:nvPr>
            <p:ph type="title"/>
          </p:nvPr>
        </p:nvSpPr>
        <p:spPr>
          <a:xfrm>
            <a:off x="701050" y="66983"/>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Organizational Chart</a:t>
            </a:r>
          </a:p>
        </p:txBody>
      </p:sp>
    </p:spTree>
    <p:extLst>
      <p:ext uri="{BB962C8B-B14F-4D97-AF65-F5344CB8AC3E}">
        <p14:creationId xmlns:p14="http://schemas.microsoft.com/office/powerpoint/2010/main" val="37420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Information 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For Information Security to effectively address the challenges of providing adequate protection for information assets, an information security strategy is essential. </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This strategy documents the direction and goals for the information security program as determined by the senior management.</a:t>
            </a:r>
            <a:endParaRPr lang="en-US" sz="1800" kern="10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62020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sp>
        <p:nvSpPr>
          <p:cNvPr id="355" name="Google Shape;355;p37"/>
          <p:cNvSpPr txBox="1">
            <a:spLocks noGrp="1"/>
          </p:cNvSpPr>
          <p:nvPr>
            <p:ph type="title"/>
          </p:nvPr>
        </p:nvSpPr>
        <p:spPr>
          <a:xfrm>
            <a:off x="775799" y="880437"/>
            <a:ext cx="7741899" cy="574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3">
                    <a:lumMod val="75000"/>
                  </a:schemeClr>
                </a:solidFill>
              </a:rPr>
              <a:t>Information Security Governance</a:t>
            </a:r>
          </a:p>
        </p:txBody>
      </p:sp>
      <p:sp>
        <p:nvSpPr>
          <p:cNvPr id="356" name="Google Shape;356;p37"/>
          <p:cNvSpPr txBox="1">
            <a:spLocks noGrp="1"/>
          </p:cNvSpPr>
          <p:nvPr>
            <p:ph type="body" idx="1"/>
          </p:nvPr>
        </p:nvSpPr>
        <p:spPr>
          <a:xfrm>
            <a:off x="775800" y="1597153"/>
            <a:ext cx="7998086" cy="2758279"/>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Establishing an Information Security Governance includes the senior management determining the outcomes it wants from the information security program.</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These outcomes may be stated in terms of risk management and the levels of acceptable risk. (Management Review Meetings, Senior management/business unit leads)</a:t>
            </a:r>
          </a:p>
          <a:p>
            <a:pPr marL="285750" indent="-285750" algn="just">
              <a:buClr>
                <a:schemeClr val="dk1"/>
              </a:buClr>
              <a:buSzPts val="1100"/>
            </a:pPr>
            <a:endParaRPr lang="en-US" sz="1800" dirty="0">
              <a:solidFill>
                <a:schemeClr val="tx1"/>
              </a:solidFill>
              <a:latin typeface="Poppins" panose="00000500000000000000" pitchFamily="2" charset="0"/>
              <a:cs typeface="Poppins" panose="00000500000000000000" pitchFamily="2" charset="0"/>
            </a:endParaRPr>
          </a:p>
          <a:p>
            <a:pPr marL="285750" indent="-285750" algn="just">
              <a:buClr>
                <a:schemeClr val="dk1"/>
              </a:buClr>
              <a:buSzPts val="1100"/>
            </a:pPr>
            <a:r>
              <a:rPr lang="en-US" sz="1800" dirty="0">
                <a:solidFill>
                  <a:schemeClr val="tx1"/>
                </a:solidFill>
                <a:latin typeface="Poppins" panose="00000500000000000000" pitchFamily="2" charset="0"/>
                <a:cs typeface="Poppins" panose="00000500000000000000" pitchFamily="2" charset="0"/>
              </a:rPr>
              <a:t>This sets a foundation for the Information security manager to develop a set of requirements for a security program through specific objectives.</a:t>
            </a:r>
          </a:p>
        </p:txBody>
      </p:sp>
    </p:spTree>
    <p:extLst>
      <p:ext uri="{BB962C8B-B14F-4D97-AF65-F5344CB8AC3E}">
        <p14:creationId xmlns:p14="http://schemas.microsoft.com/office/powerpoint/2010/main" val="296845325"/>
      </p:ext>
    </p:extLst>
  </p:cSld>
  <p:clrMapOvr>
    <a:masterClrMapping/>
  </p:clrMapOvr>
</p:sld>
</file>

<file path=ppt/theme/theme1.xml><?xml version="1.0" encoding="utf-8"?>
<a:theme xmlns:a="http://schemas.openxmlformats.org/drawingml/2006/main" name="Telling Stories">
  <a:themeElements>
    <a:clrScheme name="Simple Light">
      <a:dk1>
        <a:srgbClr val="000000"/>
      </a:dk1>
      <a:lt1>
        <a:srgbClr val="FFFFFF"/>
      </a:lt1>
      <a:dk2>
        <a:srgbClr val="595959"/>
      </a:dk2>
      <a:lt2>
        <a:srgbClr val="EEEEEE"/>
      </a:lt2>
      <a:accent1>
        <a:srgbClr val="4949E7"/>
      </a:accent1>
      <a:accent2>
        <a:srgbClr val="FDFEFC"/>
      </a:accent2>
      <a:accent3>
        <a:srgbClr val="B3B2EF"/>
      </a:accent3>
      <a:accent4>
        <a:srgbClr val="6E6EE3"/>
      </a:accent4>
      <a:accent5>
        <a:srgbClr val="1E1E83"/>
      </a:accent5>
      <a:accent6>
        <a:srgbClr val="DFDEF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885</Words>
  <Application>Microsoft Office PowerPoint</Application>
  <PresentationFormat>On-screen Show (16:9)</PresentationFormat>
  <Paragraphs>69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 SemiBold</vt:lpstr>
      <vt:lpstr>Montserrat</vt:lpstr>
      <vt:lpstr>Montserrat Medium</vt:lpstr>
      <vt:lpstr>Poppins</vt:lpstr>
      <vt:lpstr>Arial</vt:lpstr>
      <vt:lpstr>Telling Stories</vt:lpstr>
      <vt:lpstr>Social, Ethical and Professional Issues  in Computing </vt:lpstr>
      <vt:lpstr>Delivered By</vt:lpstr>
      <vt:lpstr>Agendas</vt:lpstr>
      <vt:lpstr>Concept of Security Governance</vt:lpstr>
      <vt:lpstr>Governance</vt:lpstr>
      <vt:lpstr>Security Governance</vt:lpstr>
      <vt:lpstr>Organizational Chart</vt:lpstr>
      <vt:lpstr>Information Security Governance</vt:lpstr>
      <vt:lpstr>Information Security Governance</vt:lpstr>
      <vt:lpstr>Information Security Governance</vt:lpstr>
      <vt:lpstr>Information Security Governance</vt:lpstr>
      <vt:lpstr>Information Security Governance</vt:lpstr>
      <vt:lpstr>Governance Framework</vt:lpstr>
      <vt:lpstr>Governance Framework</vt:lpstr>
      <vt:lpstr>Communication</vt:lpstr>
      <vt:lpstr>Main references supporting the course: </vt:lpstr>
      <vt:lpstr>End of Lecture 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Ethical and Professional Issues  in Computing</dc:title>
  <dc:creator>Yojan Dhakal</dc:creator>
  <cp:lastModifiedBy>Yojan Dhakal</cp:lastModifiedBy>
  <cp:revision>13</cp:revision>
  <dcterms:modified xsi:type="dcterms:W3CDTF">2023-08-01T16:25:04Z</dcterms:modified>
</cp:coreProperties>
</file>