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4" r:id="rId2"/>
    <p:sldId id="331" r:id="rId3"/>
    <p:sldId id="288" r:id="rId4"/>
    <p:sldId id="287" r:id="rId5"/>
    <p:sldId id="382" r:id="rId6"/>
    <p:sldId id="319" r:id="rId7"/>
    <p:sldId id="391" r:id="rId8"/>
    <p:sldId id="393" r:id="rId9"/>
    <p:sldId id="392" r:id="rId10"/>
    <p:sldId id="30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65167" autoAdjust="0"/>
  </p:normalViewPr>
  <p:slideViewPr>
    <p:cSldViewPr>
      <p:cViewPr varScale="1">
        <p:scale>
          <a:sx n="76" d="100"/>
          <a:sy n="76" d="100"/>
        </p:scale>
        <p:origin x="264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0BC2FF-3801-4EF5-A93B-A94D46A8EDF1}" type="datetimeFigureOut">
              <a:rPr lang="en-US" smtClean="0"/>
              <a:pPr/>
              <a:t>9/1/2016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DFAA07-3B04-4F4C-AB8C-BB35A2248691}" type="slidenum">
              <a:rPr lang="en-US" smtClean="0"/>
              <a:pPr/>
              <a:t>‹#›</a:t>
            </a:fld>
            <a:endParaRPr lang="en-US"/>
          </a:p>
        </p:txBody>
      </p:sp>
    </p:spTree>
    <p:extLst>
      <p:ext uri="{BB962C8B-B14F-4D97-AF65-F5344CB8AC3E}">
        <p14:creationId xmlns:p14="http://schemas.microsoft.com/office/powerpoint/2010/main" val="281972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1</a:t>
            </a:fld>
            <a:endParaRPr lang="en-US"/>
          </a:p>
        </p:txBody>
      </p:sp>
    </p:spTree>
    <p:extLst>
      <p:ext uri="{BB962C8B-B14F-4D97-AF65-F5344CB8AC3E}">
        <p14:creationId xmlns:p14="http://schemas.microsoft.com/office/powerpoint/2010/main" val="3888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Deploy</a:t>
            </a:r>
            <a:r>
              <a:rPr lang="en-US" baseline="0" dirty="0" smtClean="0"/>
              <a:t> on production </a:t>
            </a:r>
          </a:p>
          <a:p>
            <a:pPr marL="171450" indent="-171450">
              <a:buFontTx/>
              <a:buChar char="-"/>
            </a:pPr>
            <a:r>
              <a:rPr lang="en-US" baseline="0" dirty="0" smtClean="0"/>
              <a:t>Data </a:t>
            </a:r>
          </a:p>
          <a:p>
            <a:pPr marL="171450" indent="-171450">
              <a:buFontTx/>
              <a:buChar char="-"/>
            </a:pPr>
            <a:r>
              <a:rPr lang="en-US" baseline="0" dirty="0" smtClean="0"/>
              <a:t>Schema</a:t>
            </a:r>
          </a:p>
          <a:p>
            <a:pPr marL="171450" indent="-171450">
              <a:buFontTx/>
              <a:buChar char="-"/>
            </a:pPr>
            <a:r>
              <a:rPr lang="en-US" baseline="0" dirty="0" smtClean="0"/>
              <a:t>Versioning</a:t>
            </a:r>
          </a:p>
          <a:p>
            <a:pPr marL="0" indent="0">
              <a:buFontTx/>
              <a:buNone/>
            </a:pPr>
            <a:endParaRPr lang="en-US" dirty="0" smtClean="0"/>
          </a:p>
          <a:p>
            <a:endParaRPr lang="en-US" dirty="0" smtClean="0"/>
          </a:p>
          <a:p>
            <a:r>
              <a:rPr lang="en-US" dirty="0" smtClean="0"/>
              <a:t>Development problems</a:t>
            </a:r>
          </a:p>
          <a:p>
            <a:pPr marL="171450" indent="-171450">
              <a:buFontTx/>
              <a:buChar char="-"/>
            </a:pPr>
            <a:r>
              <a:rPr lang="en-US" baseline="0" dirty="0" smtClean="0"/>
              <a:t>Merge conflicts on database objects (views and stored procedures)</a:t>
            </a:r>
          </a:p>
          <a:p>
            <a:pPr marL="171450" indent="-171450">
              <a:buFontTx/>
              <a:buChar char="-"/>
            </a:pPr>
            <a:r>
              <a:rPr lang="en-US" baseline="0" dirty="0" smtClean="0"/>
              <a:t>Database should be on source control (schema and reference data – predefined lists</a:t>
            </a:r>
            <a:r>
              <a:rPr lang="en-US" baseline="0" dirty="0" smtClean="0"/>
              <a:t>)</a:t>
            </a:r>
          </a:p>
          <a:p>
            <a:pPr marL="171450" indent="-171450">
              <a:buFontTx/>
              <a:buChar char="-"/>
            </a:pPr>
            <a:r>
              <a:rPr lang="en-US" baseline="0" dirty="0" smtClean="0"/>
              <a:t>Refactoring database structure</a:t>
            </a:r>
            <a:endParaRPr lang="en-US" baseline="0" dirty="0" smtClean="0"/>
          </a:p>
          <a:p>
            <a:pPr marL="171450" indent="-171450">
              <a:buFontTx/>
              <a:buChar char="-"/>
            </a:pPr>
            <a:endParaRPr lang="en-US" baseline="0" dirty="0" smtClean="0"/>
          </a:p>
          <a:p>
            <a:pPr marL="0" indent="0">
              <a:buFontTx/>
              <a:buNone/>
            </a:pPr>
            <a:r>
              <a:rPr lang="en-US" baseline="0" dirty="0" smtClean="0"/>
              <a:t>CI</a:t>
            </a:r>
          </a:p>
          <a:p>
            <a:pPr marL="171450" indent="-171450">
              <a:buFontTx/>
              <a:buChar char="-"/>
            </a:pPr>
            <a:r>
              <a:rPr lang="en-US" baseline="0" dirty="0" smtClean="0"/>
              <a:t>Multiple environments</a:t>
            </a:r>
          </a:p>
          <a:p>
            <a:pPr marL="171450" indent="-171450">
              <a:buFontTx/>
              <a:buChar char="-"/>
            </a:pPr>
            <a:r>
              <a:rPr lang="en-US" baseline="0" dirty="0" smtClean="0"/>
              <a:t>Test on database objects</a:t>
            </a:r>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2</a:t>
            </a:fld>
            <a:endParaRPr lang="en-US"/>
          </a:p>
        </p:txBody>
      </p:sp>
    </p:spTree>
    <p:extLst>
      <p:ext uri="{BB962C8B-B14F-4D97-AF65-F5344CB8AC3E}">
        <p14:creationId xmlns:p14="http://schemas.microsoft.com/office/powerpoint/2010/main" val="2061066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dirty="0" smtClean="0"/>
              <a:t>Problems</a:t>
            </a:r>
            <a:r>
              <a:rPr lang="en-US" baseline="0" dirty="0" smtClean="0"/>
              <a:t> with shared database</a:t>
            </a: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3</a:t>
            </a:fld>
            <a:endParaRPr lang="en-US"/>
          </a:p>
        </p:txBody>
      </p:sp>
    </p:spTree>
    <p:extLst>
      <p:ext uri="{BB962C8B-B14F-4D97-AF65-F5344CB8AC3E}">
        <p14:creationId xmlns:p14="http://schemas.microsoft.com/office/powerpoint/2010/main" val="377409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Char char="-"/>
              <a:tabLst/>
              <a:defRPr/>
            </a:pPr>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4</a:t>
            </a:fld>
            <a:endParaRPr lang="en-US"/>
          </a:p>
        </p:txBody>
      </p:sp>
    </p:spTree>
    <p:extLst>
      <p:ext uri="{BB962C8B-B14F-4D97-AF65-F5344CB8AC3E}">
        <p14:creationId xmlns:p14="http://schemas.microsoft.com/office/powerpoint/2010/main" val="391923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EDDFAA07-3B04-4F4C-AB8C-BB35A2248691}" type="slidenum">
              <a:rPr lang="en-US" smtClean="0"/>
              <a:pPr/>
              <a:t>5</a:t>
            </a:fld>
            <a:endParaRPr lang="en-US"/>
          </a:p>
        </p:txBody>
      </p:sp>
    </p:spTree>
    <p:extLst>
      <p:ext uri="{BB962C8B-B14F-4D97-AF65-F5344CB8AC3E}">
        <p14:creationId xmlns:p14="http://schemas.microsoft.com/office/powerpoint/2010/main" val="211347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6</a:t>
            </a:fld>
            <a:endParaRPr lang="en-US"/>
          </a:p>
        </p:txBody>
      </p:sp>
    </p:spTree>
    <p:extLst>
      <p:ext uri="{BB962C8B-B14F-4D97-AF65-F5344CB8AC3E}">
        <p14:creationId xmlns:p14="http://schemas.microsoft.com/office/powerpoint/2010/main" val="3555011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 migration framework</a:t>
            </a:r>
          </a:p>
          <a:p>
            <a:pPr marL="171450" indent="-171450">
              <a:buFontTx/>
              <a:buChar char="-"/>
            </a:pPr>
            <a:r>
              <a:rPr lang="en-US" sz="1200" b="0" i="0" kern="1200" dirty="0" smtClean="0">
                <a:solidFill>
                  <a:schemeClr val="tx1"/>
                </a:solidFill>
                <a:effectLst/>
                <a:latin typeface="+mn-lt"/>
                <a:ea typeface="+mn-ea"/>
                <a:cs typeface="+mn-cs"/>
              </a:rPr>
              <a:t>Any modification to your database warrants a “Migration”. This migration has both an “Up” method (forward through time), and a “Down” method (backwards through time). With the use of </a:t>
            </a:r>
            <a:r>
              <a:rPr lang="en-US" sz="1200" b="0" i="0" kern="1200" dirty="0" err="1" smtClean="0">
                <a:solidFill>
                  <a:schemeClr val="tx1"/>
                </a:solidFill>
                <a:effectLst/>
                <a:latin typeface="+mn-lt"/>
                <a:ea typeface="+mn-ea"/>
                <a:cs typeface="+mn-cs"/>
              </a:rPr>
              <a:t>commandline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nant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msbuild</a:t>
            </a:r>
            <a:r>
              <a:rPr lang="en-US" sz="1200" b="0" i="0" kern="1200" dirty="0" smtClean="0">
                <a:solidFill>
                  <a:schemeClr val="tx1"/>
                </a:solidFill>
                <a:effectLst/>
                <a:latin typeface="+mn-lt"/>
                <a:ea typeface="+mn-ea"/>
                <a:cs typeface="+mn-cs"/>
              </a:rPr>
              <a:t> you can automate the migration process during deployments to different environments. The migration framework stores a table in each database (by default </a:t>
            </a:r>
            <a:r>
              <a:rPr lang="en-US" sz="1200" b="0" i="0" kern="1200" dirty="0" err="1" smtClean="0">
                <a:solidFill>
                  <a:schemeClr val="tx1"/>
                </a:solidFill>
                <a:effectLst/>
                <a:latin typeface="+mn-lt"/>
                <a:ea typeface="+mn-ea"/>
                <a:cs typeface="+mn-cs"/>
              </a:rPr>
              <a:t>FluentMigrator</a:t>
            </a:r>
            <a:r>
              <a:rPr lang="en-US" sz="1200" b="0" i="0" kern="1200" dirty="0" smtClean="0">
                <a:solidFill>
                  <a:schemeClr val="tx1"/>
                </a:solidFill>
                <a:effectLst/>
                <a:latin typeface="+mn-lt"/>
                <a:ea typeface="+mn-ea"/>
                <a:cs typeface="+mn-cs"/>
              </a:rPr>
              <a:t> calls it’s table “</a:t>
            </a:r>
            <a:r>
              <a:rPr lang="en-US" sz="1200" b="0" i="0" kern="1200" dirty="0" err="1" smtClean="0">
                <a:solidFill>
                  <a:schemeClr val="tx1"/>
                </a:solidFill>
                <a:effectLst/>
                <a:latin typeface="+mn-lt"/>
                <a:ea typeface="+mn-ea"/>
                <a:cs typeface="+mn-cs"/>
              </a:rPr>
              <a:t>VersionInfo</a:t>
            </a:r>
            <a:r>
              <a:rPr lang="en-US" sz="1200" b="0" i="0" kern="1200" dirty="0" smtClean="0">
                <a:solidFill>
                  <a:schemeClr val="tx1"/>
                </a:solidFill>
                <a:effectLst/>
                <a:latin typeface="+mn-lt"/>
                <a:ea typeface="+mn-ea"/>
                <a:cs typeface="+mn-cs"/>
              </a:rPr>
              <a:t>”, in which it stores what migrations have been applied to that database), with this information, the framework can determine what migrations need to be applied to that database (along with what version you told it to go to on the </a:t>
            </a:r>
            <a:r>
              <a:rPr lang="en-US" sz="1200" b="0" i="0" kern="1200" dirty="0" err="1" smtClean="0">
                <a:solidFill>
                  <a:schemeClr val="tx1"/>
                </a:solidFill>
                <a:effectLst/>
                <a:latin typeface="+mn-lt"/>
                <a:ea typeface="+mn-ea"/>
                <a:cs typeface="+mn-cs"/>
              </a:rPr>
              <a:t>commandline</a:t>
            </a:r>
            <a:r>
              <a:rPr lang="en-US" sz="1200" b="0" i="0" kern="1200" dirty="0" smtClean="0">
                <a:solidFill>
                  <a:schemeClr val="tx1"/>
                </a:solidFill>
                <a:effectLst/>
                <a:latin typeface="+mn-lt"/>
                <a:ea typeface="+mn-ea"/>
                <a:cs typeface="+mn-cs"/>
              </a:rPr>
              <a:t>) and will then execute each migration in succession that it needs to apply</a:t>
            </a:r>
          </a:p>
          <a:p>
            <a:pPr marL="171450" indent="-171450">
              <a:buFontTx/>
              <a:buChar char="-"/>
            </a:pPr>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Credit</a:t>
            </a:r>
            <a:r>
              <a:rPr lang="en-US" sz="1200" b="0" i="0" kern="1200" baseline="0" dirty="0" smtClean="0">
                <a:solidFill>
                  <a:schemeClr val="tx1"/>
                </a:solidFill>
                <a:effectLst/>
                <a:latin typeface="+mn-lt"/>
                <a:ea typeface="+mn-ea"/>
                <a:cs typeface="+mn-cs"/>
              </a:rPr>
              <a:t>s to Sean Chambers - https://lostechies.com/seanchambers/2011/04/02/fluentmigrator-getting-started/</a:t>
            </a:r>
          </a:p>
          <a:p>
            <a:pPr marL="171450" indent="-171450">
              <a:buFontTx/>
              <a:buChar char="-"/>
            </a:pPr>
            <a:endParaRPr lang="en-US" sz="1200" b="0" i="0" kern="1200" baseline="0" dirty="0" smtClean="0">
              <a:solidFill>
                <a:schemeClr val="tx1"/>
              </a:solidFill>
              <a:effectLst/>
              <a:latin typeface="+mn-lt"/>
              <a:ea typeface="+mn-ea"/>
              <a:cs typeface="+mn-cs"/>
            </a:endParaRPr>
          </a:p>
          <a:p>
            <a:pPr marL="171450" indent="-171450">
              <a:buFontTx/>
              <a:buChar char="-"/>
            </a:pPr>
            <a:endParaRPr lang="en-US" sz="1200" b="0" i="0" kern="1200" baseline="0" dirty="0" smtClean="0">
              <a:solidFill>
                <a:schemeClr val="tx1"/>
              </a:solidFill>
              <a:effectLst/>
              <a:latin typeface="+mn-lt"/>
              <a:ea typeface="+mn-ea"/>
              <a:cs typeface="+mn-cs"/>
            </a:endParaRPr>
          </a:p>
          <a:p>
            <a:pPr marL="0" indent="0">
              <a:buFontTx/>
              <a:buNone/>
            </a:pPr>
            <a:endParaRPr lang="en-US" dirty="0"/>
          </a:p>
        </p:txBody>
      </p:sp>
      <p:sp>
        <p:nvSpPr>
          <p:cNvPr id="4" name="Slide Number Placeholder 3"/>
          <p:cNvSpPr>
            <a:spLocks noGrp="1"/>
          </p:cNvSpPr>
          <p:nvPr>
            <p:ph type="sldNum" sz="quarter" idx="10"/>
          </p:nvPr>
        </p:nvSpPr>
        <p:spPr/>
        <p:txBody>
          <a:bodyPr/>
          <a:lstStyle/>
          <a:p>
            <a:fld id="{EDDFAA07-3B04-4F4C-AB8C-BB35A2248691}" type="slidenum">
              <a:rPr lang="en-US" smtClean="0"/>
              <a:pPr/>
              <a:t>7</a:t>
            </a:fld>
            <a:endParaRPr lang="en-US"/>
          </a:p>
        </p:txBody>
      </p:sp>
    </p:spTree>
    <p:extLst>
      <p:ext uri="{BB962C8B-B14F-4D97-AF65-F5344CB8AC3E}">
        <p14:creationId xmlns:p14="http://schemas.microsoft.com/office/powerpoint/2010/main" val="377731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3600" b="1">
                <a:solidFill>
                  <a:schemeClr val="bg1"/>
                </a:solidFill>
              </a:defRPr>
            </a:lvl1pPr>
          </a:lstStyle>
          <a:p>
            <a:r>
              <a:rPr lang="cs-CZ"/>
              <a:t>Click to edit Master title style</a:t>
            </a:r>
            <a:endParaRPr lang="en-US"/>
          </a:p>
        </p:txBody>
      </p:sp>
      <p:pic>
        <p:nvPicPr>
          <p:cNvPr id="10" name="Picture 9" descr="teamnet transformig technology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1" name="Picture 10" descr="teamnet logo rgb.wmf"/>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2" name="Title 1"/>
          <p:cNvSpPr>
            <a:spLocks noGrp="1"/>
          </p:cNvSpPr>
          <p:nvPr>
            <p:ph type="title"/>
          </p:nvPr>
        </p:nvSpPr>
        <p:spPr>
          <a:xfrm>
            <a:off x="1060348" y="766826"/>
            <a:ext cx="2534050" cy="593092"/>
          </a:xfrm>
          <a:solidFill>
            <a:schemeClr val="bg1"/>
          </a:solidFill>
        </p:spPr>
        <p:txBody>
          <a:bodyPr lIns="36000" tIns="0" rIns="0" bIns="0">
            <a:normAutofit/>
          </a:bodyPr>
          <a:lstStyle>
            <a:lvl1pPr algn="l">
              <a:defRPr sz="2100" b="1"/>
            </a:lvl1pPr>
          </a:lstStyle>
          <a:p>
            <a:r>
              <a:rPr lang="cs-CZ"/>
              <a:t>Click to edit Master title style</a:t>
            </a:r>
            <a:endParaRPr lang="en-US"/>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0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a:t>Click to edit Master text styles</a:t>
            </a:r>
          </a:p>
        </p:txBody>
      </p:sp>
    </p:spTree>
    <p:extLst>
      <p:ext uri="{BB962C8B-B14F-4D97-AF65-F5344CB8AC3E}">
        <p14:creationId xmlns:p14="http://schemas.microsoft.com/office/powerpoint/2010/main" val="2258782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88EE5D-E666-41E5-81D2-BB9A71F4DE66}"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88EE5D-E666-41E5-81D2-BB9A71F4DE66}" type="datetimeFigureOut">
              <a:rPr lang="en-US" smtClean="0"/>
              <a:pPr/>
              <a:t>9/1/2016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88EE5D-E666-41E5-81D2-BB9A71F4DE66}" type="datetimeFigureOut">
              <a:rPr lang="en-US" smtClean="0"/>
              <a:pPr/>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88EE5D-E666-41E5-81D2-BB9A71F4DE66}" type="datetimeFigureOut">
              <a:rPr lang="en-US" smtClean="0"/>
              <a:pPr/>
              <a:t>9/1/2016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88EE5D-E666-41E5-81D2-BB9A71F4DE66}" type="datetimeFigureOut">
              <a:rPr lang="en-US" smtClean="0"/>
              <a:pPr/>
              <a:t>9/1/2016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8EE5D-E666-41E5-81D2-BB9A71F4DE66}" type="datetimeFigureOut">
              <a:rPr lang="en-US" smtClean="0"/>
              <a:pPr/>
              <a:t>9/1/2016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88EE5D-E666-41E5-81D2-BB9A71F4DE66}" type="datetimeFigureOut">
              <a:rPr lang="en-US" smtClean="0"/>
              <a:pPr/>
              <a:t>9/1/2016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9BC3E7-6987-4336-AC62-F200E5591A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8EE5D-E666-41E5-81D2-BB9A71F4DE66}" type="datetimeFigureOut">
              <a:rPr lang="en-US" smtClean="0"/>
              <a:pPr/>
              <a:t>9/1/2016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C3E7-6987-4336-AC62-F200E5591A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hemeOverride" Target="../theme/themeOverride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Database delivery</a:t>
            </a:r>
            <a:endParaRPr lang="en-US" dirty="0"/>
          </a:p>
        </p:txBody>
      </p:sp>
      <p:sp>
        <p:nvSpPr>
          <p:cNvPr id="7" name="TextBox 6"/>
          <p:cNvSpPr txBox="1"/>
          <p:nvPr/>
        </p:nvSpPr>
        <p:spPr>
          <a:xfrm>
            <a:off x="720725" y="6280150"/>
            <a:ext cx="7704138" cy="123111"/>
          </a:xfrm>
          <a:prstGeom prst="rect">
            <a:avLst/>
          </a:prstGeom>
          <a:noFill/>
        </p:spPr>
        <p:txBody>
          <a:bodyPr wrap="square" lIns="0" tIns="0" rIns="0" bIns="0" rtlCol="0" anchor="ctr" anchorCtr="0">
            <a:spAutoFit/>
          </a:bodyPr>
          <a:lstStyle/>
          <a:p>
            <a:r>
              <a:rPr lang="de-DE" sz="800" dirty="0">
                <a:solidFill>
                  <a:srgbClr val="FFFFFF"/>
                </a:solidFill>
                <a:latin typeface="Arial"/>
                <a:cs typeface="Arial"/>
              </a:rPr>
              <a:t>Pregatit </a:t>
            </a:r>
            <a:r>
              <a:rPr lang="de-DE" sz="800" dirty="0" smtClean="0">
                <a:solidFill>
                  <a:srgbClr val="FFFFFF"/>
                </a:solidFill>
                <a:latin typeface="Arial"/>
                <a:cs typeface="Arial"/>
              </a:rPr>
              <a:t>de</a:t>
            </a:r>
            <a:r>
              <a:rPr lang="ro-RO" sz="800" dirty="0" smtClean="0">
                <a:solidFill>
                  <a:srgbClr val="FFFFFF"/>
                </a:solidFill>
                <a:latin typeface="Arial"/>
                <a:cs typeface="Arial"/>
              </a:rPr>
              <a:t> Marcel Soare </a:t>
            </a:r>
            <a:r>
              <a:rPr lang="de-DE" sz="800" dirty="0" smtClean="0">
                <a:solidFill>
                  <a:srgbClr val="FFFFFF"/>
                </a:solidFill>
                <a:latin typeface="Arial"/>
                <a:cs typeface="Arial"/>
              </a:rPr>
              <a:t>Data</a:t>
            </a:r>
            <a:r>
              <a:rPr lang="de-DE" sz="800" dirty="0">
                <a:solidFill>
                  <a:srgbClr val="FFFFFF"/>
                </a:solidFill>
                <a:latin typeface="Arial"/>
                <a:cs typeface="Arial"/>
              </a:rPr>
              <a:t>: </a:t>
            </a:r>
            <a:r>
              <a:rPr lang="en-US" sz="800" dirty="0" smtClean="0">
                <a:solidFill>
                  <a:srgbClr val="FFFFFF"/>
                </a:solidFill>
                <a:latin typeface="Arial"/>
                <a:cs typeface="Arial"/>
              </a:rPr>
              <a:t>01.</a:t>
            </a:r>
            <a:r>
              <a:rPr lang="de-DE" sz="800" dirty="0" smtClean="0">
                <a:solidFill>
                  <a:srgbClr val="FFFFFF"/>
                </a:solidFill>
                <a:latin typeface="Arial"/>
                <a:cs typeface="Arial"/>
              </a:rPr>
              <a:t>09.2016</a:t>
            </a:r>
            <a:endParaRPr lang="en-US" sz="800" dirty="0">
              <a:solidFill>
                <a:srgbClr val="FFFFFF"/>
              </a:solidFill>
              <a:latin typeface="Arial"/>
              <a:cs typeface="Arial"/>
            </a:endParaRPr>
          </a:p>
        </p:txBody>
      </p:sp>
      <p:sp>
        <p:nvSpPr>
          <p:cNvPr id="5" name="Title 1"/>
          <p:cNvSpPr txBox="1">
            <a:spLocks/>
          </p:cNvSpPr>
          <p:nvPr/>
        </p:nvSpPr>
        <p:spPr>
          <a:xfrm>
            <a:off x="827584" y="4509120"/>
            <a:ext cx="7704856" cy="1008112"/>
          </a:xfrm>
          <a:prstGeom prst="rect">
            <a:avLst/>
          </a:prstGeom>
        </p:spPr>
        <p:txBody>
          <a:bodyPr vert="horz" lIns="0" tIns="0" rIns="0" bIns="0" rtlCol="0" anchor="t" anchorCtr="0">
            <a:normAutofit/>
          </a:bodyPr>
          <a:lstStyle/>
          <a:p>
            <a:pPr algn="ctr"/>
            <a:r>
              <a:rPr lang="en-US" sz="3600" i="1" dirty="0" smtClean="0">
                <a:solidFill>
                  <a:schemeClr val="bg1"/>
                </a:solidFill>
              </a:rPr>
              <a:t>“…</a:t>
            </a:r>
            <a:r>
              <a:rPr lang="en-US" sz="3600" i="1" dirty="0" err="1" smtClean="0">
                <a:solidFill>
                  <a:schemeClr val="bg1"/>
                </a:solidFill>
              </a:rPr>
              <a:t>hmmmmm</a:t>
            </a:r>
            <a:r>
              <a:rPr lang="en-US" sz="3600" i="1" dirty="0" smtClean="0">
                <a:solidFill>
                  <a:schemeClr val="bg1"/>
                </a:solidFill>
              </a:rPr>
              <a:t>….“</a:t>
            </a:r>
            <a:endParaRPr lang="en-US" sz="3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547664" y="764704"/>
            <a:ext cx="5472608" cy="593092"/>
          </a:xfrm>
        </p:spPr>
        <p:txBody>
          <a:bodyPr>
            <a:noAutofit/>
          </a:bodyPr>
          <a:lstStyle/>
          <a:p>
            <a:pPr algn="ctr"/>
            <a:r>
              <a:rPr lang="en-US" sz="4400" dirty="0" smtClean="0"/>
              <a:t>Challenges / Problems</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3200" dirty="0" smtClean="0"/>
              <a:t>Continuous </a:t>
            </a:r>
            <a:r>
              <a:rPr lang="en-US" sz="3200" dirty="0"/>
              <a:t>integration </a:t>
            </a:r>
          </a:p>
          <a:p>
            <a:r>
              <a:rPr lang="en-US" sz="3200" dirty="0" smtClean="0"/>
              <a:t>Development</a:t>
            </a:r>
          </a:p>
          <a:p>
            <a:r>
              <a:rPr lang="en-US" sz="3200" dirty="0" smtClean="0"/>
              <a:t>Deploy </a:t>
            </a:r>
            <a:r>
              <a:rPr lang="en-US" sz="3200" dirty="0"/>
              <a:t>on production </a:t>
            </a:r>
          </a:p>
          <a:p>
            <a:endParaRPr lang="en-US" sz="3200" dirty="0"/>
          </a:p>
        </p:txBody>
      </p:sp>
    </p:spTree>
    <p:extLst>
      <p:ext uri="{BB962C8B-B14F-4D97-AF65-F5344CB8AC3E}">
        <p14:creationId xmlns:p14="http://schemas.microsoft.com/office/powerpoint/2010/main" val="82627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688632" cy="593092"/>
          </a:xfrm>
        </p:spPr>
        <p:txBody>
          <a:bodyPr>
            <a:noAutofit/>
          </a:bodyPr>
          <a:lstStyle/>
          <a:p>
            <a:pPr algn="ctr"/>
            <a:r>
              <a:rPr lang="en-US" sz="4400" dirty="0" smtClean="0"/>
              <a:t>What </a:t>
            </a:r>
            <a:r>
              <a:rPr lang="en-US" sz="4400" dirty="0"/>
              <a:t>are we doing </a:t>
            </a:r>
            <a:r>
              <a:rPr lang="en-US" sz="4400" dirty="0" smtClean="0"/>
              <a:t>now</a:t>
            </a:r>
            <a:endParaRPr lang="en-US" sz="4400" dirty="0"/>
          </a:p>
        </p:txBody>
      </p:sp>
      <p:sp>
        <p:nvSpPr>
          <p:cNvPr id="4" name="Content Placeholder 3"/>
          <p:cNvSpPr>
            <a:spLocks noGrp="1"/>
          </p:cNvSpPr>
          <p:nvPr>
            <p:ph sz="quarter" idx="4"/>
          </p:nvPr>
        </p:nvSpPr>
        <p:spPr>
          <a:xfrm>
            <a:off x="683568" y="1628800"/>
            <a:ext cx="7741296" cy="4643597"/>
          </a:xfrm>
        </p:spPr>
        <p:txBody>
          <a:bodyPr>
            <a:normAutofit/>
          </a:bodyPr>
          <a:lstStyle/>
          <a:p>
            <a:r>
              <a:rPr lang="en-US" sz="2800" dirty="0" smtClean="0"/>
              <a:t>Shared database</a:t>
            </a:r>
          </a:p>
          <a:p>
            <a:r>
              <a:rPr lang="en-US" sz="2800" dirty="0" smtClean="0"/>
              <a:t>Migrations</a:t>
            </a:r>
            <a:endParaRPr lang="en-US" sz="2800" dirty="0" smtClean="0"/>
          </a:p>
          <a:p>
            <a:r>
              <a:rPr lang="en-US" sz="2800" dirty="0" smtClean="0"/>
              <a:t>Scripts / State </a:t>
            </a:r>
            <a:r>
              <a:rPr lang="en-US" sz="2800" dirty="0" smtClean="0"/>
              <a:t>based</a:t>
            </a:r>
            <a:endParaRPr lang="en-US"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764704"/>
            <a:ext cx="5616624" cy="593092"/>
          </a:xfrm>
        </p:spPr>
        <p:txBody>
          <a:bodyPr>
            <a:noAutofit/>
          </a:bodyPr>
          <a:lstStyle/>
          <a:p>
            <a:pPr algn="ctr"/>
            <a:r>
              <a:rPr lang="en-US" sz="4400" dirty="0" smtClean="0"/>
              <a:t>Approach</a:t>
            </a:r>
            <a:endParaRPr lang="en-US" sz="4400" dirty="0"/>
          </a:p>
        </p:txBody>
      </p:sp>
      <p:sp>
        <p:nvSpPr>
          <p:cNvPr id="4" name="Content Placeholder 3"/>
          <p:cNvSpPr>
            <a:spLocks noGrp="1"/>
          </p:cNvSpPr>
          <p:nvPr>
            <p:ph sz="quarter" idx="4"/>
          </p:nvPr>
        </p:nvSpPr>
        <p:spPr>
          <a:xfrm>
            <a:off x="683568" y="1700808"/>
            <a:ext cx="7741296" cy="4499027"/>
          </a:xfrm>
        </p:spPr>
        <p:txBody>
          <a:bodyPr/>
          <a:lstStyle/>
          <a:p>
            <a:r>
              <a:rPr lang="en-US" sz="2800" dirty="0" smtClean="0"/>
              <a:t>State based</a:t>
            </a:r>
            <a:endParaRPr lang="ro-RO" sz="2800" dirty="0" smtClean="0"/>
          </a:p>
          <a:p>
            <a:r>
              <a:rPr lang="en-US" sz="2800" dirty="0" smtClean="0"/>
              <a:t>Migration based</a:t>
            </a:r>
          </a:p>
          <a:p>
            <a:pPr marL="0" indent="0">
              <a:buNone/>
            </a:pPr>
            <a:endParaRPr lang="en-GB" sz="2800" dirty="0"/>
          </a:p>
        </p:txBody>
      </p:sp>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State based</a:t>
            </a:r>
            <a:endParaRPr lang="en-US" sz="4400" dirty="0"/>
          </a:p>
        </p:txBody>
      </p:sp>
      <p:sp>
        <p:nvSpPr>
          <p:cNvPr id="4" name="Content Placeholder 3"/>
          <p:cNvSpPr>
            <a:spLocks noGrp="1"/>
          </p:cNvSpPr>
          <p:nvPr>
            <p:ph sz="half" idx="2"/>
          </p:nvPr>
        </p:nvSpPr>
        <p:spPr>
          <a:xfrm>
            <a:off x="683568" y="1773371"/>
            <a:ext cx="7741296" cy="4175909"/>
          </a:xfrm>
        </p:spPr>
        <p:txBody>
          <a:bodyPr>
            <a:normAutofit/>
          </a:bodyPr>
          <a:lstStyle/>
          <a:p>
            <a:r>
              <a:rPr lang="en-US" sz="2800" dirty="0" smtClean="0"/>
              <a:t>service</a:t>
            </a:r>
          </a:p>
          <a:p>
            <a:r>
              <a:rPr lang="en-US" sz="2800" dirty="0"/>
              <a:t>f</a:t>
            </a:r>
            <a:r>
              <a:rPr lang="en-US" sz="2800" dirty="0" smtClean="0"/>
              <a:t>iles</a:t>
            </a:r>
          </a:p>
          <a:p>
            <a:r>
              <a:rPr lang="en-US" sz="2800" dirty="0" smtClean="0"/>
              <a:t>logs</a:t>
            </a:r>
            <a:endParaRPr lang="en-US" sz="2800" dirty="0"/>
          </a:p>
          <a:p>
            <a:endParaRPr lang="en-US" sz="2800" dirty="0" smtClean="0"/>
          </a:p>
        </p:txBody>
      </p:sp>
      <p:pic>
        <p:nvPicPr>
          <p:cNvPr id="3" name="Picture 2"/>
          <p:cNvPicPr>
            <a:picLocks noChangeAspect="1"/>
          </p:cNvPicPr>
          <p:nvPr/>
        </p:nvPicPr>
        <p:blipFill>
          <a:blip r:embed="rId4"/>
          <a:stretch>
            <a:fillRect/>
          </a:stretch>
        </p:blipFill>
        <p:spPr>
          <a:xfrm>
            <a:off x="323528" y="1806652"/>
            <a:ext cx="8748464" cy="4358652"/>
          </a:xfrm>
          <a:prstGeom prst="rect">
            <a:avLst/>
          </a:prstGeom>
        </p:spPr>
      </p:pic>
    </p:spTree>
    <p:extLst>
      <p:ext uri="{BB962C8B-B14F-4D97-AF65-F5344CB8AC3E}">
        <p14:creationId xmlns:p14="http://schemas.microsoft.com/office/powerpoint/2010/main" val="35455576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764704"/>
            <a:ext cx="5184576" cy="593092"/>
          </a:xfrm>
        </p:spPr>
        <p:txBody>
          <a:bodyPr>
            <a:noAutofit/>
          </a:bodyPr>
          <a:lstStyle/>
          <a:p>
            <a:pPr algn="ctr"/>
            <a:r>
              <a:rPr lang="en-US" sz="4400" dirty="0" smtClean="0"/>
              <a:t>Migrations</a:t>
            </a:r>
            <a:endParaRPr lang="en-US" sz="4400" dirty="0"/>
          </a:p>
        </p:txBody>
      </p:sp>
      <p:pic>
        <p:nvPicPr>
          <p:cNvPr id="3" name="Content Placeholder 2"/>
          <p:cNvPicPr>
            <a:picLocks noGrp="1" noChangeAspect="1"/>
          </p:cNvPicPr>
          <p:nvPr>
            <p:ph sz="quarter" idx="4"/>
          </p:nvPr>
        </p:nvPicPr>
        <p:blipFill>
          <a:blip r:embed="rId3"/>
          <a:stretch>
            <a:fillRect/>
          </a:stretch>
        </p:blipFill>
        <p:spPr>
          <a:xfrm>
            <a:off x="539552" y="1844824"/>
            <a:ext cx="8352283" cy="3816424"/>
          </a:xfrm>
          <a:prstGeom prst="rect">
            <a:avLst/>
          </a:prstGeom>
        </p:spPr>
      </p:pic>
    </p:spTree>
    <p:extLst>
      <p:ext uri="{BB962C8B-B14F-4D97-AF65-F5344CB8AC3E}">
        <p14:creationId xmlns:p14="http://schemas.microsoft.com/office/powerpoint/2010/main" val="826275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696" y="692696"/>
            <a:ext cx="4678413" cy="593092"/>
          </a:xfrm>
        </p:spPr>
        <p:txBody>
          <a:bodyPr>
            <a:normAutofit fontScale="90000"/>
          </a:bodyPr>
          <a:lstStyle/>
          <a:p>
            <a:pPr algn="ctr"/>
            <a:r>
              <a:rPr lang="en-US" sz="4400" dirty="0" smtClean="0"/>
              <a:t>Migrations Pro/Con</a:t>
            </a:r>
            <a:endParaRPr lang="en-US" sz="4900" dirty="0"/>
          </a:p>
        </p:txBody>
      </p:sp>
      <p:sp>
        <p:nvSpPr>
          <p:cNvPr id="5" name="Content Placeholder 3"/>
          <p:cNvSpPr>
            <a:spLocks noGrp="1"/>
          </p:cNvSpPr>
          <p:nvPr>
            <p:ph sz="quarter" idx="4"/>
          </p:nvPr>
        </p:nvSpPr>
        <p:spPr>
          <a:xfrm>
            <a:off x="833327" y="1700808"/>
            <a:ext cx="7741296" cy="4499027"/>
          </a:xfrm>
        </p:spPr>
        <p:txBody>
          <a:bodyPr/>
          <a:lstStyle/>
          <a:p>
            <a:r>
              <a:rPr lang="en-US" sz="2800" dirty="0" smtClean="0"/>
              <a:t>Up / Down (P)</a:t>
            </a:r>
            <a:endParaRPr lang="ro-RO" sz="2800" dirty="0" smtClean="0"/>
          </a:p>
          <a:p>
            <a:r>
              <a:rPr lang="en-US" sz="2800" dirty="0" smtClean="0"/>
              <a:t>Easy to deploy (P)</a:t>
            </a:r>
          </a:p>
          <a:p>
            <a:r>
              <a:rPr lang="en-US" sz="2800" dirty="0" smtClean="0"/>
              <a:t>Merge conflicts on some database objects</a:t>
            </a:r>
            <a:r>
              <a:rPr lang="en-US" sz="2800" dirty="0" smtClean="0"/>
              <a:t>( C )</a:t>
            </a:r>
            <a:endParaRPr lang="en-US" sz="2800" dirty="0" smtClean="0"/>
          </a:p>
          <a:p>
            <a:pPr marL="0" indent="0">
              <a:buNone/>
            </a:pPr>
            <a:endParaRPr lang="en-GB" sz="2800" dirty="0"/>
          </a:p>
        </p:txBody>
      </p:sp>
    </p:spTree>
    <p:extLst>
      <p:ext uri="{BB962C8B-B14F-4D97-AF65-F5344CB8AC3E}">
        <p14:creationId xmlns:p14="http://schemas.microsoft.com/office/powerpoint/2010/main" val="992881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692696"/>
            <a:ext cx="3620267" cy="593092"/>
          </a:xfrm>
        </p:spPr>
        <p:txBody>
          <a:bodyPr>
            <a:normAutofit fontScale="90000"/>
          </a:bodyPr>
          <a:lstStyle/>
          <a:p>
            <a:pPr algn="ctr"/>
            <a:r>
              <a:rPr lang="en-US" sz="4400" dirty="0" smtClean="0"/>
              <a:t>Migration</a:t>
            </a:r>
            <a:r>
              <a:rPr lang="en-US" dirty="0" smtClean="0"/>
              <a:t> </a:t>
            </a:r>
            <a:r>
              <a:rPr lang="en-US" sz="4900" dirty="0" smtClean="0"/>
              <a:t>tools</a:t>
            </a:r>
            <a:endParaRPr lang="en-US" sz="4900" dirty="0"/>
          </a:p>
        </p:txBody>
      </p:sp>
      <p:sp>
        <p:nvSpPr>
          <p:cNvPr id="5" name="Content Placeholder 3"/>
          <p:cNvSpPr>
            <a:spLocks noGrp="1"/>
          </p:cNvSpPr>
          <p:nvPr>
            <p:ph sz="quarter" idx="4"/>
          </p:nvPr>
        </p:nvSpPr>
        <p:spPr>
          <a:xfrm>
            <a:off x="833327" y="1700808"/>
            <a:ext cx="7741296" cy="4499027"/>
          </a:xfrm>
        </p:spPr>
        <p:txBody>
          <a:bodyPr/>
          <a:lstStyle/>
          <a:p>
            <a:r>
              <a:rPr lang="en-US" sz="2800" dirty="0" smtClean="0"/>
              <a:t>EF migrations</a:t>
            </a:r>
            <a:endParaRPr lang="ro-RO" sz="2800" dirty="0" smtClean="0"/>
          </a:p>
          <a:p>
            <a:r>
              <a:rPr lang="en-US" sz="2800" dirty="0" smtClean="0"/>
              <a:t>Fluent Migrator</a:t>
            </a:r>
          </a:p>
          <a:p>
            <a:r>
              <a:rPr lang="en-US" sz="2800" dirty="0" err="1" smtClean="0"/>
              <a:t>RoundHousE</a:t>
            </a:r>
            <a:endParaRPr lang="en-US" sz="2800" dirty="0" smtClean="0"/>
          </a:p>
          <a:p>
            <a:pPr marL="0" indent="0">
              <a:buNone/>
            </a:pPr>
            <a:endParaRPr lang="en-GB" sz="2800" dirty="0"/>
          </a:p>
        </p:txBody>
      </p:sp>
    </p:spTree>
    <p:extLst>
      <p:ext uri="{BB962C8B-B14F-4D97-AF65-F5344CB8AC3E}">
        <p14:creationId xmlns:p14="http://schemas.microsoft.com/office/powerpoint/2010/main" val="3041955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063" y="764704"/>
            <a:ext cx="5832648" cy="593092"/>
          </a:xfrm>
        </p:spPr>
        <p:txBody>
          <a:bodyPr/>
          <a:lstStyle/>
          <a:p>
            <a:pPr algn="ctr"/>
            <a:r>
              <a:rPr lang="en-US" sz="2400" dirty="0"/>
              <a:t>Migration</a:t>
            </a:r>
            <a:r>
              <a:rPr lang="en-US" dirty="0"/>
              <a:t> </a:t>
            </a:r>
            <a:r>
              <a:rPr lang="en-US" sz="3200" dirty="0"/>
              <a:t>tools</a:t>
            </a:r>
            <a:endParaRPr lang="en-US" dirty="0"/>
          </a:p>
        </p:txBody>
      </p:sp>
      <p:sp>
        <p:nvSpPr>
          <p:cNvPr id="3" name="Content Placeholder 2"/>
          <p:cNvSpPr>
            <a:spLocks noGrp="1"/>
          </p:cNvSpPr>
          <p:nvPr>
            <p:ph sz="half" idx="2"/>
          </p:nvPr>
        </p:nvSpPr>
        <p:spPr/>
        <p:txBody>
          <a:bodyPr/>
          <a:lstStyle/>
          <a:p>
            <a:endParaRPr lang="en-US" dirty="0"/>
          </a:p>
        </p:txBody>
      </p:sp>
      <p:sp>
        <p:nvSpPr>
          <p:cNvPr id="4" name="Content Placeholder 3"/>
          <p:cNvSpPr>
            <a:spLocks noGrp="1"/>
          </p:cNvSpPr>
          <p:nvPr>
            <p:ph sz="quarter" idx="4"/>
          </p:nvPr>
        </p:nvSpPr>
        <p:spPr/>
        <p:txBody>
          <a:bodyPr/>
          <a:lstStyle/>
          <a:p>
            <a:endParaRPr lang="en-US" dirty="0"/>
          </a:p>
        </p:txBody>
      </p:sp>
    </p:spTree>
    <p:extLst>
      <p:ext uri="{BB962C8B-B14F-4D97-AF65-F5344CB8AC3E}">
        <p14:creationId xmlns:p14="http://schemas.microsoft.com/office/powerpoint/2010/main" val="2199430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11210</TotalTime>
  <Words>282</Words>
  <Application>Microsoft Office PowerPoint</Application>
  <PresentationFormat>On-screen Show (4:3)</PresentationFormat>
  <Paragraphs>57</Paragraphs>
  <Slides>10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Database delivery</vt:lpstr>
      <vt:lpstr>Challenges / Problems</vt:lpstr>
      <vt:lpstr>What are we doing now</vt:lpstr>
      <vt:lpstr>Approach</vt:lpstr>
      <vt:lpstr>State based</vt:lpstr>
      <vt:lpstr>Migrations</vt:lpstr>
      <vt:lpstr>Migrations Pro/Con</vt:lpstr>
      <vt:lpstr>Migration tools</vt:lpstr>
      <vt:lpstr>Migration tools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Cum sa scrii un manual de utilizare</dc:title>
  <dc:creator>Adina</dc:creator>
  <cp:lastModifiedBy>Marcel Soare</cp:lastModifiedBy>
  <cp:revision>416</cp:revision>
  <dcterms:created xsi:type="dcterms:W3CDTF">2013-12-19T00:35:41Z</dcterms:created>
  <dcterms:modified xsi:type="dcterms:W3CDTF">2016-09-01T09:44:08Z</dcterms:modified>
</cp:coreProperties>
</file>