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96" r:id="rId3"/>
    <p:sldId id="294" r:id="rId4"/>
    <p:sldId id="261" r:id="rId5"/>
    <p:sldId id="262" r:id="rId6"/>
    <p:sldId id="263" r:id="rId7"/>
    <p:sldId id="264" r:id="rId8"/>
    <p:sldId id="265" r:id="rId9"/>
    <p:sldId id="260" r:id="rId10"/>
    <p:sldId id="257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86" r:id="rId19"/>
    <p:sldId id="287" r:id="rId20"/>
    <p:sldId id="277" r:id="rId21"/>
    <p:sldId id="282" r:id="rId22"/>
    <p:sldId id="284" r:id="rId23"/>
    <p:sldId id="285" r:id="rId24"/>
    <p:sldId id="278" r:id="rId25"/>
    <p:sldId id="291" r:id="rId26"/>
    <p:sldId id="292" r:id="rId27"/>
    <p:sldId id="293" r:id="rId28"/>
    <p:sldId id="295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3"/>
            <a:ext cx="10178322" cy="623913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모바일 </a:t>
            </a:r>
            <a:r>
              <a:rPr lang="en-US" altLang="ko-KR" sz="88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SW</a:t>
            </a:r>
            <a:br>
              <a:rPr lang="en-US" altLang="ko-KR" sz="88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13</a:t>
            </a: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발표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1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2016125029 </a:t>
            </a:r>
            <a:r>
              <a:rPr lang="ko-KR" altLang="en-US" sz="31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서민철</a:t>
            </a:r>
            <a:b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2016125040 </a:t>
            </a:r>
            <a:r>
              <a:rPr lang="ko-KR" altLang="en-US" sz="3100">
                <a:ln w="79375">
                  <a:noFill/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오혁진</a:t>
            </a:r>
            <a:b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2016125079 </a:t>
            </a:r>
            <a:r>
              <a:rPr lang="ko-KR" altLang="en-US" sz="3100">
                <a:ln w="79375">
                  <a:noFill/>
                </a:ln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한기찬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791FE-9415-4A60-8C82-2CF5C7AABF90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64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92234"/>
            <a:ext cx="10178322" cy="4631840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골든타임 잡아라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최초목격자 응급처치땐 생존 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1.85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배↑</a:t>
            </a:r>
            <a:b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ko-KR" altLang="en-US" sz="4800" b="1"/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 환자 최초 목격자가 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119 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구급대 도착 전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심폐소생술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(CPR)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하면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환자 생존율이 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1.85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 높아지는 것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나타났다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소방 관계자는 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골든타임 내에 목격자가 신속하게 심폐소생술을 하면</a:t>
            </a:r>
            <a:b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 환자 생존에 큰 영향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미치는 것을 확인했다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 밝혔다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특히 일반인이 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자동심장충격기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(AED)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사용했을 때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사용하지 않을 때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(11.1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％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비교해 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4.5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 높은 것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나타났다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1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다만 지난해 일반인이 자동심장충격기를 사용한 경우는 </a:t>
            </a:r>
            <a:r>
              <a:rPr lang="en-US" altLang="ko-KR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22</a:t>
            </a:r>
            <a:r>
              <a:rPr lang="ko-KR" altLang="en-US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건에 그쳤다</a:t>
            </a:r>
            <a:r>
              <a:rPr lang="en-US" altLang="ko-KR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1600" b="1" u="sng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EBD9103-1587-4748-8563-24CEAF6FB3FB}"/>
              </a:ext>
            </a:extLst>
          </p:cNvPr>
          <p:cNvSpPr txBox="1">
            <a:spLocks/>
          </p:cNvSpPr>
          <p:nvPr/>
        </p:nvSpPr>
        <p:spPr>
          <a:xfrm>
            <a:off x="1006839" y="349048"/>
            <a:ext cx="10178322" cy="1559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연합뉴스</a:t>
            </a:r>
            <a:endParaRPr lang="ko-KR" altLang="en-US" sz="180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BF22D-78EB-4F54-8030-34A5648BCE6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10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11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20262"/>
            <a:ext cx="10178322" cy="5817476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사고 발생</a:t>
            </a: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이후</a:t>
            </a:r>
            <a:br>
              <a:rPr lang="en-US" altLang="ko-KR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피해를 </a:t>
            </a:r>
            <a:r>
              <a:rPr lang="ko-KR" altLang="en-US" sz="40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최소화</a:t>
            </a: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하기 위해</a:t>
            </a:r>
            <a:br>
              <a:rPr lang="en-US" altLang="ko-KR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치료가 행해져야 하는 제한시간</a:t>
            </a:r>
            <a:endParaRPr lang="ko-KR" altLang="en-US" sz="4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57250-87C2-4F58-99A7-8F46B38D2B3F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49936"/>
            <a:ext cx="10178322" cy="6358128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심장정지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환자의 </a:t>
            </a:r>
            <a:r>
              <a:rPr lang="en-US" altLang="ko-KR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골든타임</a:t>
            </a: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7D4F4-BBB6-4374-AFC4-C7738948F889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9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49936"/>
            <a:ext cx="10178322" cy="6358128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심장정지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환자의 </a:t>
            </a:r>
            <a:r>
              <a:rPr lang="en-US" altLang="ko-KR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골든타임</a:t>
            </a: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CD5790D-D92C-437E-8967-1F857861A653}"/>
              </a:ext>
            </a:extLst>
          </p:cNvPr>
          <p:cNvSpPr txBox="1">
            <a:spLocks/>
          </p:cNvSpPr>
          <p:nvPr/>
        </p:nvSpPr>
        <p:spPr>
          <a:xfrm rot="20382392">
            <a:off x="1159239" y="402336"/>
            <a:ext cx="10178322" cy="63581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8800">
                <a:ln w="38100">
                  <a:solidFill>
                    <a:srgbClr val="C00000"/>
                  </a:solidFill>
                </a:ln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최대한 빠른 조치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6B31-899B-42EE-839C-23F674F5820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2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4C9D1E1-1611-4084-ABAE-B15C1DDB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9" y="381787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주변에 도와줄</a:t>
            </a:r>
            <a:b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사람들이 </a:t>
            </a:r>
            <a:r>
              <a:rPr lang="ko-KR" altLang="en-US" sz="54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충분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8D8B9-AF8A-40E0-8731-A99FF4B2E87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95A15-307B-47A3-8B99-6D0B9F05FCDD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4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39E37-DA46-4B4D-9988-D67006D8EC42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2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676AB-DA46-4E76-94B5-32E84561298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8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1C015-32BC-4C07-AC21-326B7941E76E}"/>
              </a:ext>
            </a:extLst>
          </p:cNvPr>
          <p:cNvSpPr txBox="1"/>
          <p:nvPr/>
        </p:nvSpPr>
        <p:spPr>
          <a:xfrm>
            <a:off x="7516715" y="356925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40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숙지하고 있는가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6A804-C71C-4FCE-B70C-8F2921D303D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>
                    <a:alpha val="3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>
                  <a:alpha val="3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1C015-32BC-4C07-AC21-326B7941E76E}"/>
              </a:ext>
            </a:extLst>
          </p:cNvPr>
          <p:cNvSpPr txBox="1"/>
          <p:nvPr/>
        </p:nvSpPr>
        <p:spPr>
          <a:xfrm>
            <a:off x="7516715" y="356925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400">
                <a:solidFill>
                  <a:srgbClr val="7030A0">
                    <a:alpha val="3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위치</a:t>
            </a:r>
            <a:r>
              <a:rPr lang="ko-KR" altLang="en-US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숙지하고 있는가</a:t>
            </a:r>
            <a:r>
              <a:rPr lang="en-US" altLang="ko-KR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chemeClr val="tx1">
                  <a:alpha val="3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2847D-3790-40BD-AA07-080B5C7EF10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19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3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3"/>
            <a:ext cx="10178322" cy="623913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6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자동제세동기</a:t>
            </a:r>
            <a:r>
              <a:rPr lang="en-US" altLang="ko-KR" sz="6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(AED)</a:t>
            </a:r>
            <a:br>
              <a:rPr lang="en-US" altLang="ko-KR" sz="66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66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위치 찾기</a:t>
            </a:r>
            <a:endParaRPr lang="ko-KR" altLang="en-US" sz="66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80CE-BDE8-4AFA-98F4-A887A2DF0F32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4C9D1E1-1611-4084-ABAE-B15C1DDB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9" y="381787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주변에 도와줄</a:t>
            </a:r>
            <a:b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사람들이 </a:t>
            </a:r>
            <a:r>
              <a:rPr lang="ko-KR" altLang="en-US" sz="5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부족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3FF0D-A84B-415F-BA56-788C6A4E069C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64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7A1B-3E71-419C-83C6-0DA8B24DDC9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8843194" y="1824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64" y="1010260"/>
            <a:ext cx="905002" cy="814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C118-CB84-4D25-8AFE-C493E864FAB4}"/>
              </a:ext>
            </a:extLst>
          </p:cNvPr>
          <p:cNvSpPr txBox="1"/>
          <p:nvPr/>
        </p:nvSpPr>
        <p:spPr>
          <a:xfrm>
            <a:off x="7272827" y="2274924"/>
            <a:ext cx="40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없고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가져다줄 사람도 없는 경우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EB859-8B3C-4039-A887-0B7E765E9ABF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9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8843194" y="1824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364" y="1010260"/>
            <a:ext cx="905002" cy="814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C118-CB84-4D25-8AFE-C493E864FAB4}"/>
              </a:ext>
            </a:extLst>
          </p:cNvPr>
          <p:cNvSpPr txBox="1"/>
          <p:nvPr/>
        </p:nvSpPr>
        <p:spPr>
          <a:xfrm>
            <a:off x="7272827" y="2274924"/>
            <a:ext cx="40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없고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가져다줄 사람도 없는 경우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D5C54-EA70-483D-8250-69578D7D434B}"/>
              </a:ext>
            </a:extLst>
          </p:cNvPr>
          <p:cNvSpPr txBox="1"/>
          <p:nvPr/>
        </p:nvSpPr>
        <p:spPr>
          <a:xfrm>
            <a:off x="4056740" y="51551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하는 방법을 </a:t>
            </a:r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정확히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숙지하고 있는가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C88E6-089E-4E33-906A-CDF2ED6954E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4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</a:t>
            </a:r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</a:t>
            </a:r>
            <a:br>
              <a:rPr lang="en-US" altLang="ko-KR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있다면</a:t>
            </a:r>
            <a:r>
              <a:rPr lang="en-US" altLang="ko-KR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C75-B863-4C4C-8406-CAB42D9B2BBD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AA49E-0EC6-4304-B27A-22962FBBF7D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D102972D-3357-4329-848D-F2E41202B286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161853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8FCD2-A5D7-4ACA-A105-E4C8312183F8}"/>
              </a:ext>
            </a:extLst>
          </p:cNvPr>
          <p:cNvSpPr txBox="1"/>
          <p:nvPr/>
        </p:nvSpPr>
        <p:spPr>
          <a:xfrm>
            <a:off x="8954442" y="44896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9C3CE5A9-B624-437E-B284-6E404FB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2" y="3675198"/>
            <a:ext cx="905002" cy="814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B71F6-6571-4ACC-902E-7CE2F0DA1D18}"/>
              </a:ext>
            </a:extLst>
          </p:cNvPr>
          <p:cNvSpPr txBox="1"/>
          <p:nvPr/>
        </p:nvSpPr>
        <p:spPr>
          <a:xfrm>
            <a:off x="7693669" y="4971960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확인 후 </a:t>
            </a:r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해당 건물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연락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5740D-6335-470B-AD94-0688C5ABA62C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745FAD53-AD76-4E88-BA4F-BC234225AC25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22409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8FCD2-A5D7-4ACA-A105-E4C8312183F8}"/>
              </a:ext>
            </a:extLst>
          </p:cNvPr>
          <p:cNvSpPr txBox="1"/>
          <p:nvPr/>
        </p:nvSpPr>
        <p:spPr>
          <a:xfrm>
            <a:off x="8954442" y="44896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9C3CE5A9-B624-437E-B284-6E404FB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2" y="3675198"/>
            <a:ext cx="905002" cy="814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B71F6-6571-4ACC-902E-7CE2F0DA1D18}"/>
              </a:ext>
            </a:extLst>
          </p:cNvPr>
          <p:cNvSpPr txBox="1"/>
          <p:nvPr/>
        </p:nvSpPr>
        <p:spPr>
          <a:xfrm>
            <a:off x="7693669" y="4971960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확인 후 </a:t>
            </a:r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해당 건물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연락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4C0D3-FEF4-4F6D-9648-BA13267ECC5C}"/>
              </a:ext>
            </a:extLst>
          </p:cNvPr>
          <p:cNvSpPr txBox="1"/>
          <p:nvPr/>
        </p:nvSpPr>
        <p:spPr>
          <a:xfrm>
            <a:off x="4463547" y="2827297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031516-E837-4B51-8A5B-DD2BDBB2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258" y="2010565"/>
            <a:ext cx="885950" cy="828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7B3A1-A079-4AB3-A827-74B72721C0B5}"/>
              </a:ext>
            </a:extLst>
          </p:cNvPr>
          <p:cNvSpPr txBox="1"/>
          <p:nvPr/>
        </p:nvSpPr>
        <p:spPr>
          <a:xfrm>
            <a:off x="5313070" y="2265042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방법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확인하며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A1A63-20AC-4790-8DF7-B22373EAB1E1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7CF3CD4-9605-4879-83F0-80F2D7FB2FF5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62921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926D8D-2109-40C0-86F4-06EF888DD662}"/>
              </a:ext>
            </a:extLst>
          </p:cNvPr>
          <p:cNvGrpSpPr/>
          <p:nvPr/>
        </p:nvGrpSpPr>
        <p:grpSpPr>
          <a:xfrm>
            <a:off x="1807475" y="768096"/>
            <a:ext cx="2450569" cy="5321808"/>
            <a:chOff x="4870715" y="768096"/>
            <a:chExt cx="2450569" cy="5321808"/>
          </a:xfrm>
        </p:grpSpPr>
        <p:pic>
          <p:nvPicPr>
            <p:cNvPr id="8" name="그림 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BE8B21D8-1DF6-4821-9502-75E6193B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0715" y="768096"/>
              <a:ext cx="2450569" cy="532180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7D0BDD5-ED28-4BDD-8380-75F4C2B66061}"/>
                </a:ext>
              </a:extLst>
            </p:cNvPr>
            <p:cNvSpPr/>
            <p:nvPr/>
          </p:nvSpPr>
          <p:spPr>
            <a:xfrm>
              <a:off x="5003800" y="1034803"/>
              <a:ext cx="2187575" cy="4809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8CBA5F-388F-4965-91A1-2ED687A15FCD}"/>
                </a:ext>
              </a:extLst>
            </p:cNvPr>
            <p:cNvSpPr txBox="1"/>
            <p:nvPr/>
          </p:nvSpPr>
          <p:spPr>
            <a:xfrm>
              <a:off x="4968875" y="1044446"/>
              <a:ext cx="5661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현 위치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CB366C8-C5CC-4AEE-B88C-E1B6BC20D478}"/>
                </a:ext>
              </a:extLst>
            </p:cNvPr>
            <p:cNvSpPr/>
            <p:nvPr/>
          </p:nvSpPr>
          <p:spPr>
            <a:xfrm>
              <a:off x="5053012" y="1239646"/>
              <a:ext cx="2095501" cy="230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2">
                      <a:lumMod val="90000"/>
                      <a:lumOff val="1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 고양시 덕양구 화전동 항공대학로 </a:t>
              </a:r>
              <a:r>
                <a:rPr lang="en-US" altLang="ko-KR" sz="700">
                  <a:solidFill>
                    <a:schemeClr val="tx2">
                      <a:lumMod val="90000"/>
                      <a:lumOff val="1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76</a:t>
              </a:r>
              <a:endParaRPr lang="ko-KR" altLang="en-US" sz="700">
                <a:solidFill>
                  <a:schemeClr val="tx2">
                    <a:lumMod val="90000"/>
                    <a:lumOff val="1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4097BC2F-7DC3-4FCD-B655-E1083F11FC7C}"/>
                </a:ext>
              </a:extLst>
            </p:cNvPr>
            <p:cNvSpPr/>
            <p:nvPr/>
          </p:nvSpPr>
          <p:spPr>
            <a:xfrm>
              <a:off x="5560221" y="3340867"/>
              <a:ext cx="1050133" cy="314325"/>
            </a:xfrm>
            <a:prstGeom prst="wedgeRoundRectCallout">
              <a:avLst>
                <a:gd name="adj1" fmla="val -20415"/>
                <a:gd name="adj2" fmla="val 91288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bg2">
                      <a:lumMod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CU </a:t>
              </a:r>
              <a:r>
                <a:rPr lang="ko-KR" altLang="en-US" sz="700">
                  <a:solidFill>
                    <a:schemeClr val="bg2">
                      <a:lumMod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화전양지마을점</a:t>
              </a:r>
              <a:endParaRPr lang="en-US" altLang="ko-KR" sz="700">
                <a:solidFill>
                  <a:schemeClr val="bg2">
                    <a:lumMod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600">
                  <a:solidFill>
                    <a:schemeClr val="tx2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화전동 중앙로 </a:t>
              </a:r>
              <a:r>
                <a:rPr lang="en-US" altLang="ko-KR" sz="600">
                  <a:solidFill>
                    <a:schemeClr val="tx2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122-21</a:t>
              </a:r>
              <a:endParaRPr lang="ko-KR" altLang="en-US" sz="600">
                <a:solidFill>
                  <a:schemeClr val="tx2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95415D-D47D-4A22-89E8-C89B8C419B56}"/>
                </a:ext>
              </a:extLst>
            </p:cNvPr>
            <p:cNvSpPr/>
            <p:nvPr/>
          </p:nvSpPr>
          <p:spPr>
            <a:xfrm>
              <a:off x="5002211" y="4740027"/>
              <a:ext cx="2187575" cy="832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E96E1-C7EF-4893-945D-53DEA2BE0C8C}"/>
                </a:ext>
              </a:extLst>
            </p:cNvPr>
            <p:cNvSpPr txBox="1"/>
            <p:nvPr/>
          </p:nvSpPr>
          <p:spPr>
            <a:xfrm>
              <a:off x="4968875" y="4740027"/>
              <a:ext cx="1883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AED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보유 현황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1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</a:t>
              </a:r>
              <a:endParaRPr lang="en-US" altLang="ko-KR" sz="9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상세 위치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90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편의점 현관 출입구</a:t>
              </a:r>
              <a:endParaRPr lang="en-US" altLang="ko-KR" sz="9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담당자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홍길동 </a:t>
              </a:r>
              <a:r>
                <a:rPr lang="en-US" altLang="ko-KR" sz="7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(010-3243-5678)</a:t>
              </a:r>
            </a:p>
            <a:p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TEL: 02-6154-2557</a:t>
              </a:r>
              <a:endParaRPr lang="ko-KR" altLang="en-US" sz="9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C4F25D-BE37-44DA-BAF5-8B22B8D2A39A}"/>
                </a:ext>
              </a:extLst>
            </p:cNvPr>
            <p:cNvSpPr/>
            <p:nvPr/>
          </p:nvSpPr>
          <p:spPr>
            <a:xfrm>
              <a:off x="5002211" y="5334000"/>
              <a:ext cx="2187575" cy="2381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C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현 위치로 신고하기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6016B3-3348-4F28-B022-4DA93FE6127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78518E1-7305-464D-9FCD-01D3288C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047" y="251686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메인화면 </a:t>
            </a:r>
            <a: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UI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443A2-F449-4E38-9AEE-B566DAF9F4C3}"/>
              </a:ext>
            </a:extLst>
          </p:cNvPr>
          <p:cNvSpPr txBox="1"/>
          <p:nvPr/>
        </p:nvSpPr>
        <p:spPr>
          <a:xfrm>
            <a:off x="3561513" y="2582703"/>
            <a:ext cx="9252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위치를 기반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으로 주변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탐색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마커 터치 시 해당 </a:t>
            </a:r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상세정보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출력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신고 버튼 터치 시 </a:t>
            </a:r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위치로 신고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85606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6016B3-3348-4F28-B022-4DA93FE6127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29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78518E1-7305-464D-9FCD-01D3288C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047" y="251686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 </a:t>
            </a:r>
            <a: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UI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443A2-F449-4E38-9AEE-B566DAF9F4C3}"/>
              </a:ext>
            </a:extLst>
          </p:cNvPr>
          <p:cNvSpPr txBox="1"/>
          <p:nvPr/>
        </p:nvSpPr>
        <p:spPr>
          <a:xfrm>
            <a:off x="3561513" y="2582703"/>
            <a:ext cx="9252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간단한 그림으로 </a:t>
            </a:r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 </a:t>
            </a:r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표시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연령에 따라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다른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방법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6DBEAC-EC1E-4F8E-99D9-45EF9E36FC0A}"/>
              </a:ext>
            </a:extLst>
          </p:cNvPr>
          <p:cNvGrpSpPr/>
          <p:nvPr/>
        </p:nvGrpSpPr>
        <p:grpSpPr>
          <a:xfrm>
            <a:off x="1804382" y="768096"/>
            <a:ext cx="2450569" cy="5321808"/>
            <a:chOff x="1806634" y="767709"/>
            <a:chExt cx="2450569" cy="532180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840FB86-4A4A-4345-B16F-CD4E1F1C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022" y="1151820"/>
              <a:ext cx="2095792" cy="2276793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58445D9-46A5-4BE5-B3AE-99687B207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4022" y="3552878"/>
              <a:ext cx="2095792" cy="226726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5BFD979-B2AF-4381-9AB5-F915A16B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6634" y="767709"/>
              <a:ext cx="2450569" cy="532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7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뭐하는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어플인가</a:t>
            </a: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72DDE-FD1D-4BFF-AEC1-54FBED46122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8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6F2B3B6-74EA-41F1-AEB6-A756E6C7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75" y="3131541"/>
            <a:ext cx="2124371" cy="227679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8445D9-46A5-4BE5-B3AE-99687B20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51" y="768096"/>
            <a:ext cx="2095792" cy="2267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6016B3-3348-4F28-B022-4DA93FE6127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78518E1-7305-464D-9FCD-01D3288C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047" y="251686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 </a:t>
            </a:r>
            <a: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UI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443A2-F449-4E38-9AEE-B566DAF9F4C3}"/>
              </a:ext>
            </a:extLst>
          </p:cNvPr>
          <p:cNvSpPr txBox="1"/>
          <p:nvPr/>
        </p:nvSpPr>
        <p:spPr>
          <a:xfrm>
            <a:off x="3561513" y="2585097"/>
            <a:ext cx="9252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간단한 그림으로 </a:t>
            </a:r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 </a:t>
            </a:r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표시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연령에 따라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다른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방법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BFD979-B2AF-4381-9AB5-F915A16B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382" y="768096"/>
            <a:ext cx="2450569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1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6F2B3B6-74EA-41F1-AEB6-A756E6C7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75" y="3131541"/>
            <a:ext cx="2124371" cy="227679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8445D9-46A5-4BE5-B3AE-99687B20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51" y="768096"/>
            <a:ext cx="2095792" cy="2267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6016B3-3348-4F28-B022-4DA93FE6127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78518E1-7305-464D-9FCD-01D3288C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047" y="251686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자동 도움 요청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443A2-F449-4E38-9AEE-B566DAF9F4C3}"/>
              </a:ext>
            </a:extLst>
          </p:cNvPr>
          <p:cNvSpPr txBox="1"/>
          <p:nvPr/>
        </p:nvSpPr>
        <p:spPr>
          <a:xfrm>
            <a:off x="3561513" y="2585097"/>
            <a:ext cx="9252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신고 버튼 터치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해당 어플을 설치한 사람들 중</a:t>
            </a:r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주변에 위치한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사람들에게 알람 전송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BFD979-B2AF-4381-9AB5-F915A16B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382" y="768096"/>
            <a:ext cx="2450569" cy="53218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E8AF0F-3527-4485-9FDB-ED0396CA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382" y="768096"/>
            <a:ext cx="2450569" cy="53218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5B71E9-D8B8-4F55-B0AA-203A481FBA2E}"/>
              </a:ext>
            </a:extLst>
          </p:cNvPr>
          <p:cNvSpPr/>
          <p:nvPr/>
        </p:nvSpPr>
        <p:spPr>
          <a:xfrm>
            <a:off x="1931195" y="1666875"/>
            <a:ext cx="2202655" cy="495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C00000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♥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AED 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탐색기                                                               오전 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11:39</a:t>
            </a:r>
          </a:p>
          <a:p>
            <a:endParaRPr lang="en-US" altLang="ko-KR" sz="600">
              <a:solidFill>
                <a:schemeClr val="bg2">
                  <a:lumMod val="25000"/>
                </a:schemeClr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[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긴급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] 150m 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거리에 심정지 환자 발생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!</a:t>
            </a:r>
          </a:p>
          <a:p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현 위치로부터 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30m 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근방에 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AED</a:t>
            </a:r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가 있습니다</a:t>
            </a:r>
            <a:r>
              <a:rPr lang="en-US" altLang="ko-KR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.</a:t>
            </a:r>
            <a:endParaRPr lang="ko-KR" altLang="en-US" sz="600">
              <a:solidFill>
                <a:schemeClr val="bg2">
                  <a:lumMod val="25000"/>
                </a:schemeClr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B0CBE-E8DE-42CB-8167-1259DF7D386D}"/>
              </a:ext>
            </a:extLst>
          </p:cNvPr>
          <p:cNvSpPr/>
          <p:nvPr/>
        </p:nvSpPr>
        <p:spPr>
          <a:xfrm>
            <a:off x="1931195" y="2155825"/>
            <a:ext cx="2202655" cy="1873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>
                <a:solidFill>
                  <a:schemeClr val="bg2">
                    <a:lumMod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알림 설정         지우기</a:t>
            </a:r>
          </a:p>
        </p:txBody>
      </p:sp>
    </p:spTree>
    <p:extLst>
      <p:ext uri="{BB962C8B-B14F-4D97-AF65-F5344CB8AC3E}">
        <p14:creationId xmlns:p14="http://schemas.microsoft.com/office/powerpoint/2010/main" val="1985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공공데이터포털</a:t>
            </a:r>
            <a:br>
              <a:rPr lang="en-US" altLang="ko-KR" sz="54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전국 </a:t>
            </a:r>
            <a:r>
              <a:rPr lang="en-US" altLang="ko-KR" sz="54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정보 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B6BBC-4C2F-41A6-9331-77838E1A0C3E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050443-D559-46EB-9A2D-936D15D6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06" y="1560785"/>
            <a:ext cx="8534988" cy="3736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5D7E-797F-4EE4-B7BF-EF51F5DA4FD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07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제공하는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정보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MAP</a:t>
            </a:r>
            <a:r>
              <a:rPr lang="ko-KR" altLang="en-US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와 연동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4A335-93C1-419E-B333-02DC4B551E2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4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6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위급상황</a:t>
            </a:r>
            <a:r>
              <a:rPr lang="ko-KR" altLang="en-US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발생 시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사용자가 빠르게</a:t>
            </a: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찾을 수 있도록</a:t>
            </a:r>
            <a:br>
              <a:rPr lang="en-US" altLang="ko-KR" sz="4000">
                <a:ln w="79375">
                  <a:noFill/>
                </a:ln>
                <a:solidFill>
                  <a:schemeClr val="accent3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</a:t>
            </a: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외 </a:t>
            </a:r>
            <a:r>
              <a:rPr lang="ko-KR" altLang="en-US" sz="4000">
                <a:ln w="79375">
                  <a:noFill/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필수 조치</a:t>
            </a: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들을 간단하게</a:t>
            </a:r>
            <a:endParaRPr lang="ko-KR" altLang="en-US" sz="4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302C-D05B-482A-B0EE-0BB7E56E9BD3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7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MAP 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종류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</a:t>
            </a:r>
            <a:r>
              <a:rPr lang="en-US" altLang="ko-KR" sz="4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</a:t>
            </a: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</a:t>
            </a: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Naver</a:t>
            </a: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</a:t>
            </a:r>
            <a:r>
              <a:rPr lang="en-US" altLang="ko-KR" sz="4000">
                <a:ln w="79375">
                  <a:noFill/>
                </a:ln>
                <a:solidFill>
                  <a:schemeClr val="accent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r>
              <a:rPr lang="en-US" altLang="ko-KR" sz="4000">
                <a:ln w="79375">
                  <a:noFill/>
                </a:ln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</a:t>
            </a:r>
            <a:r>
              <a:rPr lang="en-US" altLang="ko-KR" sz="4000">
                <a:ln w="79375">
                  <a:noFill/>
                </a:ln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</a:t>
            </a:r>
            <a:endParaRPr lang="ko-KR" altLang="en-US" sz="400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3AB82-4955-45AA-BBDD-7797970B8A9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4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9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왜</a:t>
            </a: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필요한가</a:t>
            </a: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99540-7A1B-4790-8690-57F056814EFE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17487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350</Words>
  <Application>Microsoft Office PowerPoint</Application>
  <PresentationFormat>와이드스크린</PresentationFormat>
  <Paragraphs>137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Microsoft GothicNeo</vt:lpstr>
      <vt:lpstr>조선일보명조</vt:lpstr>
      <vt:lpstr>타이포_쌍문동 B</vt:lpstr>
      <vt:lpstr>Arial</vt:lpstr>
      <vt:lpstr>Gill Sans MT</vt:lpstr>
      <vt:lpstr>Impact</vt:lpstr>
      <vt:lpstr>배지</vt:lpstr>
      <vt:lpstr>모바일 SW 13조 발표   2016125029 서민철 2016125040 오혁진 2016125079 한기찬</vt:lpstr>
      <vt:lpstr>자동제세동기(AED) 위치 찾기</vt:lpstr>
      <vt:lpstr>뭐하는 어플인가?</vt:lpstr>
      <vt:lpstr>공공데이터포털 전국 AED 정보 API</vt:lpstr>
      <vt:lpstr>PowerPoint 프레젠테이션</vt:lpstr>
      <vt:lpstr>API에서 제공하는 AED 정보 + MAP API와 연동</vt:lpstr>
      <vt:lpstr>위급상황 발생 시  사용자가 빠르게 AED를 찾을 수 있도록 + 그 외 필수 조치들을 간단하게</vt:lpstr>
      <vt:lpstr>MAP API의 종류  GooGLE, Naver, DAUM</vt:lpstr>
      <vt:lpstr>왜 필요한가?</vt:lpstr>
      <vt:lpstr>심정지, 골든타임 잡아라…최초목격자 응급처치땐 생존 1.85배↑   심정지 환자 최초 목격자가 119 구급대 도착 전 심폐소생술(CPR)을 하면 환자 생존율이 1.85배 높아지는 것으로 나타났다.   소방 관계자는 "골든타임 내에 목격자가 신속하게 심폐소생술을 하면 심정지 환자 생존에 큰 영향이 미치는 것을 확인했다"고 밝혔다.   특히 일반인이 자동심장충격기(AED)를 사용했을 때는  사용하지 않을 때(11.1％)와 비교해 4.5배 높은 것으로 나타났다.   다만 지난해 일반인이 자동심장충격기를 사용한 경우는 22건에 그쳤다.</vt:lpstr>
      <vt:lpstr>GOLDEN TIME  사고 발생 이후 피해를 최소화하기 위해 치료가 행해져야 하는 제한시간</vt:lpstr>
      <vt:lpstr>GOLDEN TIME  심장정지 환자의 CPR 골든타임  5분</vt:lpstr>
      <vt:lpstr>GOLDEN TIME  심장정지 환자의 CPR 골든타임  5분</vt:lpstr>
      <vt:lpstr>주변에 도와줄 사람들이 충분한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주변에 도와줄 사람들이 부족한 경우</vt:lpstr>
      <vt:lpstr>PowerPoint 프레젠테이션</vt:lpstr>
      <vt:lpstr>PowerPoint 프레젠테이션</vt:lpstr>
      <vt:lpstr>PowerPoint 프레젠테이션</vt:lpstr>
      <vt:lpstr>어플이 있다면?</vt:lpstr>
      <vt:lpstr>어플 실행</vt:lpstr>
      <vt:lpstr>어플 실행</vt:lpstr>
      <vt:lpstr>어플 실행</vt:lpstr>
      <vt:lpstr>메인화면 UI</vt:lpstr>
      <vt:lpstr>CRP 순서 UI</vt:lpstr>
      <vt:lpstr>CRP 순서 UI</vt:lpstr>
      <vt:lpstr>자동 도움 요청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dc:creator>민철 서</dc:creator>
  <cp:lastModifiedBy>민철 서</cp:lastModifiedBy>
  <cp:revision>53</cp:revision>
  <dcterms:created xsi:type="dcterms:W3CDTF">2019-09-08T08:34:04Z</dcterms:created>
  <dcterms:modified xsi:type="dcterms:W3CDTF">2019-09-16T04:06:11Z</dcterms:modified>
</cp:coreProperties>
</file>