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3" r:id="rId5"/>
    <p:sldId id="264" r:id="rId6"/>
    <p:sldId id="265" r:id="rId7"/>
    <p:sldId id="274" r:id="rId8"/>
    <p:sldId id="266" r:id="rId9"/>
    <p:sldId id="275" r:id="rId10"/>
    <p:sldId id="267" r:id="rId11"/>
    <p:sldId id="268" r:id="rId12"/>
    <p:sldId id="272"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8"/>
    <p:restoredTop sz="96327"/>
  </p:normalViewPr>
  <p:slideViewPr>
    <p:cSldViewPr snapToGrid="0">
      <p:cViewPr varScale="1">
        <p:scale>
          <a:sx n="128" d="100"/>
          <a:sy n="128" d="100"/>
        </p:scale>
        <p:origin x="6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C96B7-8BA5-EC06-1A8F-334796CD24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3305E1-D0C2-6A2E-0412-515FF3C3B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9AFF98-5BE8-3124-4315-D6D7D5243283}"/>
              </a:ext>
            </a:extLst>
          </p:cNvPr>
          <p:cNvSpPr>
            <a:spLocks noGrp="1"/>
          </p:cNvSpPr>
          <p:nvPr>
            <p:ph type="dt" sz="half" idx="10"/>
          </p:nvPr>
        </p:nvSpPr>
        <p:spPr/>
        <p:txBody>
          <a:bodyPr/>
          <a:lstStyle/>
          <a:p>
            <a:fld id="{082B0D22-9095-6948-A57F-B8D822AD148B}" type="datetimeFigureOut">
              <a:rPr lang="en-US" smtClean="0"/>
              <a:t>4/6/23</a:t>
            </a:fld>
            <a:endParaRPr lang="en-US" dirty="0"/>
          </a:p>
        </p:txBody>
      </p:sp>
      <p:sp>
        <p:nvSpPr>
          <p:cNvPr id="5" name="Footer Placeholder 4">
            <a:extLst>
              <a:ext uri="{FF2B5EF4-FFF2-40B4-BE49-F238E27FC236}">
                <a16:creationId xmlns:a16="http://schemas.microsoft.com/office/drawing/2014/main" id="{7495B856-0EF1-2202-1BE5-1B20E3B305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A9E92D-1ACF-A6BF-C369-27EC975A1909}"/>
              </a:ext>
            </a:extLst>
          </p:cNvPr>
          <p:cNvSpPr>
            <a:spLocks noGrp="1"/>
          </p:cNvSpPr>
          <p:nvPr>
            <p:ph type="sldNum" sz="quarter" idx="12"/>
          </p:nvPr>
        </p:nvSpPr>
        <p:spPr/>
        <p:txBody>
          <a:bodyPr/>
          <a:lstStyle/>
          <a:p>
            <a:fld id="{10B1B48E-1A00-184C-90CA-E444CBF736B5}" type="slidenum">
              <a:rPr lang="en-US" smtClean="0"/>
              <a:t>‹#›</a:t>
            </a:fld>
            <a:endParaRPr lang="en-US" dirty="0"/>
          </a:p>
        </p:txBody>
      </p:sp>
    </p:spTree>
    <p:extLst>
      <p:ext uri="{BB962C8B-B14F-4D97-AF65-F5344CB8AC3E}">
        <p14:creationId xmlns:p14="http://schemas.microsoft.com/office/powerpoint/2010/main" val="635138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53FFA-A9F7-67CD-6F0D-2A2F6D786C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EC0824-252C-DE00-519F-6FAD2D3A85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24B8D0-1330-8F45-F26E-C37D204456BB}"/>
              </a:ext>
            </a:extLst>
          </p:cNvPr>
          <p:cNvSpPr>
            <a:spLocks noGrp="1"/>
          </p:cNvSpPr>
          <p:nvPr>
            <p:ph type="dt" sz="half" idx="10"/>
          </p:nvPr>
        </p:nvSpPr>
        <p:spPr/>
        <p:txBody>
          <a:bodyPr/>
          <a:lstStyle/>
          <a:p>
            <a:fld id="{082B0D22-9095-6948-A57F-B8D822AD148B}" type="datetimeFigureOut">
              <a:rPr lang="en-US" smtClean="0"/>
              <a:t>4/6/23</a:t>
            </a:fld>
            <a:endParaRPr lang="en-US" dirty="0"/>
          </a:p>
        </p:txBody>
      </p:sp>
      <p:sp>
        <p:nvSpPr>
          <p:cNvPr id="5" name="Footer Placeholder 4">
            <a:extLst>
              <a:ext uri="{FF2B5EF4-FFF2-40B4-BE49-F238E27FC236}">
                <a16:creationId xmlns:a16="http://schemas.microsoft.com/office/drawing/2014/main" id="{8360CCE7-7C40-4FA6-9A89-5240F53BD7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852680-3F25-4F88-032E-78ED2A594BCC}"/>
              </a:ext>
            </a:extLst>
          </p:cNvPr>
          <p:cNvSpPr>
            <a:spLocks noGrp="1"/>
          </p:cNvSpPr>
          <p:nvPr>
            <p:ph type="sldNum" sz="quarter" idx="12"/>
          </p:nvPr>
        </p:nvSpPr>
        <p:spPr/>
        <p:txBody>
          <a:bodyPr/>
          <a:lstStyle/>
          <a:p>
            <a:fld id="{10B1B48E-1A00-184C-90CA-E444CBF736B5}" type="slidenum">
              <a:rPr lang="en-US" smtClean="0"/>
              <a:t>‹#›</a:t>
            </a:fld>
            <a:endParaRPr lang="en-US" dirty="0"/>
          </a:p>
        </p:txBody>
      </p:sp>
    </p:spTree>
    <p:extLst>
      <p:ext uri="{BB962C8B-B14F-4D97-AF65-F5344CB8AC3E}">
        <p14:creationId xmlns:p14="http://schemas.microsoft.com/office/powerpoint/2010/main" val="3382795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76FDED-4476-0AD1-AD4A-19CF15C5D0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A653F2-CA33-F99F-7E4B-778C7E77B3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7B2DE-137A-7BE0-215D-41833F02B294}"/>
              </a:ext>
            </a:extLst>
          </p:cNvPr>
          <p:cNvSpPr>
            <a:spLocks noGrp="1"/>
          </p:cNvSpPr>
          <p:nvPr>
            <p:ph type="dt" sz="half" idx="10"/>
          </p:nvPr>
        </p:nvSpPr>
        <p:spPr/>
        <p:txBody>
          <a:bodyPr/>
          <a:lstStyle/>
          <a:p>
            <a:fld id="{082B0D22-9095-6948-A57F-B8D822AD148B}" type="datetimeFigureOut">
              <a:rPr lang="en-US" smtClean="0"/>
              <a:t>4/6/23</a:t>
            </a:fld>
            <a:endParaRPr lang="en-US" dirty="0"/>
          </a:p>
        </p:txBody>
      </p:sp>
      <p:sp>
        <p:nvSpPr>
          <p:cNvPr id="5" name="Footer Placeholder 4">
            <a:extLst>
              <a:ext uri="{FF2B5EF4-FFF2-40B4-BE49-F238E27FC236}">
                <a16:creationId xmlns:a16="http://schemas.microsoft.com/office/drawing/2014/main" id="{80EF88D0-0A6B-7FB0-F450-12EAA12F89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051049-DFD5-772F-150F-2FCCD3DC9519}"/>
              </a:ext>
            </a:extLst>
          </p:cNvPr>
          <p:cNvSpPr>
            <a:spLocks noGrp="1"/>
          </p:cNvSpPr>
          <p:nvPr>
            <p:ph type="sldNum" sz="quarter" idx="12"/>
          </p:nvPr>
        </p:nvSpPr>
        <p:spPr/>
        <p:txBody>
          <a:bodyPr/>
          <a:lstStyle/>
          <a:p>
            <a:fld id="{10B1B48E-1A00-184C-90CA-E444CBF736B5}" type="slidenum">
              <a:rPr lang="en-US" smtClean="0"/>
              <a:t>‹#›</a:t>
            </a:fld>
            <a:endParaRPr lang="en-US" dirty="0"/>
          </a:p>
        </p:txBody>
      </p:sp>
    </p:spTree>
    <p:extLst>
      <p:ext uri="{BB962C8B-B14F-4D97-AF65-F5344CB8AC3E}">
        <p14:creationId xmlns:p14="http://schemas.microsoft.com/office/powerpoint/2010/main" val="3759305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F212A-5A11-3CE5-6686-785B3B791A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580600-BD70-D15B-67AA-9D85B04BDF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C2AD3-6163-4771-836E-7B43582173C7}"/>
              </a:ext>
            </a:extLst>
          </p:cNvPr>
          <p:cNvSpPr>
            <a:spLocks noGrp="1"/>
          </p:cNvSpPr>
          <p:nvPr>
            <p:ph type="dt" sz="half" idx="10"/>
          </p:nvPr>
        </p:nvSpPr>
        <p:spPr/>
        <p:txBody>
          <a:bodyPr/>
          <a:lstStyle/>
          <a:p>
            <a:fld id="{082B0D22-9095-6948-A57F-B8D822AD148B}" type="datetimeFigureOut">
              <a:rPr lang="en-US" smtClean="0"/>
              <a:t>4/6/23</a:t>
            </a:fld>
            <a:endParaRPr lang="en-US" dirty="0"/>
          </a:p>
        </p:txBody>
      </p:sp>
      <p:sp>
        <p:nvSpPr>
          <p:cNvPr id="5" name="Footer Placeholder 4">
            <a:extLst>
              <a:ext uri="{FF2B5EF4-FFF2-40B4-BE49-F238E27FC236}">
                <a16:creationId xmlns:a16="http://schemas.microsoft.com/office/drawing/2014/main" id="{5B101F70-9D1C-E67D-1A46-7E16BA24D94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DE3049-B7B6-0F63-6D0F-9103686E919E}"/>
              </a:ext>
            </a:extLst>
          </p:cNvPr>
          <p:cNvSpPr>
            <a:spLocks noGrp="1"/>
          </p:cNvSpPr>
          <p:nvPr>
            <p:ph type="sldNum" sz="quarter" idx="12"/>
          </p:nvPr>
        </p:nvSpPr>
        <p:spPr/>
        <p:txBody>
          <a:bodyPr/>
          <a:lstStyle/>
          <a:p>
            <a:fld id="{10B1B48E-1A00-184C-90CA-E444CBF736B5}" type="slidenum">
              <a:rPr lang="en-US" smtClean="0"/>
              <a:t>‹#›</a:t>
            </a:fld>
            <a:endParaRPr lang="en-US" dirty="0"/>
          </a:p>
        </p:txBody>
      </p:sp>
    </p:spTree>
    <p:extLst>
      <p:ext uri="{BB962C8B-B14F-4D97-AF65-F5344CB8AC3E}">
        <p14:creationId xmlns:p14="http://schemas.microsoft.com/office/powerpoint/2010/main" val="1577698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F63A-5E20-94B3-8681-D38D7A4139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E60A75-3EAA-225E-BE65-E079DB44D7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12BAC5-CAD4-A2A3-D937-3ADF59C746B3}"/>
              </a:ext>
            </a:extLst>
          </p:cNvPr>
          <p:cNvSpPr>
            <a:spLocks noGrp="1"/>
          </p:cNvSpPr>
          <p:nvPr>
            <p:ph type="dt" sz="half" idx="10"/>
          </p:nvPr>
        </p:nvSpPr>
        <p:spPr/>
        <p:txBody>
          <a:bodyPr/>
          <a:lstStyle/>
          <a:p>
            <a:fld id="{082B0D22-9095-6948-A57F-B8D822AD148B}" type="datetimeFigureOut">
              <a:rPr lang="en-US" smtClean="0"/>
              <a:t>4/6/23</a:t>
            </a:fld>
            <a:endParaRPr lang="en-US" dirty="0"/>
          </a:p>
        </p:txBody>
      </p:sp>
      <p:sp>
        <p:nvSpPr>
          <p:cNvPr id="5" name="Footer Placeholder 4">
            <a:extLst>
              <a:ext uri="{FF2B5EF4-FFF2-40B4-BE49-F238E27FC236}">
                <a16:creationId xmlns:a16="http://schemas.microsoft.com/office/drawing/2014/main" id="{6901FD11-3DCC-C0D6-1229-AD1FA9FC73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299710-EB47-D50D-FDD0-B4BFAA1FECCC}"/>
              </a:ext>
            </a:extLst>
          </p:cNvPr>
          <p:cNvSpPr>
            <a:spLocks noGrp="1"/>
          </p:cNvSpPr>
          <p:nvPr>
            <p:ph type="sldNum" sz="quarter" idx="12"/>
          </p:nvPr>
        </p:nvSpPr>
        <p:spPr/>
        <p:txBody>
          <a:bodyPr/>
          <a:lstStyle/>
          <a:p>
            <a:fld id="{10B1B48E-1A00-184C-90CA-E444CBF736B5}" type="slidenum">
              <a:rPr lang="en-US" smtClean="0"/>
              <a:t>‹#›</a:t>
            </a:fld>
            <a:endParaRPr lang="en-US" dirty="0"/>
          </a:p>
        </p:txBody>
      </p:sp>
    </p:spTree>
    <p:extLst>
      <p:ext uri="{BB962C8B-B14F-4D97-AF65-F5344CB8AC3E}">
        <p14:creationId xmlns:p14="http://schemas.microsoft.com/office/powerpoint/2010/main" val="3246383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5C67-39BE-4E03-6FA0-A65A76AEB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2127EC-6953-9E11-CF54-357FF716CC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97B842-CA29-3278-059A-381B0F2311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432B30-A275-075F-A212-489C8D2EE8F3}"/>
              </a:ext>
            </a:extLst>
          </p:cNvPr>
          <p:cNvSpPr>
            <a:spLocks noGrp="1"/>
          </p:cNvSpPr>
          <p:nvPr>
            <p:ph type="dt" sz="half" idx="10"/>
          </p:nvPr>
        </p:nvSpPr>
        <p:spPr/>
        <p:txBody>
          <a:bodyPr/>
          <a:lstStyle/>
          <a:p>
            <a:fld id="{082B0D22-9095-6948-A57F-B8D822AD148B}" type="datetimeFigureOut">
              <a:rPr lang="en-US" smtClean="0"/>
              <a:t>4/6/23</a:t>
            </a:fld>
            <a:endParaRPr lang="en-US" dirty="0"/>
          </a:p>
        </p:txBody>
      </p:sp>
      <p:sp>
        <p:nvSpPr>
          <p:cNvPr id="6" name="Footer Placeholder 5">
            <a:extLst>
              <a:ext uri="{FF2B5EF4-FFF2-40B4-BE49-F238E27FC236}">
                <a16:creationId xmlns:a16="http://schemas.microsoft.com/office/drawing/2014/main" id="{0FC1B8AC-7303-1FFA-5DF8-219F9F7F8F0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E9D7D5B-0A4A-40D4-C6D4-2D148280D59D}"/>
              </a:ext>
            </a:extLst>
          </p:cNvPr>
          <p:cNvSpPr>
            <a:spLocks noGrp="1"/>
          </p:cNvSpPr>
          <p:nvPr>
            <p:ph type="sldNum" sz="quarter" idx="12"/>
          </p:nvPr>
        </p:nvSpPr>
        <p:spPr/>
        <p:txBody>
          <a:bodyPr/>
          <a:lstStyle/>
          <a:p>
            <a:fld id="{10B1B48E-1A00-184C-90CA-E444CBF736B5}" type="slidenum">
              <a:rPr lang="en-US" smtClean="0"/>
              <a:t>‹#›</a:t>
            </a:fld>
            <a:endParaRPr lang="en-US" dirty="0"/>
          </a:p>
        </p:txBody>
      </p:sp>
    </p:spTree>
    <p:extLst>
      <p:ext uri="{BB962C8B-B14F-4D97-AF65-F5344CB8AC3E}">
        <p14:creationId xmlns:p14="http://schemas.microsoft.com/office/powerpoint/2010/main" val="263244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0A67-605F-FB7E-EA33-9DCEB81770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6B1B4D-126C-2841-DEFE-41CB9FE64F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04382D-928D-3BBA-760B-D5C3D17C5A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594A46-FB2C-5AF6-2C6E-9D8E2F613C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11217D-AE96-33C5-3F8A-8B9482A65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A963B1-E7AB-4CB7-7136-4428C27F8A8D}"/>
              </a:ext>
            </a:extLst>
          </p:cNvPr>
          <p:cNvSpPr>
            <a:spLocks noGrp="1"/>
          </p:cNvSpPr>
          <p:nvPr>
            <p:ph type="dt" sz="half" idx="10"/>
          </p:nvPr>
        </p:nvSpPr>
        <p:spPr/>
        <p:txBody>
          <a:bodyPr/>
          <a:lstStyle/>
          <a:p>
            <a:fld id="{082B0D22-9095-6948-A57F-B8D822AD148B}" type="datetimeFigureOut">
              <a:rPr lang="en-US" smtClean="0"/>
              <a:t>4/6/23</a:t>
            </a:fld>
            <a:endParaRPr lang="en-US" dirty="0"/>
          </a:p>
        </p:txBody>
      </p:sp>
      <p:sp>
        <p:nvSpPr>
          <p:cNvPr id="8" name="Footer Placeholder 7">
            <a:extLst>
              <a:ext uri="{FF2B5EF4-FFF2-40B4-BE49-F238E27FC236}">
                <a16:creationId xmlns:a16="http://schemas.microsoft.com/office/drawing/2014/main" id="{BC78F7D7-67B1-353B-A11D-722CCF4B600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338A672-1FBC-D41F-C156-4A060A24C081}"/>
              </a:ext>
            </a:extLst>
          </p:cNvPr>
          <p:cNvSpPr>
            <a:spLocks noGrp="1"/>
          </p:cNvSpPr>
          <p:nvPr>
            <p:ph type="sldNum" sz="quarter" idx="12"/>
          </p:nvPr>
        </p:nvSpPr>
        <p:spPr/>
        <p:txBody>
          <a:bodyPr/>
          <a:lstStyle/>
          <a:p>
            <a:fld id="{10B1B48E-1A00-184C-90CA-E444CBF736B5}" type="slidenum">
              <a:rPr lang="en-US" smtClean="0"/>
              <a:t>‹#›</a:t>
            </a:fld>
            <a:endParaRPr lang="en-US" dirty="0"/>
          </a:p>
        </p:txBody>
      </p:sp>
    </p:spTree>
    <p:extLst>
      <p:ext uri="{BB962C8B-B14F-4D97-AF65-F5344CB8AC3E}">
        <p14:creationId xmlns:p14="http://schemas.microsoft.com/office/powerpoint/2010/main" val="2212416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7145-85FD-FFB7-6E48-6957401592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5AB3A2-32FC-0E25-D2BB-3560C3D1B14F}"/>
              </a:ext>
            </a:extLst>
          </p:cNvPr>
          <p:cNvSpPr>
            <a:spLocks noGrp="1"/>
          </p:cNvSpPr>
          <p:nvPr>
            <p:ph type="dt" sz="half" idx="10"/>
          </p:nvPr>
        </p:nvSpPr>
        <p:spPr/>
        <p:txBody>
          <a:bodyPr/>
          <a:lstStyle/>
          <a:p>
            <a:fld id="{082B0D22-9095-6948-A57F-B8D822AD148B}" type="datetimeFigureOut">
              <a:rPr lang="en-US" smtClean="0"/>
              <a:t>4/6/23</a:t>
            </a:fld>
            <a:endParaRPr lang="en-US" dirty="0"/>
          </a:p>
        </p:txBody>
      </p:sp>
      <p:sp>
        <p:nvSpPr>
          <p:cNvPr id="4" name="Footer Placeholder 3">
            <a:extLst>
              <a:ext uri="{FF2B5EF4-FFF2-40B4-BE49-F238E27FC236}">
                <a16:creationId xmlns:a16="http://schemas.microsoft.com/office/drawing/2014/main" id="{358B98BD-A537-8E33-2FE1-79CDB4255CB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43DE6D5-D0A9-97EC-A7CC-53B0419D4306}"/>
              </a:ext>
            </a:extLst>
          </p:cNvPr>
          <p:cNvSpPr>
            <a:spLocks noGrp="1"/>
          </p:cNvSpPr>
          <p:nvPr>
            <p:ph type="sldNum" sz="quarter" idx="12"/>
          </p:nvPr>
        </p:nvSpPr>
        <p:spPr/>
        <p:txBody>
          <a:bodyPr/>
          <a:lstStyle/>
          <a:p>
            <a:fld id="{10B1B48E-1A00-184C-90CA-E444CBF736B5}" type="slidenum">
              <a:rPr lang="en-US" smtClean="0"/>
              <a:t>‹#›</a:t>
            </a:fld>
            <a:endParaRPr lang="en-US" dirty="0"/>
          </a:p>
        </p:txBody>
      </p:sp>
    </p:spTree>
    <p:extLst>
      <p:ext uri="{BB962C8B-B14F-4D97-AF65-F5344CB8AC3E}">
        <p14:creationId xmlns:p14="http://schemas.microsoft.com/office/powerpoint/2010/main" val="1694264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957B48-9C23-5A56-42B3-FBE06181104C}"/>
              </a:ext>
            </a:extLst>
          </p:cNvPr>
          <p:cNvSpPr>
            <a:spLocks noGrp="1"/>
          </p:cNvSpPr>
          <p:nvPr>
            <p:ph type="dt" sz="half" idx="10"/>
          </p:nvPr>
        </p:nvSpPr>
        <p:spPr/>
        <p:txBody>
          <a:bodyPr/>
          <a:lstStyle/>
          <a:p>
            <a:fld id="{082B0D22-9095-6948-A57F-B8D822AD148B}" type="datetimeFigureOut">
              <a:rPr lang="en-US" smtClean="0"/>
              <a:t>4/6/23</a:t>
            </a:fld>
            <a:endParaRPr lang="en-US" dirty="0"/>
          </a:p>
        </p:txBody>
      </p:sp>
      <p:sp>
        <p:nvSpPr>
          <p:cNvPr id="3" name="Footer Placeholder 2">
            <a:extLst>
              <a:ext uri="{FF2B5EF4-FFF2-40B4-BE49-F238E27FC236}">
                <a16:creationId xmlns:a16="http://schemas.microsoft.com/office/drawing/2014/main" id="{4622AD68-3A5A-EB43-A203-6946E6F5361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87DF7FF-CC39-3C4C-D51A-30ED0D09C7B7}"/>
              </a:ext>
            </a:extLst>
          </p:cNvPr>
          <p:cNvSpPr>
            <a:spLocks noGrp="1"/>
          </p:cNvSpPr>
          <p:nvPr>
            <p:ph type="sldNum" sz="quarter" idx="12"/>
          </p:nvPr>
        </p:nvSpPr>
        <p:spPr/>
        <p:txBody>
          <a:bodyPr/>
          <a:lstStyle/>
          <a:p>
            <a:fld id="{10B1B48E-1A00-184C-90CA-E444CBF736B5}" type="slidenum">
              <a:rPr lang="en-US" smtClean="0"/>
              <a:t>‹#›</a:t>
            </a:fld>
            <a:endParaRPr lang="en-US" dirty="0"/>
          </a:p>
        </p:txBody>
      </p:sp>
    </p:spTree>
    <p:extLst>
      <p:ext uri="{BB962C8B-B14F-4D97-AF65-F5344CB8AC3E}">
        <p14:creationId xmlns:p14="http://schemas.microsoft.com/office/powerpoint/2010/main" val="1147787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1CDF9-5039-243B-899A-2AE27DA2B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AE60D3-B56F-8120-9135-8B4E22DD3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131FD4-945E-26D0-5D50-D63012978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FA3F60-82B8-C157-069C-063C716149CE}"/>
              </a:ext>
            </a:extLst>
          </p:cNvPr>
          <p:cNvSpPr>
            <a:spLocks noGrp="1"/>
          </p:cNvSpPr>
          <p:nvPr>
            <p:ph type="dt" sz="half" idx="10"/>
          </p:nvPr>
        </p:nvSpPr>
        <p:spPr/>
        <p:txBody>
          <a:bodyPr/>
          <a:lstStyle/>
          <a:p>
            <a:fld id="{082B0D22-9095-6948-A57F-B8D822AD148B}" type="datetimeFigureOut">
              <a:rPr lang="en-US" smtClean="0"/>
              <a:t>4/6/23</a:t>
            </a:fld>
            <a:endParaRPr lang="en-US" dirty="0"/>
          </a:p>
        </p:txBody>
      </p:sp>
      <p:sp>
        <p:nvSpPr>
          <p:cNvPr id="6" name="Footer Placeholder 5">
            <a:extLst>
              <a:ext uri="{FF2B5EF4-FFF2-40B4-BE49-F238E27FC236}">
                <a16:creationId xmlns:a16="http://schemas.microsoft.com/office/drawing/2014/main" id="{DF8E1E4A-555B-3A63-332C-EE93443A504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6B03EA9-3FBA-C545-8BFD-F5810243683C}"/>
              </a:ext>
            </a:extLst>
          </p:cNvPr>
          <p:cNvSpPr>
            <a:spLocks noGrp="1"/>
          </p:cNvSpPr>
          <p:nvPr>
            <p:ph type="sldNum" sz="quarter" idx="12"/>
          </p:nvPr>
        </p:nvSpPr>
        <p:spPr/>
        <p:txBody>
          <a:bodyPr/>
          <a:lstStyle/>
          <a:p>
            <a:fld id="{10B1B48E-1A00-184C-90CA-E444CBF736B5}" type="slidenum">
              <a:rPr lang="en-US" smtClean="0"/>
              <a:t>‹#›</a:t>
            </a:fld>
            <a:endParaRPr lang="en-US" dirty="0"/>
          </a:p>
        </p:txBody>
      </p:sp>
    </p:spTree>
    <p:extLst>
      <p:ext uri="{BB962C8B-B14F-4D97-AF65-F5344CB8AC3E}">
        <p14:creationId xmlns:p14="http://schemas.microsoft.com/office/powerpoint/2010/main" val="2371792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5BE62-A31E-62EB-0596-5EC641C72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1A0D31-FE24-9E11-01C2-2D6DBC3C1D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029727C-D4B8-C567-C187-0D958243B8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2CC680-5A5D-056D-B342-AC1EBFABF609}"/>
              </a:ext>
            </a:extLst>
          </p:cNvPr>
          <p:cNvSpPr>
            <a:spLocks noGrp="1"/>
          </p:cNvSpPr>
          <p:nvPr>
            <p:ph type="dt" sz="half" idx="10"/>
          </p:nvPr>
        </p:nvSpPr>
        <p:spPr/>
        <p:txBody>
          <a:bodyPr/>
          <a:lstStyle/>
          <a:p>
            <a:fld id="{082B0D22-9095-6948-A57F-B8D822AD148B}" type="datetimeFigureOut">
              <a:rPr lang="en-US" smtClean="0"/>
              <a:t>4/6/23</a:t>
            </a:fld>
            <a:endParaRPr lang="en-US" dirty="0"/>
          </a:p>
        </p:txBody>
      </p:sp>
      <p:sp>
        <p:nvSpPr>
          <p:cNvPr id="6" name="Footer Placeholder 5">
            <a:extLst>
              <a:ext uri="{FF2B5EF4-FFF2-40B4-BE49-F238E27FC236}">
                <a16:creationId xmlns:a16="http://schemas.microsoft.com/office/drawing/2014/main" id="{892D8EE1-DF2D-B2D6-9933-5A278A92703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9786F9D-4AA9-EA44-61AA-0E1B410AB41B}"/>
              </a:ext>
            </a:extLst>
          </p:cNvPr>
          <p:cNvSpPr>
            <a:spLocks noGrp="1"/>
          </p:cNvSpPr>
          <p:nvPr>
            <p:ph type="sldNum" sz="quarter" idx="12"/>
          </p:nvPr>
        </p:nvSpPr>
        <p:spPr/>
        <p:txBody>
          <a:bodyPr/>
          <a:lstStyle/>
          <a:p>
            <a:fld id="{10B1B48E-1A00-184C-90CA-E444CBF736B5}" type="slidenum">
              <a:rPr lang="en-US" smtClean="0"/>
              <a:t>‹#›</a:t>
            </a:fld>
            <a:endParaRPr lang="en-US" dirty="0"/>
          </a:p>
        </p:txBody>
      </p:sp>
    </p:spTree>
    <p:extLst>
      <p:ext uri="{BB962C8B-B14F-4D97-AF65-F5344CB8AC3E}">
        <p14:creationId xmlns:p14="http://schemas.microsoft.com/office/powerpoint/2010/main" val="304426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4FE67E-591F-23C2-979E-06D68DF819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168FF4-F259-266C-5C71-CEF18EB8AE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A0CC42-C6D6-B859-2BB1-318824C9B3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B0D22-9095-6948-A57F-B8D822AD148B}" type="datetimeFigureOut">
              <a:rPr lang="en-US" smtClean="0"/>
              <a:t>4/6/23</a:t>
            </a:fld>
            <a:endParaRPr lang="en-US" dirty="0"/>
          </a:p>
        </p:txBody>
      </p:sp>
      <p:sp>
        <p:nvSpPr>
          <p:cNvPr id="5" name="Footer Placeholder 4">
            <a:extLst>
              <a:ext uri="{FF2B5EF4-FFF2-40B4-BE49-F238E27FC236}">
                <a16:creationId xmlns:a16="http://schemas.microsoft.com/office/drawing/2014/main" id="{08EEDA61-2944-3363-67E3-0550E25A3A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E3DCB96-5A17-C692-4FB1-E57E2B92C4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B1B48E-1A00-184C-90CA-E444CBF736B5}" type="slidenum">
              <a:rPr lang="en-US" smtClean="0"/>
              <a:t>‹#›</a:t>
            </a:fld>
            <a:endParaRPr lang="en-US" dirty="0"/>
          </a:p>
        </p:txBody>
      </p:sp>
    </p:spTree>
    <p:extLst>
      <p:ext uri="{BB962C8B-B14F-4D97-AF65-F5344CB8AC3E}">
        <p14:creationId xmlns:p14="http://schemas.microsoft.com/office/powerpoint/2010/main" val="2074672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public.tableau.com/app/profile/samuel.callender/viz/RevenuebyRegion_16807259490000/Sheet4?publish=yes"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hyperlink" Target="https://public.tableau.com/app/profile/samuel.callender/viz/RevenuebyRegion_16807259490000/Sheet4?publish=yes" TargetMode="External"/><Relationship Id="rId3" Type="http://schemas.openxmlformats.org/officeDocument/2006/relationships/hyperlink" Target="mailto:samueldcallender@gmail.com" TargetMode="External"/><Relationship Id="rId7" Type="http://schemas.openxmlformats.org/officeDocument/2006/relationships/hyperlink" Target="https://public.tableau.com/app/profile/samuel.callender/viz/Top10CountriesWithMostCustomers/Sheet2?publish=yes"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public.tableau.com/app/profile/samuel.callender/viz/RevenuebyGenre_16807056122070/Sheet1?publish=yes" TargetMode="External"/><Relationship Id="rId5" Type="http://schemas.openxmlformats.org/officeDocument/2006/relationships/hyperlink" Target="https://public.tableau.com/app/profile/samuel.callender/viz/RevenueContributionLeast/Sheet1?publish=yes" TargetMode="External"/><Relationship Id="rId4" Type="http://schemas.openxmlformats.org/officeDocument/2006/relationships/hyperlink" Target="https://public.tableau.com/app/profile/samuel.callender/viz/MostRevenueContributionGain/Sheet1?publish=y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public.tableau.com/app/profile/samuel.callender/viz/RevenuebyRegion_16807259490000/Sheet4?publish=y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public.tableau.com/app/profile/samuel.callender/viz/RevenuebyRegion_16807259490000/Sheet4?publish=ye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app/profile/samuel.callender/viz/RevenuebyRegion_16807259490000/Sheet4?publish=yes"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app/profile/samuel.callender/viz/Top10CountriesWithMostCustomers/Sheet2?publish=yes"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7B89-3EA0-BF6E-B4CE-B4A3488027CE}"/>
              </a:ext>
            </a:extLst>
          </p:cNvPr>
          <p:cNvSpPr>
            <a:spLocks noGrp="1"/>
          </p:cNvSpPr>
          <p:nvPr>
            <p:ph type="ctrTitle"/>
          </p:nvPr>
        </p:nvSpPr>
        <p:spPr>
          <a:xfrm>
            <a:off x="1524000" y="565771"/>
            <a:ext cx="9144000" cy="2387600"/>
          </a:xfrm>
        </p:spPr>
        <p:txBody>
          <a:bodyPr/>
          <a:lstStyle/>
          <a:p>
            <a:r>
              <a:rPr lang="en-US" b="1" dirty="0">
                <a:solidFill>
                  <a:schemeClr val="bg1"/>
                </a:solidFill>
              </a:rPr>
              <a:t>Rockbuster Stealth</a:t>
            </a:r>
          </a:p>
        </p:txBody>
      </p:sp>
      <p:sp>
        <p:nvSpPr>
          <p:cNvPr id="3" name="Subtitle 2">
            <a:extLst>
              <a:ext uri="{FF2B5EF4-FFF2-40B4-BE49-F238E27FC236}">
                <a16:creationId xmlns:a16="http://schemas.microsoft.com/office/drawing/2014/main" id="{00437E96-654E-42D9-3471-0F6D674DFF6E}"/>
              </a:ext>
            </a:extLst>
          </p:cNvPr>
          <p:cNvSpPr>
            <a:spLocks noGrp="1"/>
          </p:cNvSpPr>
          <p:nvPr>
            <p:ph type="subTitle" idx="1"/>
          </p:nvPr>
        </p:nvSpPr>
        <p:spPr>
          <a:xfrm>
            <a:off x="1524000" y="3076749"/>
            <a:ext cx="9144000" cy="1655762"/>
          </a:xfrm>
        </p:spPr>
        <p:txBody>
          <a:bodyPr>
            <a:normAutofit/>
          </a:bodyPr>
          <a:lstStyle/>
          <a:p>
            <a:r>
              <a:rPr lang="en-US" sz="3600" dirty="0">
                <a:solidFill>
                  <a:schemeClr val="bg1"/>
                </a:solidFill>
              </a:rPr>
              <a:t>Data Analysis</a:t>
            </a:r>
          </a:p>
        </p:txBody>
      </p:sp>
    </p:spTree>
    <p:extLst>
      <p:ext uri="{BB962C8B-B14F-4D97-AF65-F5344CB8AC3E}">
        <p14:creationId xmlns:p14="http://schemas.microsoft.com/office/powerpoint/2010/main" val="1036618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0437E96-654E-42D9-3471-0F6D674DFF6E}"/>
              </a:ext>
            </a:extLst>
          </p:cNvPr>
          <p:cNvSpPr>
            <a:spLocks noGrp="1"/>
          </p:cNvSpPr>
          <p:nvPr>
            <p:ph type="subTitle" idx="1"/>
          </p:nvPr>
        </p:nvSpPr>
        <p:spPr>
          <a:xfrm>
            <a:off x="6828182" y="1280698"/>
            <a:ext cx="5178319" cy="2794345"/>
          </a:xfrm>
        </p:spPr>
        <p:txBody>
          <a:bodyPr>
            <a:normAutofit/>
          </a:bodyPr>
          <a:lstStyle/>
          <a:p>
            <a:pPr marL="342900" indent="-342900" algn="l">
              <a:buFont typeface="Wingdings" pitchFamily="2" charset="2"/>
              <a:buChar char="v"/>
            </a:pPr>
            <a:r>
              <a:rPr lang="en-US" dirty="0">
                <a:solidFill>
                  <a:schemeClr val="bg1"/>
                </a:solidFill>
              </a:rPr>
              <a:t>Out of the Top 20 Customers, six of them are in the Philippines and India. </a:t>
            </a:r>
          </a:p>
          <a:p>
            <a:pPr marL="342900" indent="-342900" algn="l">
              <a:buFont typeface="Wingdings" pitchFamily="2" charset="2"/>
              <a:buChar char="v"/>
            </a:pPr>
            <a:r>
              <a:rPr lang="en-US" dirty="0">
                <a:solidFill>
                  <a:schemeClr val="bg1"/>
                </a:solidFill>
              </a:rPr>
              <a:t>Those six customers represent 28% of the Revenue of the Top 20 customers.</a:t>
            </a:r>
          </a:p>
        </p:txBody>
      </p:sp>
      <p:sp>
        <p:nvSpPr>
          <p:cNvPr id="4" name="Title 1">
            <a:extLst>
              <a:ext uri="{FF2B5EF4-FFF2-40B4-BE49-F238E27FC236}">
                <a16:creationId xmlns:a16="http://schemas.microsoft.com/office/drawing/2014/main" id="{C10F5ABE-0EAA-F297-F352-FC36600886D6}"/>
              </a:ext>
            </a:extLst>
          </p:cNvPr>
          <p:cNvSpPr>
            <a:spLocks noGrp="1"/>
          </p:cNvSpPr>
          <p:nvPr>
            <p:ph type="ctrTitle"/>
          </p:nvPr>
        </p:nvSpPr>
        <p:spPr>
          <a:xfrm>
            <a:off x="371061" y="159026"/>
            <a:ext cx="11449878" cy="776702"/>
          </a:xfrm>
        </p:spPr>
        <p:txBody>
          <a:bodyPr>
            <a:normAutofit/>
          </a:bodyPr>
          <a:lstStyle/>
          <a:p>
            <a:r>
              <a:rPr lang="en-US" sz="4000" b="1" dirty="0">
                <a:solidFill>
                  <a:schemeClr val="bg1"/>
                </a:solidFill>
              </a:rPr>
              <a:t>Where are customers with a high lifetime based?</a:t>
            </a:r>
          </a:p>
        </p:txBody>
      </p:sp>
      <p:graphicFrame>
        <p:nvGraphicFramePr>
          <p:cNvPr id="5" name="Table 4">
            <a:extLst>
              <a:ext uri="{FF2B5EF4-FFF2-40B4-BE49-F238E27FC236}">
                <a16:creationId xmlns:a16="http://schemas.microsoft.com/office/drawing/2014/main" id="{1B063D2A-89DE-0CC8-A41C-2994299922CB}"/>
              </a:ext>
            </a:extLst>
          </p:cNvPr>
          <p:cNvGraphicFramePr>
            <a:graphicFrameLocks noGrp="1"/>
          </p:cNvGraphicFramePr>
          <p:nvPr>
            <p:extLst>
              <p:ext uri="{D42A27DB-BD31-4B8C-83A1-F6EECF244321}">
                <p14:modId xmlns:p14="http://schemas.microsoft.com/office/powerpoint/2010/main" val="242758860"/>
              </p:ext>
            </p:extLst>
          </p:nvPr>
        </p:nvGraphicFramePr>
        <p:xfrm>
          <a:off x="185498" y="1114924"/>
          <a:ext cx="6354450" cy="5189007"/>
        </p:xfrm>
        <a:graphic>
          <a:graphicData uri="http://schemas.openxmlformats.org/drawingml/2006/table">
            <a:tbl>
              <a:tblPr/>
              <a:tblGrid>
                <a:gridCol w="1098384">
                  <a:extLst>
                    <a:ext uri="{9D8B030D-6E8A-4147-A177-3AD203B41FA5}">
                      <a16:colId xmlns:a16="http://schemas.microsoft.com/office/drawing/2014/main" val="51822586"/>
                    </a:ext>
                  </a:extLst>
                </a:gridCol>
                <a:gridCol w="1084906">
                  <a:extLst>
                    <a:ext uri="{9D8B030D-6E8A-4147-A177-3AD203B41FA5}">
                      <a16:colId xmlns:a16="http://schemas.microsoft.com/office/drawing/2014/main" val="1041090360"/>
                    </a:ext>
                  </a:extLst>
                </a:gridCol>
                <a:gridCol w="1731807">
                  <a:extLst>
                    <a:ext uri="{9D8B030D-6E8A-4147-A177-3AD203B41FA5}">
                      <a16:colId xmlns:a16="http://schemas.microsoft.com/office/drawing/2014/main" val="286786528"/>
                    </a:ext>
                  </a:extLst>
                </a:gridCol>
                <a:gridCol w="1583558">
                  <a:extLst>
                    <a:ext uri="{9D8B030D-6E8A-4147-A177-3AD203B41FA5}">
                      <a16:colId xmlns:a16="http://schemas.microsoft.com/office/drawing/2014/main" val="3492686665"/>
                    </a:ext>
                  </a:extLst>
                </a:gridCol>
                <a:gridCol w="855795">
                  <a:extLst>
                    <a:ext uri="{9D8B030D-6E8A-4147-A177-3AD203B41FA5}">
                      <a16:colId xmlns:a16="http://schemas.microsoft.com/office/drawing/2014/main" val="1874964473"/>
                    </a:ext>
                  </a:extLst>
                </a:gridCol>
              </a:tblGrid>
              <a:tr h="313782">
                <a:tc gridSpan="5">
                  <a:txBody>
                    <a:bodyPr/>
                    <a:lstStyle/>
                    <a:p>
                      <a:pPr algn="ctr" fontAlgn="b"/>
                      <a:r>
                        <a:rPr lang="en-US" sz="1700" b="1" i="0" u="none" strike="noStrike" dirty="0">
                          <a:solidFill>
                            <a:srgbClr val="FFFFFF"/>
                          </a:solidFill>
                          <a:effectLst/>
                          <a:latin typeface="Calibri" panose="020F0502020204030204" pitchFamily="34" charset="0"/>
                        </a:rPr>
                        <a:t>Top 20 Customers</a:t>
                      </a:r>
                    </a:p>
                  </a:txBody>
                  <a:tcPr marL="5623" marR="5623" marT="5623"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68271583"/>
                  </a:ext>
                </a:extLst>
              </a:tr>
              <a:tr h="231087">
                <a:tc>
                  <a:txBody>
                    <a:bodyPr/>
                    <a:lstStyle/>
                    <a:p>
                      <a:pPr algn="ctr" fontAlgn="b"/>
                      <a:r>
                        <a:rPr lang="en-US" sz="1200" b="1" i="0" u="none" strike="noStrike" dirty="0">
                          <a:solidFill>
                            <a:srgbClr val="FFFFFF"/>
                          </a:solidFill>
                          <a:effectLst/>
                          <a:latin typeface="Calibri" panose="020F0502020204030204" pitchFamily="34" charset="0"/>
                        </a:rPr>
                        <a:t>First Name</a:t>
                      </a:r>
                    </a:p>
                  </a:txBody>
                  <a:tcPr marL="5623" marR="5623" marT="5623" marB="0" anchor="b">
                    <a:lnL>
                      <a:noFill/>
                    </a:lnL>
                    <a:lnR>
                      <a:noFill/>
                    </a:lnR>
                    <a:lnT>
                      <a:noFill/>
                    </a:lnT>
                    <a:lnB>
                      <a:noFill/>
                    </a:lnB>
                  </a:tcPr>
                </a:tc>
                <a:tc>
                  <a:txBody>
                    <a:bodyPr/>
                    <a:lstStyle/>
                    <a:p>
                      <a:pPr algn="ctr" fontAlgn="b"/>
                      <a:r>
                        <a:rPr lang="en-US" sz="1200" b="1" i="0" u="none" strike="noStrike" dirty="0">
                          <a:solidFill>
                            <a:srgbClr val="FFFFFF"/>
                          </a:solidFill>
                          <a:effectLst/>
                          <a:latin typeface="Calibri" panose="020F0502020204030204" pitchFamily="34" charset="0"/>
                        </a:rPr>
                        <a:t>Last Name</a:t>
                      </a:r>
                    </a:p>
                  </a:txBody>
                  <a:tcPr marL="5623" marR="5623" marT="5623" marB="0" anchor="b">
                    <a:lnL>
                      <a:noFill/>
                    </a:lnL>
                    <a:lnR>
                      <a:noFill/>
                    </a:lnR>
                    <a:lnT>
                      <a:noFill/>
                    </a:lnT>
                    <a:lnB>
                      <a:noFill/>
                    </a:lnB>
                  </a:tcPr>
                </a:tc>
                <a:tc>
                  <a:txBody>
                    <a:bodyPr/>
                    <a:lstStyle/>
                    <a:p>
                      <a:pPr algn="ctr" fontAlgn="b"/>
                      <a:r>
                        <a:rPr lang="en-US" sz="1200" b="1" i="0" u="none" strike="noStrike" dirty="0">
                          <a:solidFill>
                            <a:srgbClr val="FFFFFF"/>
                          </a:solidFill>
                          <a:effectLst/>
                          <a:latin typeface="Calibri" panose="020F0502020204030204" pitchFamily="34" charset="0"/>
                        </a:rPr>
                        <a:t>City</a:t>
                      </a:r>
                    </a:p>
                  </a:txBody>
                  <a:tcPr marL="5623" marR="5623" marT="5623" marB="0" anchor="b">
                    <a:lnL>
                      <a:noFill/>
                    </a:lnL>
                    <a:lnR>
                      <a:noFill/>
                    </a:lnR>
                    <a:lnT>
                      <a:noFill/>
                    </a:lnT>
                    <a:lnB>
                      <a:noFill/>
                    </a:lnB>
                  </a:tcPr>
                </a:tc>
                <a:tc>
                  <a:txBody>
                    <a:bodyPr/>
                    <a:lstStyle/>
                    <a:p>
                      <a:pPr algn="ctr" fontAlgn="b"/>
                      <a:r>
                        <a:rPr lang="en-US" sz="1200" b="1" i="0" u="none" strike="noStrike" dirty="0">
                          <a:solidFill>
                            <a:srgbClr val="FFFFFF"/>
                          </a:solidFill>
                          <a:effectLst/>
                          <a:latin typeface="Calibri" panose="020F0502020204030204" pitchFamily="34" charset="0"/>
                        </a:rPr>
                        <a:t>Country</a:t>
                      </a:r>
                    </a:p>
                  </a:txBody>
                  <a:tcPr marL="5623" marR="5623" marT="5623" marB="0" anchor="b">
                    <a:lnL>
                      <a:noFill/>
                    </a:lnL>
                    <a:lnR>
                      <a:noFill/>
                    </a:lnR>
                    <a:lnT>
                      <a:noFill/>
                    </a:lnT>
                    <a:lnB>
                      <a:noFill/>
                    </a:lnB>
                  </a:tcPr>
                </a:tc>
                <a:tc>
                  <a:txBody>
                    <a:bodyPr/>
                    <a:lstStyle/>
                    <a:p>
                      <a:pPr algn="ctr" fontAlgn="b"/>
                      <a:r>
                        <a:rPr lang="en-US" sz="1200" b="1" i="0" u="none" strike="noStrike" dirty="0">
                          <a:solidFill>
                            <a:srgbClr val="FFFFFF"/>
                          </a:solidFill>
                          <a:effectLst/>
                          <a:latin typeface="Calibri" panose="020F0502020204030204" pitchFamily="34" charset="0"/>
                        </a:rPr>
                        <a:t>Revenue</a:t>
                      </a:r>
                    </a:p>
                  </a:txBody>
                  <a:tcPr marL="5623" marR="5623" marT="5623" marB="0" anchor="b">
                    <a:lnL>
                      <a:noFill/>
                    </a:lnL>
                    <a:lnR>
                      <a:noFill/>
                    </a:lnR>
                    <a:lnT>
                      <a:noFill/>
                    </a:lnT>
                    <a:lnB>
                      <a:noFill/>
                    </a:lnB>
                  </a:tcPr>
                </a:tc>
                <a:extLst>
                  <a:ext uri="{0D108BD9-81ED-4DB2-BD59-A6C34878D82A}">
                    <a16:rowId xmlns:a16="http://schemas.microsoft.com/office/drawing/2014/main" val="3557938664"/>
                  </a:ext>
                </a:extLst>
              </a:tr>
              <a:tr h="231087">
                <a:tc>
                  <a:txBody>
                    <a:bodyPr/>
                    <a:lstStyle/>
                    <a:p>
                      <a:pPr algn="ctr" fontAlgn="b"/>
                      <a:r>
                        <a:rPr lang="en-US" sz="1200" b="0" i="0" u="none" strike="noStrike" dirty="0">
                          <a:solidFill>
                            <a:srgbClr val="FFFFFF"/>
                          </a:solidFill>
                          <a:effectLst/>
                          <a:latin typeface="Calibri" panose="020F0502020204030204" pitchFamily="34" charset="0"/>
                        </a:rPr>
                        <a:t>Eleanor</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Hunt</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Saint-Denis</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Runion</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$211.55</a:t>
                      </a:r>
                    </a:p>
                  </a:txBody>
                  <a:tcPr marL="5623" marR="5623" marT="5623" marB="0" anchor="b">
                    <a:lnL>
                      <a:noFill/>
                    </a:lnL>
                    <a:lnR>
                      <a:noFill/>
                    </a:lnR>
                    <a:lnT>
                      <a:noFill/>
                    </a:lnT>
                    <a:lnB>
                      <a:noFill/>
                    </a:lnB>
                  </a:tcPr>
                </a:tc>
                <a:extLst>
                  <a:ext uri="{0D108BD9-81ED-4DB2-BD59-A6C34878D82A}">
                    <a16:rowId xmlns:a16="http://schemas.microsoft.com/office/drawing/2014/main" val="320375876"/>
                  </a:ext>
                </a:extLst>
              </a:tr>
              <a:tr h="231087">
                <a:tc>
                  <a:txBody>
                    <a:bodyPr/>
                    <a:lstStyle/>
                    <a:p>
                      <a:pPr algn="ctr" fontAlgn="b"/>
                      <a:r>
                        <a:rPr lang="en-US" sz="1200" b="0" i="0" u="none" strike="noStrike" dirty="0">
                          <a:solidFill>
                            <a:srgbClr val="FFFFFF"/>
                          </a:solidFill>
                          <a:effectLst/>
                          <a:latin typeface="Calibri" panose="020F0502020204030204" pitchFamily="34" charset="0"/>
                        </a:rPr>
                        <a:t>Karl</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Seal</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Cape Coral</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United States</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$208.58</a:t>
                      </a:r>
                    </a:p>
                  </a:txBody>
                  <a:tcPr marL="5623" marR="5623" marT="5623" marB="0" anchor="b">
                    <a:lnL>
                      <a:noFill/>
                    </a:lnL>
                    <a:lnR>
                      <a:noFill/>
                    </a:lnR>
                    <a:lnT>
                      <a:noFill/>
                    </a:lnT>
                    <a:lnB>
                      <a:noFill/>
                    </a:lnB>
                  </a:tcPr>
                </a:tc>
                <a:extLst>
                  <a:ext uri="{0D108BD9-81ED-4DB2-BD59-A6C34878D82A}">
                    <a16:rowId xmlns:a16="http://schemas.microsoft.com/office/drawing/2014/main" val="762382184"/>
                  </a:ext>
                </a:extLst>
              </a:tr>
              <a:tr h="253485">
                <a:tc>
                  <a:txBody>
                    <a:bodyPr/>
                    <a:lstStyle/>
                    <a:p>
                      <a:pPr algn="ctr" fontAlgn="b"/>
                      <a:r>
                        <a:rPr lang="en-US" sz="1200" b="0" i="0" u="none" strike="noStrike" dirty="0">
                          <a:solidFill>
                            <a:srgbClr val="FFFFFF"/>
                          </a:solidFill>
                          <a:effectLst/>
                          <a:latin typeface="Calibri" panose="020F0502020204030204" pitchFamily="34" charset="0"/>
                        </a:rPr>
                        <a:t>Marion</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Snyder</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Santa Brbara dOeste</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Brazil</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$194.61</a:t>
                      </a:r>
                    </a:p>
                  </a:txBody>
                  <a:tcPr marL="5623" marR="5623" marT="5623" marB="0" anchor="b">
                    <a:lnL>
                      <a:noFill/>
                    </a:lnL>
                    <a:lnR>
                      <a:noFill/>
                    </a:lnR>
                    <a:lnT>
                      <a:noFill/>
                    </a:lnT>
                    <a:lnB>
                      <a:noFill/>
                    </a:lnB>
                  </a:tcPr>
                </a:tc>
                <a:extLst>
                  <a:ext uri="{0D108BD9-81ED-4DB2-BD59-A6C34878D82A}">
                    <a16:rowId xmlns:a16="http://schemas.microsoft.com/office/drawing/2014/main" val="3216478491"/>
                  </a:ext>
                </a:extLst>
              </a:tr>
              <a:tr h="231087">
                <a:tc>
                  <a:txBody>
                    <a:bodyPr/>
                    <a:lstStyle/>
                    <a:p>
                      <a:pPr algn="ctr" fontAlgn="b"/>
                      <a:r>
                        <a:rPr lang="en-US" sz="1200" b="0" i="0" u="none" strike="noStrike" dirty="0">
                          <a:solidFill>
                            <a:srgbClr val="FFFFFF"/>
                          </a:solidFill>
                          <a:effectLst/>
                          <a:latin typeface="Calibri" panose="020F0502020204030204" pitchFamily="34" charset="0"/>
                        </a:rPr>
                        <a:t>Rhonda</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Kennedy</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Apeldoorn</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Netherlands</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$191.62</a:t>
                      </a:r>
                    </a:p>
                  </a:txBody>
                  <a:tcPr marL="5623" marR="5623" marT="5623" marB="0" anchor="b">
                    <a:lnL>
                      <a:noFill/>
                    </a:lnL>
                    <a:lnR>
                      <a:noFill/>
                    </a:lnR>
                    <a:lnT>
                      <a:noFill/>
                    </a:lnT>
                    <a:lnB>
                      <a:noFill/>
                    </a:lnB>
                  </a:tcPr>
                </a:tc>
                <a:extLst>
                  <a:ext uri="{0D108BD9-81ED-4DB2-BD59-A6C34878D82A}">
                    <a16:rowId xmlns:a16="http://schemas.microsoft.com/office/drawing/2014/main" val="3444430822"/>
                  </a:ext>
                </a:extLst>
              </a:tr>
              <a:tr h="231087">
                <a:tc>
                  <a:txBody>
                    <a:bodyPr/>
                    <a:lstStyle/>
                    <a:p>
                      <a:pPr algn="ctr" fontAlgn="b"/>
                      <a:r>
                        <a:rPr lang="en-US" sz="1200" b="0" i="0" u="none" strike="noStrike" dirty="0">
                          <a:solidFill>
                            <a:srgbClr val="FFFFFF"/>
                          </a:solidFill>
                          <a:effectLst/>
                          <a:latin typeface="Calibri" panose="020F0502020204030204" pitchFamily="34" charset="0"/>
                        </a:rPr>
                        <a:t>Clara</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Shaw</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Molodetno</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Belarus</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$189.60</a:t>
                      </a:r>
                    </a:p>
                  </a:txBody>
                  <a:tcPr marL="5623" marR="5623" marT="5623" marB="0" anchor="b">
                    <a:lnL>
                      <a:noFill/>
                    </a:lnL>
                    <a:lnR>
                      <a:noFill/>
                    </a:lnR>
                    <a:lnT>
                      <a:noFill/>
                    </a:lnT>
                    <a:lnB>
                      <a:noFill/>
                    </a:lnB>
                  </a:tcPr>
                </a:tc>
                <a:extLst>
                  <a:ext uri="{0D108BD9-81ED-4DB2-BD59-A6C34878D82A}">
                    <a16:rowId xmlns:a16="http://schemas.microsoft.com/office/drawing/2014/main" val="1837891579"/>
                  </a:ext>
                </a:extLst>
              </a:tr>
              <a:tr h="231087">
                <a:tc>
                  <a:txBody>
                    <a:bodyPr/>
                    <a:lstStyle/>
                    <a:p>
                      <a:pPr algn="ctr" fontAlgn="b"/>
                      <a:r>
                        <a:rPr lang="en-US" sz="1200" b="0" i="0" u="none" strike="noStrike" dirty="0">
                          <a:solidFill>
                            <a:srgbClr val="FFFFFF"/>
                          </a:solidFill>
                          <a:effectLst/>
                          <a:latin typeface="Calibri" panose="020F0502020204030204" pitchFamily="34" charset="0"/>
                        </a:rPr>
                        <a:t>Tommy</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Collazo</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Qomsheh</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Iran</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$183.63</a:t>
                      </a:r>
                    </a:p>
                  </a:txBody>
                  <a:tcPr marL="5623" marR="5623" marT="5623" marB="0" anchor="b">
                    <a:lnL>
                      <a:noFill/>
                    </a:lnL>
                    <a:lnR>
                      <a:noFill/>
                    </a:lnR>
                    <a:lnT>
                      <a:noFill/>
                    </a:lnT>
                    <a:lnB>
                      <a:noFill/>
                    </a:lnB>
                  </a:tcPr>
                </a:tc>
                <a:extLst>
                  <a:ext uri="{0D108BD9-81ED-4DB2-BD59-A6C34878D82A}">
                    <a16:rowId xmlns:a16="http://schemas.microsoft.com/office/drawing/2014/main" val="365767070"/>
                  </a:ext>
                </a:extLst>
              </a:tr>
              <a:tr h="231087">
                <a:tc>
                  <a:txBody>
                    <a:bodyPr/>
                    <a:lstStyle/>
                    <a:p>
                      <a:pPr algn="ctr" fontAlgn="b"/>
                      <a:r>
                        <a:rPr lang="en-US" sz="1200" b="0" i="0" u="none" strike="noStrike" dirty="0">
                          <a:solidFill>
                            <a:srgbClr val="FFFFFF"/>
                          </a:solidFill>
                          <a:effectLst/>
                          <a:latin typeface="Calibri" panose="020F0502020204030204" pitchFamily="34" charset="0"/>
                        </a:rPr>
                        <a:t>Ana</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Bradley</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Memphis</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United States</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$167.67</a:t>
                      </a:r>
                    </a:p>
                  </a:txBody>
                  <a:tcPr marL="5623" marR="5623" marT="5623" marB="0" anchor="b">
                    <a:lnL>
                      <a:noFill/>
                    </a:lnL>
                    <a:lnR>
                      <a:noFill/>
                    </a:lnR>
                    <a:lnT>
                      <a:noFill/>
                    </a:lnT>
                    <a:lnB>
                      <a:noFill/>
                    </a:lnB>
                  </a:tcPr>
                </a:tc>
                <a:extLst>
                  <a:ext uri="{0D108BD9-81ED-4DB2-BD59-A6C34878D82A}">
                    <a16:rowId xmlns:a16="http://schemas.microsoft.com/office/drawing/2014/main" val="2525685718"/>
                  </a:ext>
                </a:extLst>
              </a:tr>
              <a:tr h="231087">
                <a:tc>
                  <a:txBody>
                    <a:bodyPr/>
                    <a:lstStyle/>
                    <a:p>
                      <a:pPr algn="ctr" fontAlgn="b"/>
                      <a:r>
                        <a:rPr lang="en-US" sz="1200" b="0" i="0" u="none" strike="noStrike" dirty="0">
                          <a:solidFill>
                            <a:srgbClr val="FFFFFF"/>
                          </a:solidFill>
                          <a:effectLst/>
                          <a:latin typeface="Calibri" panose="020F0502020204030204" pitchFamily="34" charset="0"/>
                        </a:rPr>
                        <a:t>Curtis</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Irby</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Richmond Hill</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Canada</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$167.62</a:t>
                      </a:r>
                    </a:p>
                  </a:txBody>
                  <a:tcPr marL="5623" marR="5623" marT="5623" marB="0" anchor="b">
                    <a:lnL>
                      <a:noFill/>
                    </a:lnL>
                    <a:lnR>
                      <a:noFill/>
                    </a:lnR>
                    <a:lnT>
                      <a:noFill/>
                    </a:lnT>
                    <a:lnB>
                      <a:noFill/>
                    </a:lnB>
                  </a:tcPr>
                </a:tc>
                <a:extLst>
                  <a:ext uri="{0D108BD9-81ED-4DB2-BD59-A6C34878D82A}">
                    <a16:rowId xmlns:a16="http://schemas.microsoft.com/office/drawing/2014/main" val="2223128893"/>
                  </a:ext>
                </a:extLst>
              </a:tr>
              <a:tr h="231087">
                <a:tc>
                  <a:txBody>
                    <a:bodyPr/>
                    <a:lstStyle/>
                    <a:p>
                      <a:pPr algn="ctr" fontAlgn="b"/>
                      <a:r>
                        <a:rPr lang="en-US" sz="1200" b="0" i="0" u="none" strike="noStrike" dirty="0">
                          <a:solidFill>
                            <a:srgbClr val="FFFFFF"/>
                          </a:solidFill>
                          <a:effectLst/>
                          <a:latin typeface="Calibri" panose="020F0502020204030204" pitchFamily="34" charset="0"/>
                        </a:rPr>
                        <a:t>Marcia</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Dean</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Tanza</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Philippines</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$166.61</a:t>
                      </a:r>
                    </a:p>
                  </a:txBody>
                  <a:tcPr marL="5623" marR="5623" marT="5623" marB="0" anchor="b">
                    <a:lnL>
                      <a:noFill/>
                    </a:lnL>
                    <a:lnR>
                      <a:noFill/>
                    </a:lnR>
                    <a:lnT>
                      <a:noFill/>
                    </a:lnT>
                    <a:lnB>
                      <a:noFill/>
                    </a:lnB>
                  </a:tcPr>
                </a:tc>
                <a:extLst>
                  <a:ext uri="{0D108BD9-81ED-4DB2-BD59-A6C34878D82A}">
                    <a16:rowId xmlns:a16="http://schemas.microsoft.com/office/drawing/2014/main" val="1736724268"/>
                  </a:ext>
                </a:extLst>
              </a:tr>
              <a:tr h="231087">
                <a:tc>
                  <a:txBody>
                    <a:bodyPr/>
                    <a:lstStyle/>
                    <a:p>
                      <a:pPr algn="ctr" fontAlgn="b"/>
                      <a:r>
                        <a:rPr lang="en-US" sz="1200" b="0" i="0" u="none" strike="noStrike" dirty="0">
                          <a:solidFill>
                            <a:srgbClr val="FFFFFF"/>
                          </a:solidFill>
                          <a:effectLst/>
                          <a:latin typeface="Calibri" panose="020F0502020204030204" pitchFamily="34" charset="0"/>
                        </a:rPr>
                        <a:t>Mike</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Way</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Valparai</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India</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$162.67</a:t>
                      </a:r>
                    </a:p>
                  </a:txBody>
                  <a:tcPr marL="5623" marR="5623" marT="5623" marB="0" anchor="b">
                    <a:lnL>
                      <a:noFill/>
                    </a:lnL>
                    <a:lnR>
                      <a:noFill/>
                    </a:lnR>
                    <a:lnT>
                      <a:noFill/>
                    </a:lnT>
                    <a:lnB>
                      <a:noFill/>
                    </a:lnB>
                  </a:tcPr>
                </a:tc>
                <a:extLst>
                  <a:ext uri="{0D108BD9-81ED-4DB2-BD59-A6C34878D82A}">
                    <a16:rowId xmlns:a16="http://schemas.microsoft.com/office/drawing/2014/main" val="428966107"/>
                  </a:ext>
                </a:extLst>
              </a:tr>
              <a:tr h="231087">
                <a:tc>
                  <a:txBody>
                    <a:bodyPr/>
                    <a:lstStyle/>
                    <a:p>
                      <a:pPr algn="ctr" fontAlgn="b"/>
                      <a:r>
                        <a:rPr lang="en-US" sz="1200" b="0" i="0" u="none" strike="noStrike" dirty="0">
                          <a:solidFill>
                            <a:srgbClr val="FFFFFF"/>
                          </a:solidFill>
                          <a:effectLst/>
                          <a:latin typeface="Calibri" panose="020F0502020204030204" pitchFamily="34" charset="0"/>
                        </a:rPr>
                        <a:t>Arnold</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Havens</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Santa Rosa</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Philippines</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$161.68</a:t>
                      </a:r>
                    </a:p>
                  </a:txBody>
                  <a:tcPr marL="5623" marR="5623" marT="5623" marB="0" anchor="b">
                    <a:lnL>
                      <a:noFill/>
                    </a:lnL>
                    <a:lnR>
                      <a:noFill/>
                    </a:lnR>
                    <a:lnT>
                      <a:noFill/>
                    </a:lnT>
                    <a:lnB>
                      <a:noFill/>
                    </a:lnB>
                  </a:tcPr>
                </a:tc>
                <a:extLst>
                  <a:ext uri="{0D108BD9-81ED-4DB2-BD59-A6C34878D82A}">
                    <a16:rowId xmlns:a16="http://schemas.microsoft.com/office/drawing/2014/main" val="2098184126"/>
                  </a:ext>
                </a:extLst>
              </a:tr>
              <a:tr h="231087">
                <a:tc>
                  <a:txBody>
                    <a:bodyPr/>
                    <a:lstStyle/>
                    <a:p>
                      <a:pPr algn="ctr" fontAlgn="b"/>
                      <a:r>
                        <a:rPr lang="en-US" sz="1200" b="0" i="0" u="none" strike="noStrike" dirty="0">
                          <a:solidFill>
                            <a:srgbClr val="FFFFFF"/>
                          </a:solidFill>
                          <a:effectLst/>
                          <a:latin typeface="Calibri" panose="020F0502020204030204" pitchFamily="34" charset="0"/>
                        </a:rPr>
                        <a:t>Wesley</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Bull</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Ourense (Orense)</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Spain</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$158.65</a:t>
                      </a:r>
                    </a:p>
                  </a:txBody>
                  <a:tcPr marL="5623" marR="5623" marT="5623" marB="0" anchor="b">
                    <a:lnL>
                      <a:noFill/>
                    </a:lnL>
                    <a:lnR>
                      <a:noFill/>
                    </a:lnR>
                    <a:lnT>
                      <a:noFill/>
                    </a:lnT>
                    <a:lnB>
                      <a:noFill/>
                    </a:lnB>
                  </a:tcPr>
                </a:tc>
                <a:extLst>
                  <a:ext uri="{0D108BD9-81ED-4DB2-BD59-A6C34878D82A}">
                    <a16:rowId xmlns:a16="http://schemas.microsoft.com/office/drawing/2014/main" val="3309382138"/>
                  </a:ext>
                </a:extLst>
              </a:tr>
              <a:tr h="231087">
                <a:tc>
                  <a:txBody>
                    <a:bodyPr/>
                    <a:lstStyle/>
                    <a:p>
                      <a:pPr algn="ctr" fontAlgn="b"/>
                      <a:r>
                        <a:rPr lang="en-US" sz="1200" b="0" i="0" u="none" strike="noStrike" dirty="0">
                          <a:solidFill>
                            <a:srgbClr val="FFFFFF"/>
                          </a:solidFill>
                          <a:effectLst/>
                          <a:latin typeface="Calibri" panose="020F0502020204030204" pitchFamily="34" charset="0"/>
                        </a:rPr>
                        <a:t>Gordon</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Allard</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Hodeida</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Yemen</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$157.69</a:t>
                      </a:r>
                    </a:p>
                  </a:txBody>
                  <a:tcPr marL="5623" marR="5623" marT="5623" marB="0" anchor="b">
                    <a:lnL>
                      <a:noFill/>
                    </a:lnL>
                    <a:lnR>
                      <a:noFill/>
                    </a:lnR>
                    <a:lnT>
                      <a:noFill/>
                    </a:lnT>
                    <a:lnB>
                      <a:noFill/>
                    </a:lnB>
                  </a:tcPr>
                </a:tc>
                <a:extLst>
                  <a:ext uri="{0D108BD9-81ED-4DB2-BD59-A6C34878D82A}">
                    <a16:rowId xmlns:a16="http://schemas.microsoft.com/office/drawing/2014/main" val="1827397910"/>
                  </a:ext>
                </a:extLst>
              </a:tr>
              <a:tr h="231087">
                <a:tc>
                  <a:txBody>
                    <a:bodyPr/>
                    <a:lstStyle/>
                    <a:p>
                      <a:pPr algn="ctr" fontAlgn="b"/>
                      <a:r>
                        <a:rPr lang="en-US" sz="1200" b="0" i="0" u="none" strike="noStrike" dirty="0">
                          <a:solidFill>
                            <a:srgbClr val="FFFFFF"/>
                          </a:solidFill>
                          <a:effectLst/>
                          <a:latin typeface="Calibri" panose="020F0502020204030204" pitchFamily="34" charset="0"/>
                        </a:rPr>
                        <a:t>Louis</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Leone</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Tanauan</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Philippines</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$156.66</a:t>
                      </a:r>
                    </a:p>
                  </a:txBody>
                  <a:tcPr marL="5623" marR="5623" marT="5623" marB="0" anchor="b">
                    <a:lnL>
                      <a:noFill/>
                    </a:lnL>
                    <a:lnR>
                      <a:noFill/>
                    </a:lnR>
                    <a:lnT>
                      <a:noFill/>
                    </a:lnT>
                    <a:lnB>
                      <a:noFill/>
                    </a:lnB>
                  </a:tcPr>
                </a:tc>
                <a:extLst>
                  <a:ext uri="{0D108BD9-81ED-4DB2-BD59-A6C34878D82A}">
                    <a16:rowId xmlns:a16="http://schemas.microsoft.com/office/drawing/2014/main" val="2796339918"/>
                  </a:ext>
                </a:extLst>
              </a:tr>
              <a:tr h="231087">
                <a:tc>
                  <a:txBody>
                    <a:bodyPr/>
                    <a:lstStyle/>
                    <a:p>
                      <a:pPr algn="ctr" fontAlgn="b"/>
                      <a:r>
                        <a:rPr lang="en-US" sz="1200" b="0" i="0" u="none" strike="noStrike" dirty="0">
                          <a:solidFill>
                            <a:srgbClr val="FFFFFF"/>
                          </a:solidFill>
                          <a:effectLst/>
                          <a:latin typeface="Calibri" panose="020F0502020204030204" pitchFamily="34" charset="0"/>
                        </a:rPr>
                        <a:t>Lena</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Jensen</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Halisahar</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India</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$154.70</a:t>
                      </a:r>
                    </a:p>
                  </a:txBody>
                  <a:tcPr marL="5623" marR="5623" marT="5623" marB="0" anchor="b">
                    <a:lnL>
                      <a:noFill/>
                    </a:lnL>
                    <a:lnR>
                      <a:noFill/>
                    </a:lnR>
                    <a:lnT>
                      <a:noFill/>
                    </a:lnT>
                    <a:lnB>
                      <a:noFill/>
                    </a:lnB>
                  </a:tcPr>
                </a:tc>
                <a:extLst>
                  <a:ext uri="{0D108BD9-81ED-4DB2-BD59-A6C34878D82A}">
                    <a16:rowId xmlns:a16="http://schemas.microsoft.com/office/drawing/2014/main" val="2421730695"/>
                  </a:ext>
                </a:extLst>
              </a:tr>
              <a:tr h="231087">
                <a:tc>
                  <a:txBody>
                    <a:bodyPr/>
                    <a:lstStyle/>
                    <a:p>
                      <a:pPr algn="ctr" fontAlgn="b"/>
                      <a:r>
                        <a:rPr lang="en-US" sz="1200" b="0" i="0" u="none" strike="noStrike" dirty="0">
                          <a:solidFill>
                            <a:srgbClr val="FFFFFF"/>
                          </a:solidFill>
                          <a:effectLst/>
                          <a:latin typeface="Calibri" panose="020F0502020204030204" pitchFamily="34" charset="0"/>
                        </a:rPr>
                        <a:t>Tim</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Cary</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Bijapur</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India</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$154.66</a:t>
                      </a:r>
                    </a:p>
                  </a:txBody>
                  <a:tcPr marL="5623" marR="5623" marT="5623" marB="0" anchor="b">
                    <a:lnL>
                      <a:noFill/>
                    </a:lnL>
                    <a:lnR>
                      <a:noFill/>
                    </a:lnR>
                    <a:lnT>
                      <a:noFill/>
                    </a:lnT>
                    <a:lnB>
                      <a:noFill/>
                    </a:lnB>
                  </a:tcPr>
                </a:tc>
                <a:extLst>
                  <a:ext uri="{0D108BD9-81ED-4DB2-BD59-A6C34878D82A}">
                    <a16:rowId xmlns:a16="http://schemas.microsoft.com/office/drawing/2014/main" val="4177279058"/>
                  </a:ext>
                </a:extLst>
              </a:tr>
              <a:tr h="231087">
                <a:tc>
                  <a:txBody>
                    <a:bodyPr/>
                    <a:lstStyle/>
                    <a:p>
                      <a:pPr algn="ctr" fontAlgn="b"/>
                      <a:r>
                        <a:rPr lang="en-US" sz="1200" b="0" i="0" u="none" strike="noStrike" dirty="0">
                          <a:solidFill>
                            <a:srgbClr val="FFFFFF"/>
                          </a:solidFill>
                          <a:effectLst/>
                          <a:latin typeface="Calibri" panose="020F0502020204030204" pitchFamily="34" charset="0"/>
                        </a:rPr>
                        <a:t>Warren</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Sherrod</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Usolje-Sibirskoje</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Russian Federation</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$152.69</a:t>
                      </a:r>
                    </a:p>
                  </a:txBody>
                  <a:tcPr marL="5623" marR="5623" marT="5623" marB="0" anchor="b">
                    <a:lnL>
                      <a:noFill/>
                    </a:lnL>
                    <a:lnR>
                      <a:noFill/>
                    </a:lnR>
                    <a:lnT>
                      <a:noFill/>
                    </a:lnT>
                    <a:lnB>
                      <a:noFill/>
                    </a:lnB>
                  </a:tcPr>
                </a:tc>
                <a:extLst>
                  <a:ext uri="{0D108BD9-81ED-4DB2-BD59-A6C34878D82A}">
                    <a16:rowId xmlns:a16="http://schemas.microsoft.com/office/drawing/2014/main" val="3514158159"/>
                  </a:ext>
                </a:extLst>
              </a:tr>
              <a:tr h="231087">
                <a:tc>
                  <a:txBody>
                    <a:bodyPr/>
                    <a:lstStyle/>
                    <a:p>
                      <a:pPr algn="ctr" fontAlgn="b"/>
                      <a:r>
                        <a:rPr lang="en-US" sz="1200" b="0" i="0" u="none" strike="noStrike" dirty="0">
                          <a:solidFill>
                            <a:srgbClr val="FFFFFF"/>
                          </a:solidFill>
                          <a:effectLst/>
                          <a:latin typeface="Calibri" panose="020F0502020204030204" pitchFamily="34" charset="0"/>
                        </a:rPr>
                        <a:t>Steve</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Mackenzie</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Probolinggo</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Indonesia</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$152.68</a:t>
                      </a:r>
                    </a:p>
                  </a:txBody>
                  <a:tcPr marL="5623" marR="5623" marT="5623" marB="0" anchor="b">
                    <a:lnL>
                      <a:noFill/>
                    </a:lnL>
                    <a:lnR>
                      <a:noFill/>
                    </a:lnR>
                    <a:lnT>
                      <a:noFill/>
                    </a:lnT>
                    <a:lnB>
                      <a:noFill/>
                    </a:lnB>
                  </a:tcPr>
                </a:tc>
                <a:extLst>
                  <a:ext uri="{0D108BD9-81ED-4DB2-BD59-A6C34878D82A}">
                    <a16:rowId xmlns:a16="http://schemas.microsoft.com/office/drawing/2014/main" val="2551141514"/>
                  </a:ext>
                </a:extLst>
              </a:tr>
              <a:tr h="231087">
                <a:tc>
                  <a:txBody>
                    <a:bodyPr/>
                    <a:lstStyle/>
                    <a:p>
                      <a:pPr algn="ctr" fontAlgn="b"/>
                      <a:r>
                        <a:rPr lang="en-US" sz="1200" b="0" i="0" u="none" strike="noStrike" dirty="0">
                          <a:solidFill>
                            <a:srgbClr val="FFFFFF"/>
                          </a:solidFill>
                          <a:effectLst/>
                          <a:latin typeface="Calibri" panose="020F0502020204030204" pitchFamily="34" charset="0"/>
                        </a:rPr>
                        <a:t>Brittany</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Riley</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Sumy</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Ukraine</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$151.73</a:t>
                      </a:r>
                    </a:p>
                  </a:txBody>
                  <a:tcPr marL="5623" marR="5623" marT="5623" marB="0" anchor="b">
                    <a:lnL>
                      <a:noFill/>
                    </a:lnL>
                    <a:lnR>
                      <a:noFill/>
                    </a:lnR>
                    <a:lnT>
                      <a:noFill/>
                    </a:lnT>
                    <a:lnB>
                      <a:noFill/>
                    </a:lnB>
                  </a:tcPr>
                </a:tc>
                <a:extLst>
                  <a:ext uri="{0D108BD9-81ED-4DB2-BD59-A6C34878D82A}">
                    <a16:rowId xmlns:a16="http://schemas.microsoft.com/office/drawing/2014/main" val="1737312728"/>
                  </a:ext>
                </a:extLst>
              </a:tr>
              <a:tr h="231087">
                <a:tc>
                  <a:txBody>
                    <a:bodyPr/>
                    <a:lstStyle/>
                    <a:p>
                      <a:pPr algn="ctr" fontAlgn="b"/>
                      <a:r>
                        <a:rPr lang="en-US" sz="1200" b="0" i="0" u="none" strike="noStrike" dirty="0">
                          <a:solidFill>
                            <a:srgbClr val="FFFFFF"/>
                          </a:solidFill>
                          <a:effectLst/>
                          <a:latin typeface="Calibri" panose="020F0502020204030204" pitchFamily="34" charset="0"/>
                        </a:rPr>
                        <a:t>Guy</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Brownlee</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Zhoushan</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China</a:t>
                      </a:r>
                    </a:p>
                  </a:txBody>
                  <a:tcPr marL="5623" marR="5623" marT="5623" marB="0" anchor="b">
                    <a:lnL>
                      <a:noFill/>
                    </a:lnL>
                    <a:lnR>
                      <a:noFill/>
                    </a:lnR>
                    <a:lnT>
                      <a:noFill/>
                    </a:lnT>
                    <a:lnB>
                      <a:noFill/>
                    </a:lnB>
                  </a:tcPr>
                </a:tc>
                <a:tc>
                  <a:txBody>
                    <a:bodyPr/>
                    <a:lstStyle/>
                    <a:p>
                      <a:pPr algn="ctr" fontAlgn="b"/>
                      <a:r>
                        <a:rPr lang="en-US" sz="1200" b="0" i="0" u="none" strike="noStrike" dirty="0">
                          <a:solidFill>
                            <a:srgbClr val="FFFFFF"/>
                          </a:solidFill>
                          <a:effectLst/>
                          <a:latin typeface="Calibri" panose="020F0502020204030204" pitchFamily="34" charset="0"/>
                        </a:rPr>
                        <a:t>$151.69</a:t>
                      </a:r>
                    </a:p>
                  </a:txBody>
                  <a:tcPr marL="5623" marR="5623" marT="5623" marB="0" anchor="b">
                    <a:lnL>
                      <a:noFill/>
                    </a:lnL>
                    <a:lnR>
                      <a:noFill/>
                    </a:lnR>
                    <a:lnT>
                      <a:noFill/>
                    </a:lnT>
                    <a:lnB>
                      <a:noFill/>
                    </a:lnB>
                  </a:tcPr>
                </a:tc>
                <a:extLst>
                  <a:ext uri="{0D108BD9-81ED-4DB2-BD59-A6C34878D82A}">
                    <a16:rowId xmlns:a16="http://schemas.microsoft.com/office/drawing/2014/main" val="844759376"/>
                  </a:ext>
                </a:extLst>
              </a:tr>
            </a:tbl>
          </a:graphicData>
        </a:graphic>
      </p:graphicFrame>
      <p:sp>
        <p:nvSpPr>
          <p:cNvPr id="6" name="Rounded Rectangle 5">
            <a:extLst>
              <a:ext uri="{FF2B5EF4-FFF2-40B4-BE49-F238E27FC236}">
                <a16:creationId xmlns:a16="http://schemas.microsoft.com/office/drawing/2014/main" id="{D32ECF0A-4631-BFB8-81FA-07190D6E5AB0}"/>
              </a:ext>
            </a:extLst>
          </p:cNvPr>
          <p:cNvSpPr/>
          <p:nvPr/>
        </p:nvSpPr>
        <p:spPr>
          <a:xfrm>
            <a:off x="195437" y="1085107"/>
            <a:ext cx="6424024" cy="5544294"/>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 Diagonal Corner Rectangle 6">
            <a:extLst>
              <a:ext uri="{FF2B5EF4-FFF2-40B4-BE49-F238E27FC236}">
                <a16:creationId xmlns:a16="http://schemas.microsoft.com/office/drawing/2014/main" id="{83D64B12-1B14-F111-9404-A4D8B824433B}"/>
              </a:ext>
            </a:extLst>
          </p:cNvPr>
          <p:cNvSpPr/>
          <p:nvPr/>
        </p:nvSpPr>
        <p:spPr>
          <a:xfrm>
            <a:off x="6828182" y="1085107"/>
            <a:ext cx="5178319" cy="2186609"/>
          </a:xfrm>
          <a:prstGeom prst="round2Diag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61586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E0493B-2C2A-09F6-B6FF-CA09D59F4557}"/>
              </a:ext>
            </a:extLst>
          </p:cNvPr>
          <p:cNvSpPr>
            <a:spLocks noGrp="1"/>
          </p:cNvSpPr>
          <p:nvPr>
            <p:ph type="ctrTitle"/>
          </p:nvPr>
        </p:nvSpPr>
        <p:spPr>
          <a:xfrm>
            <a:off x="371061" y="-7589"/>
            <a:ext cx="11449878" cy="776702"/>
          </a:xfrm>
        </p:spPr>
        <p:txBody>
          <a:bodyPr>
            <a:normAutofit/>
          </a:bodyPr>
          <a:lstStyle/>
          <a:p>
            <a:r>
              <a:rPr lang="en-US" sz="4000" b="1" dirty="0">
                <a:solidFill>
                  <a:schemeClr val="bg1"/>
                </a:solidFill>
              </a:rPr>
              <a:t>Do sales figures vary between Geographic Regions?</a:t>
            </a:r>
          </a:p>
        </p:txBody>
      </p:sp>
      <p:sp>
        <p:nvSpPr>
          <p:cNvPr id="5" name="TextBox 4">
            <a:extLst>
              <a:ext uri="{FF2B5EF4-FFF2-40B4-BE49-F238E27FC236}">
                <a16:creationId xmlns:a16="http://schemas.microsoft.com/office/drawing/2014/main" id="{612205FA-DD16-2926-8E36-18F2F0A09395}"/>
              </a:ext>
            </a:extLst>
          </p:cNvPr>
          <p:cNvSpPr txBox="1"/>
          <p:nvPr/>
        </p:nvSpPr>
        <p:spPr>
          <a:xfrm>
            <a:off x="61703" y="6543474"/>
            <a:ext cx="7595981" cy="276999"/>
          </a:xfrm>
          <a:prstGeom prst="rect">
            <a:avLst/>
          </a:prstGeom>
          <a:noFill/>
        </p:spPr>
        <p:txBody>
          <a:bodyPr wrap="square">
            <a:spAutoFit/>
          </a:bodyPr>
          <a:lstStyle/>
          <a:p>
            <a:r>
              <a:rPr lang="en-US" sz="1200" dirty="0">
                <a:solidFill>
                  <a:srgbClr val="002060"/>
                </a:solidFill>
                <a:hlinkClick r:id="rId3">
                  <a:extLst>
                    <a:ext uri="{A12FA001-AC4F-418D-AE19-62706E023703}">
                      <ahyp:hlinkClr xmlns:ahyp="http://schemas.microsoft.com/office/drawing/2018/hyperlinkcolor" val="tx"/>
                    </a:ext>
                  </a:extLst>
                </a:hlinkClick>
              </a:rPr>
              <a:t>Tableau Link</a:t>
            </a:r>
            <a:endParaRPr lang="en-US" sz="1200" dirty="0">
              <a:solidFill>
                <a:srgbClr val="002060"/>
              </a:solidFill>
            </a:endParaRPr>
          </a:p>
        </p:txBody>
      </p:sp>
      <p:pic>
        <p:nvPicPr>
          <p:cNvPr id="6" name="Picture 5">
            <a:extLst>
              <a:ext uri="{FF2B5EF4-FFF2-40B4-BE49-F238E27FC236}">
                <a16:creationId xmlns:a16="http://schemas.microsoft.com/office/drawing/2014/main" id="{650DE81A-F027-CE44-3AF5-8F250C868926}"/>
              </a:ext>
            </a:extLst>
          </p:cNvPr>
          <p:cNvPicPr>
            <a:picLocks noChangeAspect="1"/>
          </p:cNvPicPr>
          <p:nvPr/>
        </p:nvPicPr>
        <p:blipFill rotWithShape="1">
          <a:blip r:embed="rId4"/>
          <a:srcRect l="5568" t="3547" r="7114" b="10870"/>
          <a:stretch/>
        </p:blipFill>
        <p:spPr>
          <a:xfrm>
            <a:off x="665128" y="1370651"/>
            <a:ext cx="5090600" cy="5063522"/>
          </a:xfrm>
          <a:prstGeom prst="rect">
            <a:avLst/>
          </a:prstGeom>
          <a:ln w="38100">
            <a:solidFill>
              <a:schemeClr val="tx1"/>
            </a:solidFill>
          </a:ln>
        </p:spPr>
      </p:pic>
      <p:sp>
        <p:nvSpPr>
          <p:cNvPr id="7" name="TextBox 6">
            <a:extLst>
              <a:ext uri="{FF2B5EF4-FFF2-40B4-BE49-F238E27FC236}">
                <a16:creationId xmlns:a16="http://schemas.microsoft.com/office/drawing/2014/main" id="{DCC9BEEF-D182-7680-C69C-EE57F7EAFD8A}"/>
              </a:ext>
            </a:extLst>
          </p:cNvPr>
          <p:cNvSpPr txBox="1"/>
          <p:nvPr/>
        </p:nvSpPr>
        <p:spPr>
          <a:xfrm>
            <a:off x="3210428" y="1776006"/>
            <a:ext cx="546449" cy="369332"/>
          </a:xfrm>
          <a:prstGeom prst="rect">
            <a:avLst/>
          </a:prstGeom>
          <a:noFill/>
        </p:spPr>
        <p:txBody>
          <a:bodyPr wrap="square" rtlCol="0">
            <a:spAutoFit/>
          </a:bodyPr>
          <a:lstStyle/>
          <a:p>
            <a:r>
              <a:rPr lang="en-US" dirty="0"/>
              <a:t>6%</a:t>
            </a:r>
          </a:p>
        </p:txBody>
      </p:sp>
      <p:sp>
        <p:nvSpPr>
          <p:cNvPr id="8" name="TextBox 7">
            <a:extLst>
              <a:ext uri="{FF2B5EF4-FFF2-40B4-BE49-F238E27FC236}">
                <a16:creationId xmlns:a16="http://schemas.microsoft.com/office/drawing/2014/main" id="{75A5C10F-EDA3-00AB-B109-8155332FEC02}"/>
              </a:ext>
            </a:extLst>
          </p:cNvPr>
          <p:cNvSpPr txBox="1"/>
          <p:nvPr/>
        </p:nvSpPr>
        <p:spPr>
          <a:xfrm>
            <a:off x="1137258" y="4656307"/>
            <a:ext cx="680665" cy="369332"/>
          </a:xfrm>
          <a:prstGeom prst="rect">
            <a:avLst/>
          </a:prstGeom>
          <a:noFill/>
        </p:spPr>
        <p:txBody>
          <a:bodyPr wrap="square" rtlCol="0">
            <a:spAutoFit/>
          </a:bodyPr>
          <a:lstStyle/>
          <a:p>
            <a:r>
              <a:rPr lang="en-US" dirty="0"/>
              <a:t>10%</a:t>
            </a:r>
          </a:p>
        </p:txBody>
      </p:sp>
      <p:sp>
        <p:nvSpPr>
          <p:cNvPr id="9" name="TextBox 8">
            <a:extLst>
              <a:ext uri="{FF2B5EF4-FFF2-40B4-BE49-F238E27FC236}">
                <a16:creationId xmlns:a16="http://schemas.microsoft.com/office/drawing/2014/main" id="{4D579271-B1BA-5E3F-182E-AA4C3F16B114}"/>
              </a:ext>
            </a:extLst>
          </p:cNvPr>
          <p:cNvSpPr txBox="1"/>
          <p:nvPr/>
        </p:nvSpPr>
        <p:spPr>
          <a:xfrm>
            <a:off x="2114167" y="1960672"/>
            <a:ext cx="680665" cy="369332"/>
          </a:xfrm>
          <a:prstGeom prst="rect">
            <a:avLst/>
          </a:prstGeom>
          <a:noFill/>
        </p:spPr>
        <p:txBody>
          <a:bodyPr wrap="square" rtlCol="0">
            <a:spAutoFit/>
          </a:bodyPr>
          <a:lstStyle/>
          <a:p>
            <a:r>
              <a:rPr lang="en-US" dirty="0"/>
              <a:t>10%</a:t>
            </a:r>
          </a:p>
        </p:txBody>
      </p:sp>
      <p:sp>
        <p:nvSpPr>
          <p:cNvPr id="10" name="TextBox 9">
            <a:extLst>
              <a:ext uri="{FF2B5EF4-FFF2-40B4-BE49-F238E27FC236}">
                <a16:creationId xmlns:a16="http://schemas.microsoft.com/office/drawing/2014/main" id="{56CE78C8-AE8C-3072-1994-4C044C64B607}"/>
              </a:ext>
            </a:extLst>
          </p:cNvPr>
          <p:cNvSpPr txBox="1"/>
          <p:nvPr/>
        </p:nvSpPr>
        <p:spPr>
          <a:xfrm>
            <a:off x="1433502" y="3533080"/>
            <a:ext cx="680665" cy="369332"/>
          </a:xfrm>
          <a:prstGeom prst="rect">
            <a:avLst/>
          </a:prstGeom>
          <a:noFill/>
        </p:spPr>
        <p:txBody>
          <a:bodyPr wrap="square" rtlCol="0">
            <a:spAutoFit/>
          </a:bodyPr>
          <a:lstStyle/>
          <a:p>
            <a:r>
              <a:rPr lang="en-US" dirty="0"/>
              <a:t>16%</a:t>
            </a:r>
          </a:p>
        </p:txBody>
      </p:sp>
      <p:sp>
        <p:nvSpPr>
          <p:cNvPr id="11" name="TextBox 10">
            <a:extLst>
              <a:ext uri="{FF2B5EF4-FFF2-40B4-BE49-F238E27FC236}">
                <a16:creationId xmlns:a16="http://schemas.microsoft.com/office/drawing/2014/main" id="{C89E2C5B-FF51-CC75-4CA3-532886A66F11}"/>
              </a:ext>
            </a:extLst>
          </p:cNvPr>
          <p:cNvSpPr txBox="1"/>
          <p:nvPr/>
        </p:nvSpPr>
        <p:spPr>
          <a:xfrm>
            <a:off x="3859693" y="4471641"/>
            <a:ext cx="680665" cy="369332"/>
          </a:xfrm>
          <a:prstGeom prst="rect">
            <a:avLst/>
          </a:prstGeom>
          <a:noFill/>
        </p:spPr>
        <p:txBody>
          <a:bodyPr wrap="square" rtlCol="0">
            <a:spAutoFit/>
          </a:bodyPr>
          <a:lstStyle/>
          <a:p>
            <a:r>
              <a:rPr lang="en-US" dirty="0"/>
              <a:t>58%</a:t>
            </a:r>
          </a:p>
        </p:txBody>
      </p:sp>
      <p:sp>
        <p:nvSpPr>
          <p:cNvPr id="12" name="Title 1">
            <a:extLst>
              <a:ext uri="{FF2B5EF4-FFF2-40B4-BE49-F238E27FC236}">
                <a16:creationId xmlns:a16="http://schemas.microsoft.com/office/drawing/2014/main" id="{A863F9C3-A938-FD12-9ABE-1F5B2C817F88}"/>
              </a:ext>
            </a:extLst>
          </p:cNvPr>
          <p:cNvSpPr txBox="1">
            <a:spLocks/>
          </p:cNvSpPr>
          <p:nvPr/>
        </p:nvSpPr>
        <p:spPr>
          <a:xfrm>
            <a:off x="894608" y="927649"/>
            <a:ext cx="4861120" cy="4430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solidFill>
                  <a:schemeClr val="bg1"/>
                </a:solidFill>
              </a:rPr>
              <a:t>Revenue by Geographic Region</a:t>
            </a:r>
          </a:p>
        </p:txBody>
      </p:sp>
      <p:graphicFrame>
        <p:nvGraphicFramePr>
          <p:cNvPr id="15" name="Table 14">
            <a:extLst>
              <a:ext uri="{FF2B5EF4-FFF2-40B4-BE49-F238E27FC236}">
                <a16:creationId xmlns:a16="http://schemas.microsoft.com/office/drawing/2014/main" id="{DAC81192-C46A-DAA0-8CCC-693A1456820A}"/>
              </a:ext>
            </a:extLst>
          </p:cNvPr>
          <p:cNvGraphicFramePr>
            <a:graphicFrameLocks noGrp="1"/>
          </p:cNvGraphicFramePr>
          <p:nvPr>
            <p:extLst>
              <p:ext uri="{D42A27DB-BD31-4B8C-83A1-F6EECF244321}">
                <p14:modId xmlns:p14="http://schemas.microsoft.com/office/powerpoint/2010/main" val="1189993778"/>
              </p:ext>
            </p:extLst>
          </p:nvPr>
        </p:nvGraphicFramePr>
        <p:xfrm>
          <a:off x="6858000" y="1066800"/>
          <a:ext cx="4347289" cy="2362200"/>
        </p:xfrm>
        <a:graphic>
          <a:graphicData uri="http://schemas.openxmlformats.org/drawingml/2006/table">
            <a:tbl>
              <a:tblPr/>
              <a:tblGrid>
                <a:gridCol w="2570463">
                  <a:extLst>
                    <a:ext uri="{9D8B030D-6E8A-4147-A177-3AD203B41FA5}">
                      <a16:colId xmlns:a16="http://schemas.microsoft.com/office/drawing/2014/main" val="2018856394"/>
                    </a:ext>
                  </a:extLst>
                </a:gridCol>
                <a:gridCol w="1776826">
                  <a:extLst>
                    <a:ext uri="{9D8B030D-6E8A-4147-A177-3AD203B41FA5}">
                      <a16:colId xmlns:a16="http://schemas.microsoft.com/office/drawing/2014/main" val="2331744185"/>
                    </a:ext>
                  </a:extLst>
                </a:gridCol>
              </a:tblGrid>
              <a:tr h="393700">
                <a:tc>
                  <a:txBody>
                    <a:bodyPr/>
                    <a:lstStyle/>
                    <a:p>
                      <a:pPr algn="ctr" fontAlgn="b"/>
                      <a:r>
                        <a:rPr lang="en-US" sz="2400" b="1" i="0" u="none" strike="noStrike" dirty="0">
                          <a:solidFill>
                            <a:srgbClr val="FFFFFF"/>
                          </a:solidFill>
                          <a:effectLst/>
                          <a:latin typeface="Calibri" panose="020F0502020204030204" pitchFamily="34" charset="0"/>
                        </a:rPr>
                        <a:t>Geographic Region</a:t>
                      </a:r>
                    </a:p>
                  </a:txBody>
                  <a:tcPr marL="9525" marR="9525" marT="9525" marB="0" anchor="b">
                    <a:lnL>
                      <a:noFill/>
                    </a:lnL>
                    <a:lnR>
                      <a:noFill/>
                    </a:lnR>
                    <a:lnT>
                      <a:noFill/>
                    </a:lnT>
                    <a:lnB>
                      <a:noFill/>
                    </a:lnB>
                  </a:tcPr>
                </a:tc>
                <a:tc>
                  <a:txBody>
                    <a:bodyPr/>
                    <a:lstStyle/>
                    <a:p>
                      <a:pPr algn="ctr" fontAlgn="b"/>
                      <a:r>
                        <a:rPr lang="en-US" sz="2400" b="1" i="0" u="none" strike="noStrike" dirty="0">
                          <a:solidFill>
                            <a:srgbClr val="FFFFFF"/>
                          </a:solidFill>
                          <a:effectLst/>
                          <a:latin typeface="Calibri" panose="020F0502020204030204" pitchFamily="34" charset="0"/>
                        </a:rPr>
                        <a:t>Revenue</a:t>
                      </a:r>
                    </a:p>
                  </a:txBody>
                  <a:tcPr marL="9525" marR="9525" marT="9525" marB="0" anchor="b">
                    <a:lnL>
                      <a:noFill/>
                    </a:lnL>
                    <a:lnR>
                      <a:noFill/>
                    </a:lnR>
                    <a:lnT>
                      <a:noFill/>
                    </a:lnT>
                    <a:lnB>
                      <a:noFill/>
                    </a:lnB>
                  </a:tcPr>
                </a:tc>
                <a:extLst>
                  <a:ext uri="{0D108BD9-81ED-4DB2-BD59-A6C34878D82A}">
                    <a16:rowId xmlns:a16="http://schemas.microsoft.com/office/drawing/2014/main" val="841216875"/>
                  </a:ext>
                </a:extLst>
              </a:tr>
              <a:tr h="393700">
                <a:tc>
                  <a:txBody>
                    <a:bodyPr/>
                    <a:lstStyle/>
                    <a:p>
                      <a:pPr algn="l" fontAlgn="b"/>
                      <a:r>
                        <a:rPr lang="en-US" sz="2400" b="0" i="0" u="none" strike="noStrike" dirty="0">
                          <a:solidFill>
                            <a:srgbClr val="FFFFFF"/>
                          </a:solidFill>
                          <a:effectLst/>
                          <a:latin typeface="Calibri" panose="020F0502020204030204" pitchFamily="34" charset="0"/>
                        </a:rPr>
                        <a:t>ASIA</a:t>
                      </a:r>
                    </a:p>
                  </a:txBody>
                  <a:tcPr marL="9525" marR="9525" marT="9525" marB="0" anchor="b">
                    <a:lnL>
                      <a:noFill/>
                    </a:lnL>
                    <a:lnR>
                      <a:noFill/>
                    </a:lnR>
                    <a:lnT>
                      <a:noFill/>
                    </a:lnT>
                    <a:lnB>
                      <a:noFill/>
                    </a:lnB>
                  </a:tcPr>
                </a:tc>
                <a:tc>
                  <a:txBody>
                    <a:bodyPr/>
                    <a:lstStyle/>
                    <a:p>
                      <a:pPr algn="r" fontAlgn="b"/>
                      <a:r>
                        <a:rPr lang="en-US" sz="2400" b="0" i="0" u="none" strike="noStrike" dirty="0">
                          <a:solidFill>
                            <a:srgbClr val="FFFFFF"/>
                          </a:solidFill>
                          <a:effectLst/>
                          <a:latin typeface="Calibri" panose="020F0502020204030204" pitchFamily="34" charset="0"/>
                        </a:rPr>
                        <a:t>$24,069.41</a:t>
                      </a:r>
                    </a:p>
                  </a:txBody>
                  <a:tcPr marL="9525" marR="9525" marT="9525" marB="0" anchor="b">
                    <a:lnL>
                      <a:noFill/>
                    </a:lnL>
                    <a:lnR>
                      <a:noFill/>
                    </a:lnR>
                    <a:lnT>
                      <a:noFill/>
                    </a:lnT>
                    <a:lnB>
                      <a:noFill/>
                    </a:lnB>
                  </a:tcPr>
                </a:tc>
                <a:extLst>
                  <a:ext uri="{0D108BD9-81ED-4DB2-BD59-A6C34878D82A}">
                    <a16:rowId xmlns:a16="http://schemas.microsoft.com/office/drawing/2014/main" val="1104788414"/>
                  </a:ext>
                </a:extLst>
              </a:tr>
              <a:tr h="393700">
                <a:tc>
                  <a:txBody>
                    <a:bodyPr/>
                    <a:lstStyle/>
                    <a:p>
                      <a:pPr algn="l" fontAlgn="b"/>
                      <a:r>
                        <a:rPr lang="en-US" sz="2400" b="0" i="0" u="none" strike="noStrike" dirty="0">
                          <a:solidFill>
                            <a:srgbClr val="FFFFFF"/>
                          </a:solidFill>
                          <a:effectLst/>
                          <a:latin typeface="Calibri" panose="020F0502020204030204" pitchFamily="34" charset="0"/>
                        </a:rPr>
                        <a:t>NORTH AMERICA</a:t>
                      </a:r>
                    </a:p>
                  </a:txBody>
                  <a:tcPr marL="9525" marR="9525" marT="9525" marB="0" anchor="b">
                    <a:lnL>
                      <a:noFill/>
                    </a:lnL>
                    <a:lnR>
                      <a:noFill/>
                    </a:lnR>
                    <a:lnT>
                      <a:noFill/>
                    </a:lnT>
                    <a:lnB>
                      <a:noFill/>
                    </a:lnB>
                  </a:tcPr>
                </a:tc>
                <a:tc>
                  <a:txBody>
                    <a:bodyPr/>
                    <a:lstStyle/>
                    <a:p>
                      <a:pPr algn="r" fontAlgn="b"/>
                      <a:r>
                        <a:rPr lang="en-US" sz="2400" b="0" i="0" u="none" strike="noStrike" dirty="0">
                          <a:solidFill>
                            <a:srgbClr val="FFFFFF"/>
                          </a:solidFill>
                          <a:effectLst/>
                          <a:latin typeface="Calibri" panose="020F0502020204030204" pitchFamily="34" charset="0"/>
                        </a:rPr>
                        <a:t>$6,679.09</a:t>
                      </a:r>
                    </a:p>
                  </a:txBody>
                  <a:tcPr marL="9525" marR="9525" marT="9525" marB="0" anchor="b">
                    <a:lnL>
                      <a:noFill/>
                    </a:lnL>
                    <a:lnR>
                      <a:noFill/>
                    </a:lnR>
                    <a:lnT>
                      <a:noFill/>
                    </a:lnT>
                    <a:lnB>
                      <a:noFill/>
                    </a:lnB>
                  </a:tcPr>
                </a:tc>
                <a:extLst>
                  <a:ext uri="{0D108BD9-81ED-4DB2-BD59-A6C34878D82A}">
                    <a16:rowId xmlns:a16="http://schemas.microsoft.com/office/drawing/2014/main" val="3526103175"/>
                  </a:ext>
                </a:extLst>
              </a:tr>
              <a:tr h="393700">
                <a:tc>
                  <a:txBody>
                    <a:bodyPr/>
                    <a:lstStyle/>
                    <a:p>
                      <a:pPr algn="l" fontAlgn="b"/>
                      <a:r>
                        <a:rPr lang="en-US" sz="2400" b="0" i="0" u="none" strike="noStrike" dirty="0">
                          <a:solidFill>
                            <a:srgbClr val="FFFFFF"/>
                          </a:solidFill>
                          <a:effectLst/>
                          <a:latin typeface="Calibri" panose="020F0502020204030204" pitchFamily="34" charset="0"/>
                        </a:rPr>
                        <a:t>SOUTH AMERICA</a:t>
                      </a:r>
                    </a:p>
                  </a:txBody>
                  <a:tcPr marL="9525" marR="9525" marT="9525" marB="0" anchor="b">
                    <a:lnL>
                      <a:noFill/>
                    </a:lnL>
                    <a:lnR>
                      <a:noFill/>
                    </a:lnR>
                    <a:lnT>
                      <a:noFill/>
                    </a:lnT>
                    <a:lnB>
                      <a:noFill/>
                    </a:lnB>
                  </a:tcPr>
                </a:tc>
                <a:tc>
                  <a:txBody>
                    <a:bodyPr/>
                    <a:lstStyle/>
                    <a:p>
                      <a:pPr algn="r" fontAlgn="b"/>
                      <a:r>
                        <a:rPr lang="en-US" sz="2400" b="0" i="0" u="none" strike="noStrike" dirty="0">
                          <a:solidFill>
                            <a:srgbClr val="FFFFFF"/>
                          </a:solidFill>
                          <a:effectLst/>
                          <a:latin typeface="Calibri" panose="020F0502020204030204" pitchFamily="34" charset="0"/>
                        </a:rPr>
                        <a:t>$4,217.99</a:t>
                      </a:r>
                    </a:p>
                  </a:txBody>
                  <a:tcPr marL="9525" marR="9525" marT="9525" marB="0" anchor="b">
                    <a:lnL>
                      <a:noFill/>
                    </a:lnL>
                    <a:lnR>
                      <a:noFill/>
                    </a:lnR>
                    <a:lnT>
                      <a:noFill/>
                    </a:lnT>
                    <a:lnB>
                      <a:noFill/>
                    </a:lnB>
                  </a:tcPr>
                </a:tc>
                <a:extLst>
                  <a:ext uri="{0D108BD9-81ED-4DB2-BD59-A6C34878D82A}">
                    <a16:rowId xmlns:a16="http://schemas.microsoft.com/office/drawing/2014/main" val="1909695954"/>
                  </a:ext>
                </a:extLst>
              </a:tr>
              <a:tr h="393700">
                <a:tc>
                  <a:txBody>
                    <a:bodyPr/>
                    <a:lstStyle/>
                    <a:p>
                      <a:pPr algn="l" fontAlgn="b"/>
                      <a:r>
                        <a:rPr lang="en-US" sz="2400" b="0" i="0" u="none" strike="noStrike" dirty="0">
                          <a:solidFill>
                            <a:srgbClr val="FFFFFF"/>
                          </a:solidFill>
                          <a:effectLst/>
                          <a:latin typeface="Calibri" panose="020F0502020204030204" pitchFamily="34" charset="0"/>
                        </a:rPr>
                        <a:t>EUROPE</a:t>
                      </a:r>
                    </a:p>
                  </a:txBody>
                  <a:tcPr marL="9525" marR="9525" marT="9525" marB="0" anchor="b">
                    <a:lnL>
                      <a:noFill/>
                    </a:lnL>
                    <a:lnR>
                      <a:noFill/>
                    </a:lnR>
                    <a:lnT>
                      <a:noFill/>
                    </a:lnT>
                    <a:lnB>
                      <a:noFill/>
                    </a:lnB>
                  </a:tcPr>
                </a:tc>
                <a:tc>
                  <a:txBody>
                    <a:bodyPr/>
                    <a:lstStyle/>
                    <a:p>
                      <a:pPr algn="r" fontAlgn="b"/>
                      <a:r>
                        <a:rPr lang="en-US" sz="2400" b="0" i="0" u="none" strike="noStrike" dirty="0">
                          <a:solidFill>
                            <a:srgbClr val="FFFFFF"/>
                          </a:solidFill>
                          <a:effectLst/>
                          <a:latin typeface="Calibri" panose="020F0502020204030204" pitchFamily="34" charset="0"/>
                        </a:rPr>
                        <a:t>$4,007.59</a:t>
                      </a:r>
                    </a:p>
                  </a:txBody>
                  <a:tcPr marL="9525" marR="9525" marT="9525" marB="0" anchor="b">
                    <a:lnL>
                      <a:noFill/>
                    </a:lnL>
                    <a:lnR>
                      <a:noFill/>
                    </a:lnR>
                    <a:lnT>
                      <a:noFill/>
                    </a:lnT>
                    <a:lnB>
                      <a:noFill/>
                    </a:lnB>
                  </a:tcPr>
                </a:tc>
                <a:extLst>
                  <a:ext uri="{0D108BD9-81ED-4DB2-BD59-A6C34878D82A}">
                    <a16:rowId xmlns:a16="http://schemas.microsoft.com/office/drawing/2014/main" val="939184825"/>
                  </a:ext>
                </a:extLst>
              </a:tr>
              <a:tr h="393700">
                <a:tc>
                  <a:txBody>
                    <a:bodyPr/>
                    <a:lstStyle/>
                    <a:p>
                      <a:pPr algn="l" fontAlgn="b"/>
                      <a:r>
                        <a:rPr lang="en-US" sz="2400" b="0" i="0" u="none" strike="noStrike" dirty="0">
                          <a:solidFill>
                            <a:srgbClr val="FFFFFF"/>
                          </a:solidFill>
                          <a:effectLst/>
                          <a:latin typeface="Calibri" panose="020F0502020204030204" pitchFamily="34" charset="0"/>
                        </a:rPr>
                        <a:t>AFRICA</a:t>
                      </a:r>
                    </a:p>
                  </a:txBody>
                  <a:tcPr marL="9525" marR="9525" marT="9525" marB="0" anchor="b">
                    <a:lnL>
                      <a:noFill/>
                    </a:lnL>
                    <a:lnR>
                      <a:noFill/>
                    </a:lnR>
                    <a:lnT>
                      <a:noFill/>
                    </a:lnT>
                    <a:lnB>
                      <a:noFill/>
                    </a:lnB>
                  </a:tcPr>
                </a:tc>
                <a:tc>
                  <a:txBody>
                    <a:bodyPr/>
                    <a:lstStyle/>
                    <a:p>
                      <a:pPr algn="r" fontAlgn="b"/>
                      <a:r>
                        <a:rPr lang="en-US" sz="2400" b="0" i="0" u="none" strike="noStrike" dirty="0">
                          <a:solidFill>
                            <a:srgbClr val="FFFFFF"/>
                          </a:solidFill>
                          <a:effectLst/>
                          <a:latin typeface="Calibri" panose="020F0502020204030204" pitchFamily="34" charset="0"/>
                        </a:rPr>
                        <a:t>$2,384.38</a:t>
                      </a:r>
                    </a:p>
                  </a:txBody>
                  <a:tcPr marL="9525" marR="9525" marT="9525" marB="0" anchor="b">
                    <a:lnL>
                      <a:noFill/>
                    </a:lnL>
                    <a:lnR>
                      <a:noFill/>
                    </a:lnR>
                    <a:lnT>
                      <a:noFill/>
                    </a:lnT>
                    <a:lnB>
                      <a:noFill/>
                    </a:lnB>
                  </a:tcPr>
                </a:tc>
                <a:extLst>
                  <a:ext uri="{0D108BD9-81ED-4DB2-BD59-A6C34878D82A}">
                    <a16:rowId xmlns:a16="http://schemas.microsoft.com/office/drawing/2014/main" val="1876217091"/>
                  </a:ext>
                </a:extLst>
              </a:tr>
            </a:tbl>
          </a:graphicData>
        </a:graphic>
      </p:graphicFrame>
      <p:sp>
        <p:nvSpPr>
          <p:cNvPr id="16" name="Round Diagonal Corner Rectangle 15">
            <a:extLst>
              <a:ext uri="{FF2B5EF4-FFF2-40B4-BE49-F238E27FC236}">
                <a16:creationId xmlns:a16="http://schemas.microsoft.com/office/drawing/2014/main" id="{A9B14CD9-4528-C7E1-CF1A-62E37D6844F8}"/>
              </a:ext>
            </a:extLst>
          </p:cNvPr>
          <p:cNvSpPr/>
          <p:nvPr/>
        </p:nvSpPr>
        <p:spPr>
          <a:xfrm>
            <a:off x="6659218" y="1066800"/>
            <a:ext cx="4861120" cy="2466280"/>
          </a:xfrm>
          <a:prstGeom prst="round2Diag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75452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7B89-3EA0-BF6E-B4CE-B4A3488027CE}"/>
              </a:ext>
            </a:extLst>
          </p:cNvPr>
          <p:cNvSpPr>
            <a:spLocks noGrp="1"/>
          </p:cNvSpPr>
          <p:nvPr>
            <p:ph type="ctrTitle"/>
          </p:nvPr>
        </p:nvSpPr>
        <p:spPr>
          <a:xfrm>
            <a:off x="1404730" y="129208"/>
            <a:ext cx="9144000" cy="915850"/>
          </a:xfrm>
        </p:spPr>
        <p:txBody>
          <a:bodyPr/>
          <a:lstStyle/>
          <a:p>
            <a:r>
              <a:rPr lang="en-US" b="1" dirty="0">
                <a:solidFill>
                  <a:schemeClr val="bg1"/>
                </a:solidFill>
              </a:rPr>
              <a:t>Recommendations</a:t>
            </a:r>
          </a:p>
        </p:txBody>
      </p:sp>
      <p:sp>
        <p:nvSpPr>
          <p:cNvPr id="3" name="Subtitle 2">
            <a:extLst>
              <a:ext uri="{FF2B5EF4-FFF2-40B4-BE49-F238E27FC236}">
                <a16:creationId xmlns:a16="http://schemas.microsoft.com/office/drawing/2014/main" id="{00437E96-654E-42D9-3471-0F6D674DFF6E}"/>
              </a:ext>
            </a:extLst>
          </p:cNvPr>
          <p:cNvSpPr>
            <a:spLocks noGrp="1"/>
          </p:cNvSpPr>
          <p:nvPr>
            <p:ph type="subTitle" idx="1"/>
          </p:nvPr>
        </p:nvSpPr>
        <p:spPr>
          <a:xfrm>
            <a:off x="261732" y="1313415"/>
            <a:ext cx="10740886" cy="4510915"/>
          </a:xfrm>
        </p:spPr>
        <p:txBody>
          <a:bodyPr>
            <a:normAutofit fontScale="85000" lnSpcReduction="20000"/>
          </a:bodyPr>
          <a:lstStyle/>
          <a:p>
            <a:pPr marL="342900" indent="-342900" algn="l">
              <a:buFont typeface="Wingdings" pitchFamily="2" charset="2"/>
              <a:buChar char="Ø"/>
            </a:pPr>
            <a:r>
              <a:rPr lang="en-US" dirty="0">
                <a:solidFill>
                  <a:schemeClr val="bg1"/>
                </a:solidFill>
              </a:rPr>
              <a:t>Continue investing in Asia region with Marketing and Promotional Support</a:t>
            </a:r>
          </a:p>
          <a:p>
            <a:pPr marL="342900" indent="-342900" algn="l">
              <a:buFont typeface="Wingdings" pitchFamily="2" charset="2"/>
              <a:buChar char="Ø"/>
            </a:pPr>
            <a:endParaRPr lang="en-US" dirty="0">
              <a:solidFill>
                <a:schemeClr val="bg1"/>
              </a:solidFill>
            </a:endParaRPr>
          </a:p>
          <a:p>
            <a:pPr marL="342900" indent="-342900" algn="l">
              <a:buFont typeface="Wingdings" pitchFamily="2" charset="2"/>
              <a:buChar char="Ø"/>
            </a:pPr>
            <a:r>
              <a:rPr lang="en-US" dirty="0">
                <a:solidFill>
                  <a:schemeClr val="bg1"/>
                </a:solidFill>
              </a:rPr>
              <a:t>Emphasize Sports films in Asia region to maximize the region’s revenue on that genre</a:t>
            </a:r>
          </a:p>
          <a:p>
            <a:pPr marL="342900" indent="-342900" algn="l">
              <a:buFont typeface="Wingdings" pitchFamily="2" charset="2"/>
              <a:buChar char="Ø"/>
            </a:pPr>
            <a:endParaRPr lang="en-US" dirty="0">
              <a:solidFill>
                <a:schemeClr val="bg1"/>
              </a:solidFill>
            </a:endParaRPr>
          </a:p>
          <a:p>
            <a:pPr marL="342900" indent="-342900" algn="l">
              <a:buFont typeface="Wingdings" pitchFamily="2" charset="2"/>
              <a:buChar char="Ø"/>
            </a:pPr>
            <a:r>
              <a:rPr lang="en-US" dirty="0">
                <a:solidFill>
                  <a:schemeClr val="bg1"/>
                </a:solidFill>
              </a:rPr>
              <a:t>Consolidate/eliminate films that produce minimal revenue</a:t>
            </a:r>
          </a:p>
          <a:p>
            <a:pPr marL="342900" indent="-342900" algn="l">
              <a:buFont typeface="Wingdings" pitchFamily="2" charset="2"/>
              <a:buChar char="Ø"/>
            </a:pPr>
            <a:endParaRPr lang="en-US" dirty="0">
              <a:solidFill>
                <a:schemeClr val="bg1"/>
              </a:solidFill>
            </a:endParaRPr>
          </a:p>
          <a:p>
            <a:pPr marL="342900" indent="-342900" algn="l">
              <a:buFont typeface="Wingdings" pitchFamily="2" charset="2"/>
              <a:buChar char="Ø"/>
            </a:pPr>
            <a:r>
              <a:rPr lang="en-US" dirty="0">
                <a:solidFill>
                  <a:schemeClr val="bg1"/>
                </a:solidFill>
              </a:rPr>
              <a:t>Create unique film bundle packages that highlight Top-Selling genres at Discounted Rates</a:t>
            </a:r>
          </a:p>
          <a:p>
            <a:pPr marL="342900" indent="-342900" algn="l">
              <a:buFont typeface="Wingdings" pitchFamily="2" charset="2"/>
              <a:buChar char="Ø"/>
            </a:pPr>
            <a:endParaRPr lang="en-US" dirty="0">
              <a:solidFill>
                <a:schemeClr val="bg1"/>
              </a:solidFill>
            </a:endParaRPr>
          </a:p>
          <a:p>
            <a:pPr marL="342900" indent="-342900" algn="l">
              <a:buFont typeface="Wingdings" pitchFamily="2" charset="2"/>
              <a:buChar char="Ø"/>
            </a:pPr>
            <a:r>
              <a:rPr lang="en-US" dirty="0">
                <a:solidFill>
                  <a:schemeClr val="bg1"/>
                </a:solidFill>
              </a:rPr>
              <a:t>Reallocate some investments into regions that are low revenue producers, i.e. Africa</a:t>
            </a:r>
          </a:p>
          <a:p>
            <a:pPr marL="342900" indent="-342900" algn="l">
              <a:buFont typeface="Wingdings" pitchFamily="2" charset="2"/>
              <a:buChar char="Ø"/>
            </a:pPr>
            <a:endParaRPr lang="en-US" dirty="0">
              <a:solidFill>
                <a:schemeClr val="bg1"/>
              </a:solidFill>
            </a:endParaRPr>
          </a:p>
          <a:p>
            <a:pPr marL="342900" indent="-342900" algn="l">
              <a:buFont typeface="Wingdings" pitchFamily="2" charset="2"/>
              <a:buChar char="Ø"/>
            </a:pPr>
            <a:r>
              <a:rPr lang="en-US" dirty="0">
                <a:solidFill>
                  <a:schemeClr val="bg1"/>
                </a:solidFill>
              </a:rPr>
              <a:t>Reward High Value Customers: </a:t>
            </a:r>
          </a:p>
          <a:p>
            <a:pPr marL="800100" lvl="1" indent="-342900" algn="l">
              <a:buFont typeface="Wingdings" pitchFamily="2" charset="2"/>
              <a:buChar char="Ø"/>
            </a:pPr>
            <a:r>
              <a:rPr lang="en-US" dirty="0">
                <a:solidFill>
                  <a:schemeClr val="bg1"/>
                </a:solidFill>
              </a:rPr>
              <a:t>Early access to New Releases</a:t>
            </a:r>
          </a:p>
          <a:p>
            <a:pPr marL="800100" lvl="1" indent="-342900" algn="l">
              <a:buFont typeface="Wingdings" pitchFamily="2" charset="2"/>
              <a:buChar char="Ø"/>
            </a:pPr>
            <a:r>
              <a:rPr lang="en-US" dirty="0">
                <a:solidFill>
                  <a:schemeClr val="bg1"/>
                </a:solidFill>
              </a:rPr>
              <a:t>Rewards Program: Discount or Free Rental for every 5 movies rented</a:t>
            </a:r>
          </a:p>
          <a:p>
            <a:pPr lvl="1" algn="l"/>
            <a:endParaRPr lang="en-US" dirty="0">
              <a:solidFill>
                <a:schemeClr val="bg1"/>
              </a:solidFill>
            </a:endParaRPr>
          </a:p>
          <a:p>
            <a:pPr algn="l"/>
            <a:endParaRPr lang="en-US" dirty="0">
              <a:solidFill>
                <a:schemeClr val="bg1"/>
              </a:solidFill>
            </a:endParaRPr>
          </a:p>
          <a:p>
            <a:pPr algn="l"/>
            <a:endParaRPr lang="en-US" dirty="0">
              <a:solidFill>
                <a:schemeClr val="bg1"/>
              </a:solidFill>
            </a:endParaRPr>
          </a:p>
          <a:p>
            <a:pPr algn="l"/>
            <a:endParaRPr lang="en-US" dirty="0"/>
          </a:p>
        </p:txBody>
      </p:sp>
    </p:spTree>
    <p:extLst>
      <p:ext uri="{BB962C8B-B14F-4D97-AF65-F5344CB8AC3E}">
        <p14:creationId xmlns:p14="http://schemas.microsoft.com/office/powerpoint/2010/main" val="462029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7B89-3EA0-BF6E-B4CE-B4A3488027CE}"/>
              </a:ext>
            </a:extLst>
          </p:cNvPr>
          <p:cNvSpPr>
            <a:spLocks noGrp="1"/>
          </p:cNvSpPr>
          <p:nvPr>
            <p:ph type="ctrTitle"/>
          </p:nvPr>
        </p:nvSpPr>
        <p:spPr>
          <a:xfrm>
            <a:off x="1434549" y="0"/>
            <a:ext cx="9144000" cy="1114631"/>
          </a:xfrm>
        </p:spPr>
        <p:txBody>
          <a:bodyPr/>
          <a:lstStyle/>
          <a:p>
            <a:r>
              <a:rPr lang="en-US" b="1" dirty="0">
                <a:solidFill>
                  <a:schemeClr val="bg1"/>
                </a:solidFill>
              </a:rPr>
              <a:t>Thank You!</a:t>
            </a:r>
          </a:p>
        </p:txBody>
      </p:sp>
      <p:sp>
        <p:nvSpPr>
          <p:cNvPr id="3" name="Subtitle 2">
            <a:extLst>
              <a:ext uri="{FF2B5EF4-FFF2-40B4-BE49-F238E27FC236}">
                <a16:creationId xmlns:a16="http://schemas.microsoft.com/office/drawing/2014/main" id="{00437E96-654E-42D9-3471-0F6D674DFF6E}"/>
              </a:ext>
            </a:extLst>
          </p:cNvPr>
          <p:cNvSpPr>
            <a:spLocks noGrp="1"/>
          </p:cNvSpPr>
          <p:nvPr>
            <p:ph type="subTitle" idx="1"/>
          </p:nvPr>
        </p:nvSpPr>
        <p:spPr>
          <a:xfrm>
            <a:off x="0" y="1235076"/>
            <a:ext cx="11867321" cy="5165724"/>
          </a:xfrm>
        </p:spPr>
        <p:txBody>
          <a:bodyPr>
            <a:noAutofit/>
          </a:bodyPr>
          <a:lstStyle/>
          <a:p>
            <a:pPr marL="342900" indent="-342900" algn="l">
              <a:buFont typeface="Wingdings" pitchFamily="2" charset="2"/>
              <a:buChar char="Ø"/>
            </a:pPr>
            <a:r>
              <a:rPr lang="en-US" sz="3200" dirty="0">
                <a:solidFill>
                  <a:schemeClr val="bg1"/>
                </a:solidFill>
              </a:rPr>
              <a:t>Analysis and Presentation by: Samuel Callender</a:t>
            </a:r>
          </a:p>
          <a:p>
            <a:pPr marL="342900" indent="-342900" algn="l">
              <a:buFont typeface="Wingdings" pitchFamily="2" charset="2"/>
              <a:buChar char="Ø"/>
            </a:pPr>
            <a:endParaRPr lang="en-US" sz="3200" dirty="0">
              <a:solidFill>
                <a:schemeClr val="bg1"/>
              </a:solidFill>
            </a:endParaRPr>
          </a:p>
          <a:p>
            <a:pPr marL="342900" indent="-342900" algn="l">
              <a:buFont typeface="Wingdings" pitchFamily="2" charset="2"/>
              <a:buChar char="Ø"/>
            </a:pPr>
            <a:r>
              <a:rPr lang="en-US" sz="3200" dirty="0">
                <a:solidFill>
                  <a:schemeClr val="bg1"/>
                </a:solidFill>
              </a:rPr>
              <a:t>Please direct questions to email: </a:t>
            </a:r>
            <a:r>
              <a:rPr lang="en-US" sz="3200" dirty="0">
                <a:solidFill>
                  <a:srgbClr val="002060"/>
                </a:solidFill>
                <a:hlinkClick r:id="rId3">
                  <a:extLst>
                    <a:ext uri="{A12FA001-AC4F-418D-AE19-62706E023703}">
                      <ahyp:hlinkClr xmlns:ahyp="http://schemas.microsoft.com/office/drawing/2018/hyperlinkcolor" val="tx"/>
                    </a:ext>
                  </a:extLst>
                </a:hlinkClick>
              </a:rPr>
              <a:t>samueldcallender@gmail.com</a:t>
            </a:r>
            <a:endParaRPr lang="en-US" sz="3200" dirty="0">
              <a:solidFill>
                <a:srgbClr val="002060"/>
              </a:solidFill>
            </a:endParaRPr>
          </a:p>
          <a:p>
            <a:pPr marL="342900" indent="-342900" algn="l">
              <a:buFont typeface="Wingdings" pitchFamily="2" charset="2"/>
              <a:buChar char="Ø"/>
            </a:pPr>
            <a:endParaRPr lang="en-US" sz="3200" dirty="0">
              <a:solidFill>
                <a:schemeClr val="bg1"/>
              </a:solidFill>
            </a:endParaRPr>
          </a:p>
          <a:p>
            <a:pPr marL="342900" indent="-342900" algn="l">
              <a:buFont typeface="Wingdings" pitchFamily="2" charset="2"/>
              <a:buChar char="Ø"/>
            </a:pPr>
            <a:r>
              <a:rPr lang="en-US" sz="3200" dirty="0">
                <a:solidFill>
                  <a:schemeClr val="bg1"/>
                </a:solidFill>
              </a:rPr>
              <a:t>Tableau Links</a:t>
            </a:r>
          </a:p>
          <a:p>
            <a:pPr marL="800100" lvl="1" indent="-342900" algn="l">
              <a:buFont typeface="Wingdings" pitchFamily="2" charset="2"/>
              <a:buChar char="Ø"/>
            </a:pPr>
            <a:r>
              <a:rPr lang="en-US" sz="2800" dirty="0">
                <a:solidFill>
                  <a:srgbClr val="002060"/>
                </a:solidFill>
                <a:hlinkClick r:id="rId4">
                  <a:extLst>
                    <a:ext uri="{A12FA001-AC4F-418D-AE19-62706E023703}">
                      <ahyp:hlinkClr xmlns:ahyp="http://schemas.microsoft.com/office/drawing/2018/hyperlinkcolor" val="tx"/>
                    </a:ext>
                  </a:extLst>
                </a:hlinkClick>
              </a:rPr>
              <a:t>Slide 4</a:t>
            </a:r>
            <a:endParaRPr lang="en-US" sz="2800" dirty="0">
              <a:solidFill>
                <a:srgbClr val="002060"/>
              </a:solidFill>
            </a:endParaRPr>
          </a:p>
          <a:p>
            <a:pPr marL="800100" lvl="1" indent="-342900" algn="l">
              <a:buFont typeface="Wingdings" pitchFamily="2" charset="2"/>
              <a:buChar char="Ø"/>
            </a:pPr>
            <a:r>
              <a:rPr lang="en-US" sz="2800" dirty="0">
                <a:solidFill>
                  <a:srgbClr val="002060"/>
                </a:solidFill>
                <a:hlinkClick r:id="rId5">
                  <a:extLst>
                    <a:ext uri="{A12FA001-AC4F-418D-AE19-62706E023703}">
                      <ahyp:hlinkClr xmlns:ahyp="http://schemas.microsoft.com/office/drawing/2018/hyperlinkcolor" val="tx"/>
                    </a:ext>
                  </a:extLst>
                </a:hlinkClick>
              </a:rPr>
              <a:t>Slide 5</a:t>
            </a:r>
            <a:endParaRPr lang="en-US" sz="2800" dirty="0">
              <a:solidFill>
                <a:srgbClr val="002060"/>
              </a:solidFill>
            </a:endParaRPr>
          </a:p>
          <a:p>
            <a:pPr marL="800100" lvl="1" indent="-342900" algn="l">
              <a:buFont typeface="Wingdings" pitchFamily="2" charset="2"/>
              <a:buChar char="Ø"/>
            </a:pPr>
            <a:r>
              <a:rPr lang="en-US" sz="2800" dirty="0">
                <a:solidFill>
                  <a:srgbClr val="002060"/>
                </a:solidFill>
                <a:hlinkClick r:id="rId6">
                  <a:extLst>
                    <a:ext uri="{A12FA001-AC4F-418D-AE19-62706E023703}">
                      <ahyp:hlinkClr xmlns:ahyp="http://schemas.microsoft.com/office/drawing/2018/hyperlinkcolor" val="tx"/>
                    </a:ext>
                  </a:extLst>
                </a:hlinkClick>
              </a:rPr>
              <a:t>Slide 6</a:t>
            </a:r>
            <a:endParaRPr lang="en-US" sz="2800" dirty="0">
              <a:solidFill>
                <a:srgbClr val="002060"/>
              </a:solidFill>
            </a:endParaRPr>
          </a:p>
          <a:p>
            <a:pPr marL="800100" lvl="1" indent="-342900" algn="l">
              <a:buFont typeface="Wingdings" pitchFamily="2" charset="2"/>
              <a:buChar char="Ø"/>
            </a:pPr>
            <a:r>
              <a:rPr lang="en-US" sz="2800" dirty="0">
                <a:solidFill>
                  <a:srgbClr val="002060"/>
                </a:solidFill>
                <a:hlinkClick r:id="rId7">
                  <a:extLst>
                    <a:ext uri="{A12FA001-AC4F-418D-AE19-62706E023703}">
                      <ahyp:hlinkClr xmlns:ahyp="http://schemas.microsoft.com/office/drawing/2018/hyperlinkcolor" val="tx"/>
                    </a:ext>
                  </a:extLst>
                </a:hlinkClick>
              </a:rPr>
              <a:t>Slide 9</a:t>
            </a:r>
            <a:endParaRPr lang="en-US" sz="2800" dirty="0">
              <a:solidFill>
                <a:srgbClr val="002060"/>
              </a:solidFill>
            </a:endParaRPr>
          </a:p>
          <a:p>
            <a:pPr marL="800100" lvl="1" indent="-342900" algn="l">
              <a:buFont typeface="Wingdings" pitchFamily="2" charset="2"/>
              <a:buChar char="Ø"/>
            </a:pPr>
            <a:r>
              <a:rPr lang="en-US" sz="2800" dirty="0">
                <a:solidFill>
                  <a:srgbClr val="002060"/>
                </a:solidFill>
                <a:hlinkClick r:id="rId8">
                  <a:extLst>
                    <a:ext uri="{A12FA001-AC4F-418D-AE19-62706E023703}">
                      <ahyp:hlinkClr xmlns:ahyp="http://schemas.microsoft.com/office/drawing/2018/hyperlinkcolor" val="tx"/>
                    </a:ext>
                  </a:extLst>
                </a:hlinkClick>
              </a:rPr>
              <a:t>Slide 11</a:t>
            </a:r>
            <a:endParaRPr lang="en-US" sz="2800" dirty="0">
              <a:solidFill>
                <a:srgbClr val="002060"/>
              </a:solidFill>
            </a:endParaRPr>
          </a:p>
          <a:p>
            <a:pPr marL="800100" lvl="1" indent="-342900" algn="l">
              <a:buFont typeface="Wingdings" pitchFamily="2" charset="2"/>
              <a:buChar char="Ø"/>
            </a:pPr>
            <a:endParaRPr lang="en-US" sz="2800" dirty="0">
              <a:solidFill>
                <a:srgbClr val="002060"/>
              </a:solidFill>
            </a:endParaRPr>
          </a:p>
          <a:p>
            <a:pPr marL="800100" lvl="1" indent="-342900" algn="l">
              <a:buFont typeface="Wingdings" pitchFamily="2" charset="2"/>
              <a:buChar char="Ø"/>
            </a:pPr>
            <a:endParaRPr lang="en-US" sz="2800" dirty="0">
              <a:solidFill>
                <a:srgbClr val="002060"/>
              </a:solidFill>
            </a:endParaRPr>
          </a:p>
          <a:p>
            <a:pPr marL="800100" lvl="1" indent="-342900" algn="l">
              <a:buFont typeface="Wingdings" pitchFamily="2" charset="2"/>
              <a:buChar char="Ø"/>
            </a:pPr>
            <a:endParaRPr lang="en-US" sz="2800" dirty="0">
              <a:solidFill>
                <a:srgbClr val="002060"/>
              </a:solidFill>
            </a:endParaRPr>
          </a:p>
          <a:p>
            <a:pPr marL="800100" lvl="1" indent="-342900" algn="l">
              <a:buFont typeface="Wingdings" pitchFamily="2" charset="2"/>
              <a:buChar char="Ø"/>
            </a:pPr>
            <a:endParaRPr lang="en-US" sz="2800" dirty="0">
              <a:solidFill>
                <a:srgbClr val="002060"/>
              </a:solidFill>
            </a:endParaRPr>
          </a:p>
          <a:p>
            <a:pPr marL="800100" lvl="1" indent="-342900" algn="l">
              <a:buFont typeface="Wingdings" pitchFamily="2" charset="2"/>
              <a:buChar char="Ø"/>
            </a:pPr>
            <a:endParaRPr lang="en-US" sz="2800" dirty="0">
              <a:solidFill>
                <a:srgbClr val="002060"/>
              </a:solidFill>
            </a:endParaRPr>
          </a:p>
          <a:p>
            <a:pPr marL="800100" lvl="1" indent="-342900" algn="l">
              <a:buFont typeface="Wingdings" pitchFamily="2" charset="2"/>
              <a:buChar char="Ø"/>
            </a:pPr>
            <a:endParaRPr lang="en-US" sz="2800" dirty="0">
              <a:solidFill>
                <a:srgbClr val="002060"/>
              </a:solidFill>
            </a:endParaRPr>
          </a:p>
          <a:p>
            <a:pPr marL="800100" lvl="1" indent="-342900" algn="l">
              <a:buFont typeface="Wingdings" pitchFamily="2" charset="2"/>
              <a:buChar char="Ø"/>
            </a:pPr>
            <a:endParaRPr lang="en-US" sz="2800" dirty="0">
              <a:solidFill>
                <a:schemeClr val="bg1"/>
              </a:solidFill>
            </a:endParaRPr>
          </a:p>
        </p:txBody>
      </p:sp>
    </p:spTree>
    <p:extLst>
      <p:ext uri="{BB962C8B-B14F-4D97-AF65-F5344CB8AC3E}">
        <p14:creationId xmlns:p14="http://schemas.microsoft.com/office/powerpoint/2010/main" val="366611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7B89-3EA0-BF6E-B4CE-B4A3488027CE}"/>
              </a:ext>
            </a:extLst>
          </p:cNvPr>
          <p:cNvSpPr>
            <a:spLocks noGrp="1"/>
          </p:cNvSpPr>
          <p:nvPr>
            <p:ph type="ctrTitle"/>
          </p:nvPr>
        </p:nvSpPr>
        <p:spPr>
          <a:xfrm>
            <a:off x="1255643" y="89452"/>
            <a:ext cx="9144000" cy="1035120"/>
          </a:xfrm>
        </p:spPr>
        <p:txBody>
          <a:bodyPr/>
          <a:lstStyle/>
          <a:p>
            <a:r>
              <a:rPr lang="en-US" b="1" dirty="0">
                <a:solidFill>
                  <a:schemeClr val="bg1"/>
                </a:solidFill>
              </a:rPr>
              <a:t>Project Overview</a:t>
            </a:r>
          </a:p>
        </p:txBody>
      </p:sp>
      <p:sp>
        <p:nvSpPr>
          <p:cNvPr id="3" name="Subtitle 2">
            <a:extLst>
              <a:ext uri="{FF2B5EF4-FFF2-40B4-BE49-F238E27FC236}">
                <a16:creationId xmlns:a16="http://schemas.microsoft.com/office/drawing/2014/main" id="{00437E96-654E-42D9-3471-0F6D674DFF6E}"/>
              </a:ext>
            </a:extLst>
          </p:cNvPr>
          <p:cNvSpPr>
            <a:spLocks noGrp="1"/>
          </p:cNvSpPr>
          <p:nvPr>
            <p:ph type="subTitle" idx="1"/>
          </p:nvPr>
        </p:nvSpPr>
        <p:spPr>
          <a:xfrm>
            <a:off x="1255642" y="2911440"/>
            <a:ext cx="9856305" cy="1779830"/>
          </a:xfrm>
        </p:spPr>
        <p:txBody>
          <a:bodyPr>
            <a:noAutofit/>
          </a:bodyPr>
          <a:lstStyle/>
          <a:p>
            <a:pPr algn="l"/>
            <a:r>
              <a:rPr lang="en-US" b="1" dirty="0">
                <a:solidFill>
                  <a:schemeClr val="bg1"/>
                </a:solidFill>
              </a:rPr>
              <a:t>The Opportunity: </a:t>
            </a:r>
            <a:r>
              <a:rPr lang="en-US" dirty="0">
                <a:solidFill>
                  <a:schemeClr val="bg1"/>
                </a:solidFill>
              </a:rPr>
              <a:t>Rockbuster Stealth is facing robust competition from streaming services such as Netflix and Amazon Prime, therefore, the Rockbuster Stealth Management team is planning to use its existing movie licenses to launch an online video rental service in order to stay competitive. </a:t>
            </a:r>
          </a:p>
        </p:txBody>
      </p:sp>
      <p:sp>
        <p:nvSpPr>
          <p:cNvPr id="4" name="Subtitle 2">
            <a:extLst>
              <a:ext uri="{FF2B5EF4-FFF2-40B4-BE49-F238E27FC236}">
                <a16:creationId xmlns:a16="http://schemas.microsoft.com/office/drawing/2014/main" id="{98676697-A6B4-1755-A8AE-E7356FBE7A2A}"/>
              </a:ext>
            </a:extLst>
          </p:cNvPr>
          <p:cNvSpPr txBox="1">
            <a:spLocks/>
          </p:cNvSpPr>
          <p:nvPr/>
        </p:nvSpPr>
        <p:spPr>
          <a:xfrm>
            <a:off x="1255642" y="1609776"/>
            <a:ext cx="9144000" cy="10351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bg1"/>
                </a:solidFill>
              </a:rPr>
              <a:t>Rockbuster Stealth LLC is a movie rental Company that used to have stores around the world.</a:t>
            </a:r>
          </a:p>
        </p:txBody>
      </p:sp>
    </p:spTree>
    <p:extLst>
      <p:ext uri="{BB962C8B-B14F-4D97-AF65-F5344CB8AC3E}">
        <p14:creationId xmlns:p14="http://schemas.microsoft.com/office/powerpoint/2010/main" val="2921265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7B89-3EA0-BF6E-B4CE-B4A3488027CE}"/>
              </a:ext>
            </a:extLst>
          </p:cNvPr>
          <p:cNvSpPr>
            <a:spLocks noGrp="1"/>
          </p:cNvSpPr>
          <p:nvPr>
            <p:ph type="ctrTitle"/>
          </p:nvPr>
        </p:nvSpPr>
        <p:spPr>
          <a:xfrm>
            <a:off x="1424608" y="268356"/>
            <a:ext cx="9144000" cy="1144450"/>
          </a:xfrm>
        </p:spPr>
        <p:txBody>
          <a:bodyPr/>
          <a:lstStyle/>
          <a:p>
            <a:r>
              <a:rPr lang="en-US" b="1" dirty="0">
                <a:solidFill>
                  <a:schemeClr val="bg1"/>
                </a:solidFill>
              </a:rPr>
              <a:t>Key Questions</a:t>
            </a:r>
          </a:p>
        </p:txBody>
      </p:sp>
      <p:sp>
        <p:nvSpPr>
          <p:cNvPr id="3" name="Subtitle 2">
            <a:extLst>
              <a:ext uri="{FF2B5EF4-FFF2-40B4-BE49-F238E27FC236}">
                <a16:creationId xmlns:a16="http://schemas.microsoft.com/office/drawing/2014/main" id="{00437E96-654E-42D9-3471-0F6D674DFF6E}"/>
              </a:ext>
            </a:extLst>
          </p:cNvPr>
          <p:cNvSpPr>
            <a:spLocks noGrp="1"/>
          </p:cNvSpPr>
          <p:nvPr>
            <p:ph type="subTitle" idx="1"/>
          </p:nvPr>
        </p:nvSpPr>
        <p:spPr>
          <a:xfrm>
            <a:off x="390938" y="1811509"/>
            <a:ext cx="10303566" cy="3605317"/>
          </a:xfrm>
        </p:spPr>
        <p:txBody>
          <a:bodyPr>
            <a:noAutofit/>
          </a:bodyPr>
          <a:lstStyle/>
          <a:p>
            <a:pPr marL="342900" indent="-342900" algn="l">
              <a:buFont typeface="Arial" panose="020B0604020202020204" pitchFamily="34" charset="0"/>
              <a:buChar char="•"/>
            </a:pPr>
            <a:r>
              <a:rPr lang="en-US" sz="3200" dirty="0">
                <a:solidFill>
                  <a:schemeClr val="bg1"/>
                </a:solidFill>
              </a:rPr>
              <a:t>Which movies contributed the most/least to revenue gain?</a:t>
            </a:r>
          </a:p>
          <a:p>
            <a:pPr marL="342900" indent="-342900" algn="l">
              <a:buFont typeface="Arial" panose="020B0604020202020204" pitchFamily="34" charset="0"/>
              <a:buChar char="•"/>
            </a:pPr>
            <a:r>
              <a:rPr lang="en-US" sz="3200" dirty="0">
                <a:solidFill>
                  <a:schemeClr val="bg1"/>
                </a:solidFill>
              </a:rPr>
              <a:t>What was the average rental duration for all videos?</a:t>
            </a:r>
          </a:p>
          <a:p>
            <a:pPr marL="342900" indent="-342900" algn="l">
              <a:buFont typeface="Arial" panose="020B0604020202020204" pitchFamily="34" charset="0"/>
              <a:buChar char="•"/>
            </a:pPr>
            <a:r>
              <a:rPr lang="en-US" sz="3200" dirty="0">
                <a:solidFill>
                  <a:schemeClr val="bg1"/>
                </a:solidFill>
              </a:rPr>
              <a:t>Which countries are Rockbuster customers based in?</a:t>
            </a:r>
          </a:p>
          <a:p>
            <a:pPr marL="342900" indent="-342900" algn="l">
              <a:buFont typeface="Arial" panose="020B0604020202020204" pitchFamily="34" charset="0"/>
              <a:buChar char="•"/>
            </a:pPr>
            <a:r>
              <a:rPr lang="en-US" sz="3200" dirty="0">
                <a:solidFill>
                  <a:schemeClr val="bg1"/>
                </a:solidFill>
              </a:rPr>
              <a:t>Where are customers with a high lifetime value based?</a:t>
            </a:r>
          </a:p>
          <a:p>
            <a:pPr marL="342900" indent="-342900" algn="l">
              <a:buFont typeface="Arial" panose="020B0604020202020204" pitchFamily="34" charset="0"/>
              <a:buChar char="•"/>
            </a:pPr>
            <a:r>
              <a:rPr lang="en-US" sz="3200" dirty="0">
                <a:solidFill>
                  <a:schemeClr val="bg1"/>
                </a:solidFill>
              </a:rPr>
              <a:t>Do sales figures vary between geographic regions?</a:t>
            </a:r>
          </a:p>
        </p:txBody>
      </p:sp>
    </p:spTree>
    <p:extLst>
      <p:ext uri="{BB962C8B-B14F-4D97-AF65-F5344CB8AC3E}">
        <p14:creationId xmlns:p14="http://schemas.microsoft.com/office/powerpoint/2010/main" val="4275929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7B89-3EA0-BF6E-B4CE-B4A3488027CE}"/>
              </a:ext>
            </a:extLst>
          </p:cNvPr>
          <p:cNvSpPr>
            <a:spLocks noGrp="1"/>
          </p:cNvSpPr>
          <p:nvPr>
            <p:ph type="ctrTitle"/>
          </p:nvPr>
        </p:nvSpPr>
        <p:spPr>
          <a:xfrm>
            <a:off x="834887" y="168964"/>
            <a:ext cx="10757452" cy="836337"/>
          </a:xfrm>
        </p:spPr>
        <p:txBody>
          <a:bodyPr>
            <a:normAutofit/>
          </a:bodyPr>
          <a:lstStyle/>
          <a:p>
            <a:r>
              <a:rPr lang="en-US" sz="4000" b="1" dirty="0">
                <a:solidFill>
                  <a:schemeClr val="bg1"/>
                </a:solidFill>
              </a:rPr>
              <a:t>Which movies contributed </a:t>
            </a:r>
            <a:r>
              <a:rPr lang="en-US" sz="4000" b="1" i="1" u="sng" dirty="0">
                <a:solidFill>
                  <a:schemeClr val="bg1"/>
                </a:solidFill>
              </a:rPr>
              <a:t>most</a:t>
            </a:r>
            <a:r>
              <a:rPr lang="en-US" sz="4000" b="1" dirty="0">
                <a:solidFill>
                  <a:schemeClr val="bg1"/>
                </a:solidFill>
              </a:rPr>
              <a:t> to revenue gain?</a:t>
            </a:r>
          </a:p>
        </p:txBody>
      </p:sp>
      <p:pic>
        <p:nvPicPr>
          <p:cNvPr id="4" name="Picture 3">
            <a:extLst>
              <a:ext uri="{FF2B5EF4-FFF2-40B4-BE49-F238E27FC236}">
                <a16:creationId xmlns:a16="http://schemas.microsoft.com/office/drawing/2014/main" id="{08809AC6-F4DC-94F1-0FAE-2973A903EBAE}"/>
              </a:ext>
            </a:extLst>
          </p:cNvPr>
          <p:cNvPicPr>
            <a:picLocks noChangeAspect="1"/>
          </p:cNvPicPr>
          <p:nvPr/>
        </p:nvPicPr>
        <p:blipFill>
          <a:blip r:embed="rId3"/>
          <a:stretch>
            <a:fillRect/>
          </a:stretch>
        </p:blipFill>
        <p:spPr>
          <a:xfrm>
            <a:off x="6105165" y="1225367"/>
            <a:ext cx="6057018" cy="5612755"/>
          </a:xfrm>
          <a:prstGeom prst="rect">
            <a:avLst/>
          </a:prstGeom>
          <a:ln w="25400">
            <a:solidFill>
              <a:schemeClr val="tx1"/>
            </a:solidFill>
          </a:ln>
        </p:spPr>
      </p:pic>
      <p:sp>
        <p:nvSpPr>
          <p:cNvPr id="8" name="TextBox 7">
            <a:extLst>
              <a:ext uri="{FF2B5EF4-FFF2-40B4-BE49-F238E27FC236}">
                <a16:creationId xmlns:a16="http://schemas.microsoft.com/office/drawing/2014/main" id="{6723DF8D-601D-1679-1836-3AEBF677D022}"/>
              </a:ext>
            </a:extLst>
          </p:cNvPr>
          <p:cNvSpPr txBox="1"/>
          <p:nvPr/>
        </p:nvSpPr>
        <p:spPr>
          <a:xfrm>
            <a:off x="174764" y="6412037"/>
            <a:ext cx="5649566" cy="276999"/>
          </a:xfrm>
          <a:prstGeom prst="rect">
            <a:avLst/>
          </a:prstGeom>
          <a:noFill/>
        </p:spPr>
        <p:txBody>
          <a:bodyPr wrap="square">
            <a:spAutoFit/>
          </a:bodyPr>
          <a:lstStyle/>
          <a:p>
            <a:r>
              <a:rPr lang="en-US" sz="1200" dirty="0">
                <a:solidFill>
                  <a:srgbClr val="002060"/>
                </a:solidFill>
                <a:hlinkClick r:id="rId4">
                  <a:extLst>
                    <a:ext uri="{A12FA001-AC4F-418D-AE19-62706E023703}">
                      <ahyp:hlinkClr xmlns:ahyp="http://schemas.microsoft.com/office/drawing/2018/hyperlinkcolor" val="tx"/>
                    </a:ext>
                  </a:extLst>
                </a:hlinkClick>
              </a:rPr>
              <a:t>Tableau Link</a:t>
            </a:r>
            <a:endParaRPr lang="en-US" sz="1200" dirty="0">
              <a:solidFill>
                <a:srgbClr val="002060"/>
              </a:solidFill>
            </a:endParaRPr>
          </a:p>
        </p:txBody>
      </p:sp>
      <p:graphicFrame>
        <p:nvGraphicFramePr>
          <p:cNvPr id="3" name="Table 2">
            <a:extLst>
              <a:ext uri="{FF2B5EF4-FFF2-40B4-BE49-F238E27FC236}">
                <a16:creationId xmlns:a16="http://schemas.microsoft.com/office/drawing/2014/main" id="{B5E7F348-0AAF-4936-8A08-01DB9D557D71}"/>
              </a:ext>
            </a:extLst>
          </p:cNvPr>
          <p:cNvGraphicFramePr>
            <a:graphicFrameLocks noGrp="1"/>
          </p:cNvGraphicFramePr>
          <p:nvPr>
            <p:extLst>
              <p:ext uri="{D42A27DB-BD31-4B8C-83A1-F6EECF244321}">
                <p14:modId xmlns:p14="http://schemas.microsoft.com/office/powerpoint/2010/main" val="2805784717"/>
              </p:ext>
            </p:extLst>
          </p:nvPr>
        </p:nvGraphicFramePr>
        <p:xfrm>
          <a:off x="345247" y="1225367"/>
          <a:ext cx="5308600" cy="4051300"/>
        </p:xfrm>
        <a:graphic>
          <a:graphicData uri="http://schemas.openxmlformats.org/drawingml/2006/table">
            <a:tbl>
              <a:tblPr/>
              <a:tblGrid>
                <a:gridCol w="393700">
                  <a:extLst>
                    <a:ext uri="{9D8B030D-6E8A-4147-A177-3AD203B41FA5}">
                      <a16:colId xmlns:a16="http://schemas.microsoft.com/office/drawing/2014/main" val="4018269323"/>
                    </a:ext>
                  </a:extLst>
                </a:gridCol>
                <a:gridCol w="2209800">
                  <a:extLst>
                    <a:ext uri="{9D8B030D-6E8A-4147-A177-3AD203B41FA5}">
                      <a16:colId xmlns:a16="http://schemas.microsoft.com/office/drawing/2014/main" val="101936056"/>
                    </a:ext>
                  </a:extLst>
                </a:gridCol>
                <a:gridCol w="2705100">
                  <a:extLst>
                    <a:ext uri="{9D8B030D-6E8A-4147-A177-3AD203B41FA5}">
                      <a16:colId xmlns:a16="http://schemas.microsoft.com/office/drawing/2014/main" val="2163266159"/>
                    </a:ext>
                  </a:extLst>
                </a:gridCol>
              </a:tblGrid>
              <a:tr h="368300">
                <a:tc>
                  <a:txBody>
                    <a:bodyPr/>
                    <a:lstStyle/>
                    <a:p>
                      <a:pPr algn="ctr" fontAlgn="b"/>
                      <a:endParaRPr lang="en-US" sz="2200" b="0" i="0" u="none" strike="noStrike" dirty="0">
                        <a:solidFill>
                          <a:srgbClr val="FFFFFF"/>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2200" b="1" i="0" u="none" strike="noStrike" dirty="0">
                          <a:solidFill>
                            <a:srgbClr val="FFFFFF"/>
                          </a:solidFill>
                          <a:effectLst/>
                          <a:latin typeface="Calibri" panose="020F0502020204030204" pitchFamily="34" charset="0"/>
                        </a:rPr>
                        <a:t>Title</a:t>
                      </a:r>
                    </a:p>
                  </a:txBody>
                  <a:tcPr marL="9525" marR="9525" marT="9525" marB="0" anchor="b">
                    <a:lnL>
                      <a:noFill/>
                    </a:lnL>
                    <a:lnR>
                      <a:noFill/>
                    </a:lnR>
                    <a:lnT>
                      <a:noFill/>
                    </a:lnT>
                    <a:lnB>
                      <a:noFill/>
                    </a:lnB>
                  </a:tcPr>
                </a:tc>
                <a:tc>
                  <a:txBody>
                    <a:bodyPr/>
                    <a:lstStyle/>
                    <a:p>
                      <a:pPr algn="ctr" fontAlgn="b"/>
                      <a:r>
                        <a:rPr lang="en-US" sz="2200" b="1" i="0" u="none" strike="noStrike" dirty="0">
                          <a:solidFill>
                            <a:srgbClr val="FFFFFF"/>
                          </a:solidFill>
                          <a:effectLst/>
                          <a:latin typeface="Calibri" panose="020F0502020204030204" pitchFamily="34" charset="0"/>
                        </a:rPr>
                        <a:t>Revenue Contribution</a:t>
                      </a:r>
                    </a:p>
                  </a:txBody>
                  <a:tcPr marL="9525" marR="9525" marT="9525" marB="0" anchor="b">
                    <a:lnL>
                      <a:noFill/>
                    </a:lnL>
                    <a:lnR>
                      <a:noFill/>
                    </a:lnR>
                    <a:lnT>
                      <a:noFill/>
                    </a:lnT>
                    <a:lnB>
                      <a:noFill/>
                    </a:lnB>
                  </a:tcPr>
                </a:tc>
                <a:extLst>
                  <a:ext uri="{0D108BD9-81ED-4DB2-BD59-A6C34878D82A}">
                    <a16:rowId xmlns:a16="http://schemas.microsoft.com/office/drawing/2014/main" val="3130472452"/>
                  </a:ext>
                </a:extLst>
              </a:tr>
              <a:tr h="368300">
                <a:tc>
                  <a:txBody>
                    <a:bodyPr/>
                    <a:lstStyle/>
                    <a:p>
                      <a:pPr algn="ctr" fontAlgn="b"/>
                      <a:r>
                        <a:rPr lang="en-US" sz="2200" b="0" i="0" u="none" strike="noStrike" dirty="0">
                          <a:solidFill>
                            <a:srgbClr val="FFFFFF"/>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Telegraph Voyage</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$215.75</a:t>
                      </a:r>
                    </a:p>
                  </a:txBody>
                  <a:tcPr marL="9525" marR="9525" marT="9525" marB="0" anchor="b">
                    <a:lnL>
                      <a:noFill/>
                    </a:lnL>
                    <a:lnR>
                      <a:noFill/>
                    </a:lnR>
                    <a:lnT>
                      <a:noFill/>
                    </a:lnT>
                    <a:lnB>
                      <a:noFill/>
                    </a:lnB>
                  </a:tcPr>
                </a:tc>
                <a:extLst>
                  <a:ext uri="{0D108BD9-81ED-4DB2-BD59-A6C34878D82A}">
                    <a16:rowId xmlns:a16="http://schemas.microsoft.com/office/drawing/2014/main" val="11311884"/>
                  </a:ext>
                </a:extLst>
              </a:tr>
              <a:tr h="368300">
                <a:tc>
                  <a:txBody>
                    <a:bodyPr/>
                    <a:lstStyle/>
                    <a:p>
                      <a:pPr algn="ctr" fontAlgn="b"/>
                      <a:r>
                        <a:rPr lang="en-US" sz="2200" b="0" i="0" u="none" strike="noStrike" dirty="0">
                          <a:solidFill>
                            <a:srgbClr val="FFFFFF"/>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Zorro Ark</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$199.72</a:t>
                      </a:r>
                    </a:p>
                  </a:txBody>
                  <a:tcPr marL="9525" marR="9525" marT="9525" marB="0" anchor="b">
                    <a:lnL>
                      <a:noFill/>
                    </a:lnL>
                    <a:lnR>
                      <a:noFill/>
                    </a:lnR>
                    <a:lnT>
                      <a:noFill/>
                    </a:lnT>
                    <a:lnB>
                      <a:noFill/>
                    </a:lnB>
                  </a:tcPr>
                </a:tc>
                <a:extLst>
                  <a:ext uri="{0D108BD9-81ED-4DB2-BD59-A6C34878D82A}">
                    <a16:rowId xmlns:a16="http://schemas.microsoft.com/office/drawing/2014/main" val="4078533661"/>
                  </a:ext>
                </a:extLst>
              </a:tr>
              <a:tr h="368300">
                <a:tc>
                  <a:txBody>
                    <a:bodyPr/>
                    <a:lstStyle/>
                    <a:p>
                      <a:pPr algn="ctr" fontAlgn="b"/>
                      <a:r>
                        <a:rPr lang="en-US" sz="2200" b="0" i="0" u="none" strike="noStrike" dirty="0">
                          <a:solidFill>
                            <a:srgbClr val="FFFFFF"/>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Wife Turn</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$198.73</a:t>
                      </a:r>
                    </a:p>
                  </a:txBody>
                  <a:tcPr marL="9525" marR="9525" marT="9525" marB="0" anchor="b">
                    <a:lnL>
                      <a:noFill/>
                    </a:lnL>
                    <a:lnR>
                      <a:noFill/>
                    </a:lnR>
                    <a:lnT>
                      <a:noFill/>
                    </a:lnT>
                    <a:lnB>
                      <a:noFill/>
                    </a:lnB>
                  </a:tcPr>
                </a:tc>
                <a:extLst>
                  <a:ext uri="{0D108BD9-81ED-4DB2-BD59-A6C34878D82A}">
                    <a16:rowId xmlns:a16="http://schemas.microsoft.com/office/drawing/2014/main" val="2696861520"/>
                  </a:ext>
                </a:extLst>
              </a:tr>
              <a:tr h="368300">
                <a:tc>
                  <a:txBody>
                    <a:bodyPr/>
                    <a:lstStyle/>
                    <a:p>
                      <a:pPr algn="ctr" fontAlgn="b"/>
                      <a:r>
                        <a:rPr lang="en-US" sz="2200" b="0" i="0" u="none" strike="noStrike" dirty="0">
                          <a:solidFill>
                            <a:srgbClr val="FFFFFF"/>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Innocent Usual</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$191.74</a:t>
                      </a:r>
                    </a:p>
                  </a:txBody>
                  <a:tcPr marL="9525" marR="9525" marT="9525" marB="0" anchor="b">
                    <a:lnL>
                      <a:noFill/>
                    </a:lnL>
                    <a:lnR>
                      <a:noFill/>
                    </a:lnR>
                    <a:lnT>
                      <a:noFill/>
                    </a:lnT>
                    <a:lnB>
                      <a:noFill/>
                    </a:lnB>
                  </a:tcPr>
                </a:tc>
                <a:extLst>
                  <a:ext uri="{0D108BD9-81ED-4DB2-BD59-A6C34878D82A}">
                    <a16:rowId xmlns:a16="http://schemas.microsoft.com/office/drawing/2014/main" val="481829038"/>
                  </a:ext>
                </a:extLst>
              </a:tr>
              <a:tr h="368300">
                <a:tc>
                  <a:txBody>
                    <a:bodyPr/>
                    <a:lstStyle/>
                    <a:p>
                      <a:pPr algn="ctr" fontAlgn="b"/>
                      <a:r>
                        <a:rPr lang="en-US" sz="2200" b="0" i="0" u="none" strike="noStrike" dirty="0">
                          <a:solidFill>
                            <a:srgbClr val="FFFFFF"/>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Hustler Party</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$190.78</a:t>
                      </a:r>
                    </a:p>
                  </a:txBody>
                  <a:tcPr marL="9525" marR="9525" marT="9525" marB="0" anchor="b">
                    <a:lnL>
                      <a:noFill/>
                    </a:lnL>
                    <a:lnR>
                      <a:noFill/>
                    </a:lnR>
                    <a:lnT>
                      <a:noFill/>
                    </a:lnT>
                    <a:lnB>
                      <a:noFill/>
                    </a:lnB>
                  </a:tcPr>
                </a:tc>
                <a:extLst>
                  <a:ext uri="{0D108BD9-81ED-4DB2-BD59-A6C34878D82A}">
                    <a16:rowId xmlns:a16="http://schemas.microsoft.com/office/drawing/2014/main" val="1802390093"/>
                  </a:ext>
                </a:extLst>
              </a:tr>
              <a:tr h="368300">
                <a:tc>
                  <a:txBody>
                    <a:bodyPr/>
                    <a:lstStyle/>
                    <a:p>
                      <a:pPr algn="ctr" fontAlgn="b"/>
                      <a:r>
                        <a:rPr lang="en-US" sz="2200" b="0" i="0" u="none" strike="noStrike" dirty="0">
                          <a:solidFill>
                            <a:srgbClr val="FFFFFF"/>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Saturday Lambs</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$190.74</a:t>
                      </a:r>
                    </a:p>
                  </a:txBody>
                  <a:tcPr marL="9525" marR="9525" marT="9525" marB="0" anchor="b">
                    <a:lnL>
                      <a:noFill/>
                    </a:lnL>
                    <a:lnR>
                      <a:noFill/>
                    </a:lnR>
                    <a:lnT>
                      <a:noFill/>
                    </a:lnT>
                    <a:lnB>
                      <a:noFill/>
                    </a:lnB>
                  </a:tcPr>
                </a:tc>
                <a:extLst>
                  <a:ext uri="{0D108BD9-81ED-4DB2-BD59-A6C34878D82A}">
                    <a16:rowId xmlns:a16="http://schemas.microsoft.com/office/drawing/2014/main" val="2170465487"/>
                  </a:ext>
                </a:extLst>
              </a:tr>
              <a:tr h="368300">
                <a:tc>
                  <a:txBody>
                    <a:bodyPr/>
                    <a:lstStyle/>
                    <a:p>
                      <a:pPr algn="ctr" fontAlgn="b"/>
                      <a:r>
                        <a:rPr lang="en-US" sz="2200" b="0" i="0" u="none" strike="noStrike" dirty="0">
                          <a:solidFill>
                            <a:srgbClr val="FFFFFF"/>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Titans Jerk</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$186.73</a:t>
                      </a:r>
                    </a:p>
                  </a:txBody>
                  <a:tcPr marL="9525" marR="9525" marT="9525" marB="0" anchor="b">
                    <a:lnL>
                      <a:noFill/>
                    </a:lnL>
                    <a:lnR>
                      <a:noFill/>
                    </a:lnR>
                    <a:lnT>
                      <a:noFill/>
                    </a:lnT>
                    <a:lnB>
                      <a:noFill/>
                    </a:lnB>
                  </a:tcPr>
                </a:tc>
                <a:extLst>
                  <a:ext uri="{0D108BD9-81ED-4DB2-BD59-A6C34878D82A}">
                    <a16:rowId xmlns:a16="http://schemas.microsoft.com/office/drawing/2014/main" val="3478101099"/>
                  </a:ext>
                </a:extLst>
              </a:tr>
              <a:tr h="368300">
                <a:tc>
                  <a:txBody>
                    <a:bodyPr/>
                    <a:lstStyle/>
                    <a:p>
                      <a:pPr algn="ctr" fontAlgn="b"/>
                      <a:r>
                        <a:rPr lang="en-US" sz="2200" b="0" i="0" u="none" strike="noStrike" dirty="0">
                          <a:solidFill>
                            <a:srgbClr val="FFFFFF"/>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Harry Idaho</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$177.73</a:t>
                      </a:r>
                    </a:p>
                  </a:txBody>
                  <a:tcPr marL="9525" marR="9525" marT="9525" marB="0" anchor="b">
                    <a:lnL>
                      <a:noFill/>
                    </a:lnL>
                    <a:lnR>
                      <a:noFill/>
                    </a:lnR>
                    <a:lnT>
                      <a:noFill/>
                    </a:lnT>
                    <a:lnB>
                      <a:noFill/>
                    </a:lnB>
                  </a:tcPr>
                </a:tc>
                <a:extLst>
                  <a:ext uri="{0D108BD9-81ED-4DB2-BD59-A6C34878D82A}">
                    <a16:rowId xmlns:a16="http://schemas.microsoft.com/office/drawing/2014/main" val="90611567"/>
                  </a:ext>
                </a:extLst>
              </a:tr>
              <a:tr h="368300">
                <a:tc>
                  <a:txBody>
                    <a:bodyPr/>
                    <a:lstStyle/>
                    <a:p>
                      <a:pPr algn="ctr" fontAlgn="b"/>
                      <a:r>
                        <a:rPr lang="en-US" sz="2200" b="0" i="0" u="none" strike="noStrike" dirty="0">
                          <a:solidFill>
                            <a:srgbClr val="FFFFFF"/>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Torque Bound</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$169.76</a:t>
                      </a:r>
                    </a:p>
                  </a:txBody>
                  <a:tcPr marL="9525" marR="9525" marT="9525" marB="0" anchor="b">
                    <a:lnL>
                      <a:noFill/>
                    </a:lnL>
                    <a:lnR>
                      <a:noFill/>
                    </a:lnR>
                    <a:lnT>
                      <a:noFill/>
                    </a:lnT>
                    <a:lnB>
                      <a:noFill/>
                    </a:lnB>
                  </a:tcPr>
                </a:tc>
                <a:extLst>
                  <a:ext uri="{0D108BD9-81ED-4DB2-BD59-A6C34878D82A}">
                    <a16:rowId xmlns:a16="http://schemas.microsoft.com/office/drawing/2014/main" val="4012446006"/>
                  </a:ext>
                </a:extLst>
              </a:tr>
              <a:tr h="368300">
                <a:tc>
                  <a:txBody>
                    <a:bodyPr/>
                    <a:lstStyle/>
                    <a:p>
                      <a:pPr algn="ctr" fontAlgn="b"/>
                      <a:r>
                        <a:rPr lang="en-US" sz="2200" b="0" i="0" u="none" strike="noStrike" dirty="0">
                          <a:solidFill>
                            <a:srgbClr val="FFFFFF"/>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Dogma Family</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$168.72</a:t>
                      </a:r>
                    </a:p>
                  </a:txBody>
                  <a:tcPr marL="9525" marR="9525" marT="9525" marB="0" anchor="b">
                    <a:lnL>
                      <a:noFill/>
                    </a:lnL>
                    <a:lnR>
                      <a:noFill/>
                    </a:lnR>
                    <a:lnT>
                      <a:noFill/>
                    </a:lnT>
                    <a:lnB>
                      <a:noFill/>
                    </a:lnB>
                  </a:tcPr>
                </a:tc>
                <a:extLst>
                  <a:ext uri="{0D108BD9-81ED-4DB2-BD59-A6C34878D82A}">
                    <a16:rowId xmlns:a16="http://schemas.microsoft.com/office/drawing/2014/main" val="2388992022"/>
                  </a:ext>
                </a:extLst>
              </a:tr>
            </a:tbl>
          </a:graphicData>
        </a:graphic>
      </p:graphicFrame>
      <p:sp>
        <p:nvSpPr>
          <p:cNvPr id="5" name="Rounded Rectangle 4">
            <a:extLst>
              <a:ext uri="{FF2B5EF4-FFF2-40B4-BE49-F238E27FC236}">
                <a16:creationId xmlns:a16="http://schemas.microsoft.com/office/drawing/2014/main" id="{C28ADA7F-050F-F5BD-EC6B-1699C1E342DA}"/>
              </a:ext>
            </a:extLst>
          </p:cNvPr>
          <p:cNvSpPr/>
          <p:nvPr/>
        </p:nvSpPr>
        <p:spPr>
          <a:xfrm>
            <a:off x="174764" y="1175672"/>
            <a:ext cx="5729079" cy="433238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88538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7B89-3EA0-BF6E-B4CE-B4A3488027CE}"/>
              </a:ext>
            </a:extLst>
          </p:cNvPr>
          <p:cNvSpPr>
            <a:spLocks noGrp="1"/>
          </p:cNvSpPr>
          <p:nvPr>
            <p:ph type="ctrTitle"/>
          </p:nvPr>
        </p:nvSpPr>
        <p:spPr>
          <a:xfrm>
            <a:off x="371061" y="159026"/>
            <a:ext cx="11449878" cy="776702"/>
          </a:xfrm>
        </p:spPr>
        <p:txBody>
          <a:bodyPr>
            <a:normAutofit/>
          </a:bodyPr>
          <a:lstStyle/>
          <a:p>
            <a:r>
              <a:rPr lang="en-US" sz="4000" b="1" dirty="0">
                <a:solidFill>
                  <a:schemeClr val="bg1"/>
                </a:solidFill>
              </a:rPr>
              <a:t>Which movies contributed the </a:t>
            </a:r>
            <a:r>
              <a:rPr lang="en-US" sz="4000" b="1" i="1" u="sng" dirty="0">
                <a:solidFill>
                  <a:schemeClr val="bg1"/>
                </a:solidFill>
              </a:rPr>
              <a:t>least</a:t>
            </a:r>
            <a:r>
              <a:rPr lang="en-US" sz="4000" b="1" dirty="0">
                <a:solidFill>
                  <a:schemeClr val="bg1"/>
                </a:solidFill>
              </a:rPr>
              <a:t> to revenue gain?</a:t>
            </a:r>
          </a:p>
        </p:txBody>
      </p:sp>
      <p:pic>
        <p:nvPicPr>
          <p:cNvPr id="4" name="Picture 3">
            <a:extLst>
              <a:ext uri="{FF2B5EF4-FFF2-40B4-BE49-F238E27FC236}">
                <a16:creationId xmlns:a16="http://schemas.microsoft.com/office/drawing/2014/main" id="{B84B9D22-7D00-B69D-ECA8-2351BBA18A52}"/>
              </a:ext>
            </a:extLst>
          </p:cNvPr>
          <p:cNvPicPr>
            <a:picLocks noChangeAspect="1"/>
          </p:cNvPicPr>
          <p:nvPr/>
        </p:nvPicPr>
        <p:blipFill>
          <a:blip r:embed="rId3"/>
          <a:stretch>
            <a:fillRect/>
          </a:stretch>
        </p:blipFill>
        <p:spPr>
          <a:xfrm>
            <a:off x="5950568" y="1282149"/>
            <a:ext cx="6221554" cy="5555974"/>
          </a:xfrm>
          <a:prstGeom prst="rect">
            <a:avLst/>
          </a:prstGeom>
          <a:ln w="25400">
            <a:solidFill>
              <a:schemeClr val="tx1"/>
            </a:solidFill>
          </a:ln>
        </p:spPr>
      </p:pic>
      <p:sp>
        <p:nvSpPr>
          <p:cNvPr id="7" name="TextBox 6">
            <a:extLst>
              <a:ext uri="{FF2B5EF4-FFF2-40B4-BE49-F238E27FC236}">
                <a16:creationId xmlns:a16="http://schemas.microsoft.com/office/drawing/2014/main" id="{69D66729-1483-01D8-B855-D7E953E60CF5}"/>
              </a:ext>
            </a:extLst>
          </p:cNvPr>
          <p:cNvSpPr txBox="1"/>
          <p:nvPr/>
        </p:nvSpPr>
        <p:spPr>
          <a:xfrm>
            <a:off x="109331" y="6421975"/>
            <a:ext cx="6097656" cy="276999"/>
          </a:xfrm>
          <a:prstGeom prst="rect">
            <a:avLst/>
          </a:prstGeom>
          <a:noFill/>
        </p:spPr>
        <p:txBody>
          <a:bodyPr wrap="square">
            <a:spAutoFit/>
          </a:bodyPr>
          <a:lstStyle/>
          <a:p>
            <a:r>
              <a:rPr lang="en-US" sz="1200" dirty="0">
                <a:solidFill>
                  <a:srgbClr val="002060"/>
                </a:solidFill>
                <a:hlinkClick r:id="rId4">
                  <a:extLst>
                    <a:ext uri="{A12FA001-AC4F-418D-AE19-62706E023703}">
                      <ahyp:hlinkClr xmlns:ahyp="http://schemas.microsoft.com/office/drawing/2018/hyperlinkcolor" val="tx"/>
                    </a:ext>
                  </a:extLst>
                </a:hlinkClick>
              </a:rPr>
              <a:t>Tableau Link</a:t>
            </a:r>
            <a:endParaRPr lang="en-US" sz="1200" dirty="0">
              <a:solidFill>
                <a:srgbClr val="002060"/>
              </a:solidFill>
            </a:endParaRPr>
          </a:p>
        </p:txBody>
      </p:sp>
      <p:graphicFrame>
        <p:nvGraphicFramePr>
          <p:cNvPr id="3" name="Table 2">
            <a:extLst>
              <a:ext uri="{FF2B5EF4-FFF2-40B4-BE49-F238E27FC236}">
                <a16:creationId xmlns:a16="http://schemas.microsoft.com/office/drawing/2014/main" id="{1AE126B3-EE96-F0C3-04E9-B1582A525405}"/>
              </a:ext>
            </a:extLst>
          </p:cNvPr>
          <p:cNvGraphicFramePr>
            <a:graphicFrameLocks noGrp="1"/>
          </p:cNvGraphicFramePr>
          <p:nvPr>
            <p:extLst>
              <p:ext uri="{D42A27DB-BD31-4B8C-83A1-F6EECF244321}">
                <p14:modId xmlns:p14="http://schemas.microsoft.com/office/powerpoint/2010/main" val="1252778795"/>
              </p:ext>
            </p:extLst>
          </p:nvPr>
        </p:nvGraphicFramePr>
        <p:xfrm>
          <a:off x="109331" y="1490872"/>
          <a:ext cx="5486399" cy="4051300"/>
        </p:xfrm>
        <a:graphic>
          <a:graphicData uri="http://schemas.openxmlformats.org/drawingml/2006/table">
            <a:tbl>
              <a:tblPr/>
              <a:tblGrid>
                <a:gridCol w="393472">
                  <a:extLst>
                    <a:ext uri="{9D8B030D-6E8A-4147-A177-3AD203B41FA5}">
                      <a16:colId xmlns:a16="http://schemas.microsoft.com/office/drawing/2014/main" val="208541509"/>
                    </a:ext>
                  </a:extLst>
                </a:gridCol>
                <a:gridCol w="2389392">
                  <a:extLst>
                    <a:ext uri="{9D8B030D-6E8A-4147-A177-3AD203B41FA5}">
                      <a16:colId xmlns:a16="http://schemas.microsoft.com/office/drawing/2014/main" val="1050082304"/>
                    </a:ext>
                  </a:extLst>
                </a:gridCol>
                <a:gridCol w="2703535">
                  <a:extLst>
                    <a:ext uri="{9D8B030D-6E8A-4147-A177-3AD203B41FA5}">
                      <a16:colId xmlns:a16="http://schemas.microsoft.com/office/drawing/2014/main" val="108192730"/>
                    </a:ext>
                  </a:extLst>
                </a:gridCol>
              </a:tblGrid>
              <a:tr h="368300">
                <a:tc>
                  <a:txBody>
                    <a:bodyPr/>
                    <a:lstStyle/>
                    <a:p>
                      <a:pPr algn="ctr" fontAlgn="b"/>
                      <a:endParaRPr lang="en-US" sz="2200" b="0" i="0" u="none" strike="noStrike" dirty="0">
                        <a:solidFill>
                          <a:srgbClr val="FFFFFF"/>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2200" b="1" i="0" u="none" strike="noStrike" dirty="0">
                          <a:solidFill>
                            <a:srgbClr val="FFFFFF"/>
                          </a:solidFill>
                          <a:effectLst/>
                          <a:latin typeface="Calibri" panose="020F0502020204030204" pitchFamily="34" charset="0"/>
                        </a:rPr>
                        <a:t>Title</a:t>
                      </a:r>
                    </a:p>
                  </a:txBody>
                  <a:tcPr marL="9525" marR="9525" marT="9525" marB="0" anchor="b">
                    <a:lnL>
                      <a:noFill/>
                    </a:lnL>
                    <a:lnR>
                      <a:noFill/>
                    </a:lnR>
                    <a:lnT>
                      <a:noFill/>
                    </a:lnT>
                    <a:lnB>
                      <a:noFill/>
                    </a:lnB>
                  </a:tcPr>
                </a:tc>
                <a:tc>
                  <a:txBody>
                    <a:bodyPr/>
                    <a:lstStyle/>
                    <a:p>
                      <a:pPr algn="ctr" fontAlgn="b"/>
                      <a:r>
                        <a:rPr lang="en-US" sz="2200" b="1" i="0" u="none" strike="noStrike" dirty="0">
                          <a:solidFill>
                            <a:srgbClr val="FFFFFF"/>
                          </a:solidFill>
                          <a:effectLst/>
                          <a:latin typeface="Calibri" panose="020F0502020204030204" pitchFamily="34" charset="0"/>
                        </a:rPr>
                        <a:t>Revenue Contribution</a:t>
                      </a:r>
                    </a:p>
                  </a:txBody>
                  <a:tcPr marL="9525" marR="9525" marT="9525" marB="0" anchor="b">
                    <a:lnL>
                      <a:noFill/>
                    </a:lnL>
                    <a:lnR>
                      <a:noFill/>
                    </a:lnR>
                    <a:lnT>
                      <a:noFill/>
                    </a:lnT>
                    <a:lnB>
                      <a:noFill/>
                    </a:lnB>
                  </a:tcPr>
                </a:tc>
                <a:extLst>
                  <a:ext uri="{0D108BD9-81ED-4DB2-BD59-A6C34878D82A}">
                    <a16:rowId xmlns:a16="http://schemas.microsoft.com/office/drawing/2014/main" val="2006651011"/>
                  </a:ext>
                </a:extLst>
              </a:tr>
              <a:tr h="368300">
                <a:tc>
                  <a:txBody>
                    <a:bodyPr/>
                    <a:lstStyle/>
                    <a:p>
                      <a:pPr algn="ctr" fontAlgn="b"/>
                      <a:r>
                        <a:rPr lang="en-US" sz="2200" b="0" i="0" u="none" strike="noStrike" dirty="0">
                          <a:solidFill>
                            <a:srgbClr val="FFFFFF"/>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Texas Watch</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$5.94 </a:t>
                      </a:r>
                    </a:p>
                  </a:txBody>
                  <a:tcPr marL="9525" marR="9525" marT="9525" marB="0" anchor="b">
                    <a:lnL>
                      <a:noFill/>
                    </a:lnL>
                    <a:lnR>
                      <a:noFill/>
                    </a:lnR>
                    <a:lnT>
                      <a:noFill/>
                    </a:lnT>
                    <a:lnB>
                      <a:noFill/>
                    </a:lnB>
                  </a:tcPr>
                </a:tc>
                <a:extLst>
                  <a:ext uri="{0D108BD9-81ED-4DB2-BD59-A6C34878D82A}">
                    <a16:rowId xmlns:a16="http://schemas.microsoft.com/office/drawing/2014/main" val="1844387474"/>
                  </a:ext>
                </a:extLst>
              </a:tr>
              <a:tr h="368300">
                <a:tc>
                  <a:txBody>
                    <a:bodyPr/>
                    <a:lstStyle/>
                    <a:p>
                      <a:pPr algn="ctr" fontAlgn="b"/>
                      <a:r>
                        <a:rPr lang="en-US" sz="2200" b="0" i="0" u="none" strike="noStrike" dirty="0">
                          <a:solidFill>
                            <a:srgbClr val="FFFFFF"/>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Oklahoma Jumanji</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$5.94 </a:t>
                      </a:r>
                    </a:p>
                  </a:txBody>
                  <a:tcPr marL="9525" marR="9525" marT="9525" marB="0" anchor="b">
                    <a:lnL>
                      <a:noFill/>
                    </a:lnL>
                    <a:lnR>
                      <a:noFill/>
                    </a:lnR>
                    <a:lnT>
                      <a:noFill/>
                    </a:lnT>
                    <a:lnB>
                      <a:noFill/>
                    </a:lnB>
                  </a:tcPr>
                </a:tc>
                <a:extLst>
                  <a:ext uri="{0D108BD9-81ED-4DB2-BD59-A6C34878D82A}">
                    <a16:rowId xmlns:a16="http://schemas.microsoft.com/office/drawing/2014/main" val="2717100781"/>
                  </a:ext>
                </a:extLst>
              </a:tr>
              <a:tr h="368300">
                <a:tc>
                  <a:txBody>
                    <a:bodyPr/>
                    <a:lstStyle/>
                    <a:p>
                      <a:pPr algn="ctr" fontAlgn="b"/>
                      <a:r>
                        <a:rPr lang="en-US" sz="2200" b="0" i="0" u="none" strike="noStrike" dirty="0">
                          <a:solidFill>
                            <a:srgbClr val="FFFFFF"/>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Duffel Apocalypse</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$5.94 </a:t>
                      </a:r>
                    </a:p>
                  </a:txBody>
                  <a:tcPr marL="9525" marR="9525" marT="9525" marB="0" anchor="b">
                    <a:lnL>
                      <a:noFill/>
                    </a:lnL>
                    <a:lnR>
                      <a:noFill/>
                    </a:lnR>
                    <a:lnT>
                      <a:noFill/>
                    </a:lnT>
                    <a:lnB>
                      <a:noFill/>
                    </a:lnB>
                  </a:tcPr>
                </a:tc>
                <a:extLst>
                  <a:ext uri="{0D108BD9-81ED-4DB2-BD59-A6C34878D82A}">
                    <a16:rowId xmlns:a16="http://schemas.microsoft.com/office/drawing/2014/main" val="1711089131"/>
                  </a:ext>
                </a:extLst>
              </a:tr>
              <a:tr h="368300">
                <a:tc>
                  <a:txBody>
                    <a:bodyPr/>
                    <a:lstStyle/>
                    <a:p>
                      <a:pPr algn="ctr" fontAlgn="b"/>
                      <a:r>
                        <a:rPr lang="en-US" sz="2200" b="0" i="0" u="none" strike="noStrike" dirty="0">
                          <a:solidFill>
                            <a:srgbClr val="FFFFFF"/>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Freedom Cleopatra</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$5.95 </a:t>
                      </a:r>
                    </a:p>
                  </a:txBody>
                  <a:tcPr marL="9525" marR="9525" marT="9525" marB="0" anchor="b">
                    <a:lnL>
                      <a:noFill/>
                    </a:lnL>
                    <a:lnR>
                      <a:noFill/>
                    </a:lnR>
                    <a:lnT>
                      <a:noFill/>
                    </a:lnT>
                    <a:lnB>
                      <a:noFill/>
                    </a:lnB>
                  </a:tcPr>
                </a:tc>
                <a:extLst>
                  <a:ext uri="{0D108BD9-81ED-4DB2-BD59-A6C34878D82A}">
                    <a16:rowId xmlns:a16="http://schemas.microsoft.com/office/drawing/2014/main" val="4288747770"/>
                  </a:ext>
                </a:extLst>
              </a:tr>
              <a:tr h="368300">
                <a:tc>
                  <a:txBody>
                    <a:bodyPr/>
                    <a:lstStyle/>
                    <a:p>
                      <a:pPr algn="ctr" fontAlgn="b"/>
                      <a:r>
                        <a:rPr lang="en-US" sz="2200" b="0" i="0" u="none" strike="noStrike" dirty="0">
                          <a:solidFill>
                            <a:srgbClr val="FFFFFF"/>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Young Language</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$6.93 </a:t>
                      </a:r>
                    </a:p>
                  </a:txBody>
                  <a:tcPr marL="9525" marR="9525" marT="9525" marB="0" anchor="b">
                    <a:lnL>
                      <a:noFill/>
                    </a:lnL>
                    <a:lnR>
                      <a:noFill/>
                    </a:lnR>
                    <a:lnT>
                      <a:noFill/>
                    </a:lnT>
                    <a:lnB>
                      <a:noFill/>
                    </a:lnB>
                  </a:tcPr>
                </a:tc>
                <a:extLst>
                  <a:ext uri="{0D108BD9-81ED-4DB2-BD59-A6C34878D82A}">
                    <a16:rowId xmlns:a16="http://schemas.microsoft.com/office/drawing/2014/main" val="2928319286"/>
                  </a:ext>
                </a:extLst>
              </a:tr>
              <a:tr h="368300">
                <a:tc>
                  <a:txBody>
                    <a:bodyPr/>
                    <a:lstStyle/>
                    <a:p>
                      <a:pPr algn="ctr" fontAlgn="b"/>
                      <a:r>
                        <a:rPr lang="en-US" sz="2200" b="0" i="0" u="none" strike="noStrike" dirty="0">
                          <a:solidFill>
                            <a:srgbClr val="FFFFFF"/>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Rebel Airport</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$6.93 </a:t>
                      </a:r>
                    </a:p>
                  </a:txBody>
                  <a:tcPr marL="9525" marR="9525" marT="9525" marB="0" anchor="b">
                    <a:lnL>
                      <a:noFill/>
                    </a:lnL>
                    <a:lnR>
                      <a:noFill/>
                    </a:lnR>
                    <a:lnT>
                      <a:noFill/>
                    </a:lnT>
                    <a:lnB>
                      <a:noFill/>
                    </a:lnB>
                  </a:tcPr>
                </a:tc>
                <a:extLst>
                  <a:ext uri="{0D108BD9-81ED-4DB2-BD59-A6C34878D82A}">
                    <a16:rowId xmlns:a16="http://schemas.microsoft.com/office/drawing/2014/main" val="940050948"/>
                  </a:ext>
                </a:extLst>
              </a:tr>
              <a:tr h="368300">
                <a:tc>
                  <a:txBody>
                    <a:bodyPr/>
                    <a:lstStyle/>
                    <a:p>
                      <a:pPr algn="ctr" fontAlgn="b"/>
                      <a:r>
                        <a:rPr lang="en-US" sz="2200" b="0" i="0" u="none" strike="noStrike" dirty="0">
                          <a:solidFill>
                            <a:srgbClr val="FFFFFF"/>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Cruelty Unforgiven</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$6.94 </a:t>
                      </a:r>
                    </a:p>
                  </a:txBody>
                  <a:tcPr marL="9525" marR="9525" marT="9525" marB="0" anchor="b">
                    <a:lnL>
                      <a:noFill/>
                    </a:lnL>
                    <a:lnR>
                      <a:noFill/>
                    </a:lnR>
                    <a:lnT>
                      <a:noFill/>
                    </a:lnT>
                    <a:lnB>
                      <a:noFill/>
                    </a:lnB>
                  </a:tcPr>
                </a:tc>
                <a:extLst>
                  <a:ext uri="{0D108BD9-81ED-4DB2-BD59-A6C34878D82A}">
                    <a16:rowId xmlns:a16="http://schemas.microsoft.com/office/drawing/2014/main" val="1835363951"/>
                  </a:ext>
                </a:extLst>
              </a:tr>
              <a:tr h="368300">
                <a:tc>
                  <a:txBody>
                    <a:bodyPr/>
                    <a:lstStyle/>
                    <a:p>
                      <a:pPr algn="ctr" fontAlgn="b"/>
                      <a:r>
                        <a:rPr lang="en-US" sz="2200" b="0" i="0" u="none" strike="noStrike" dirty="0">
                          <a:solidFill>
                            <a:srgbClr val="FFFFFF"/>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Treatment Jekyll</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$6.94 </a:t>
                      </a:r>
                    </a:p>
                  </a:txBody>
                  <a:tcPr marL="9525" marR="9525" marT="9525" marB="0" anchor="b">
                    <a:lnL>
                      <a:noFill/>
                    </a:lnL>
                    <a:lnR>
                      <a:noFill/>
                    </a:lnR>
                    <a:lnT>
                      <a:noFill/>
                    </a:lnT>
                    <a:lnB>
                      <a:noFill/>
                    </a:lnB>
                  </a:tcPr>
                </a:tc>
                <a:extLst>
                  <a:ext uri="{0D108BD9-81ED-4DB2-BD59-A6C34878D82A}">
                    <a16:rowId xmlns:a16="http://schemas.microsoft.com/office/drawing/2014/main" val="1240363587"/>
                  </a:ext>
                </a:extLst>
              </a:tr>
              <a:tr h="368300">
                <a:tc>
                  <a:txBody>
                    <a:bodyPr/>
                    <a:lstStyle/>
                    <a:p>
                      <a:pPr algn="ctr" fontAlgn="b"/>
                      <a:r>
                        <a:rPr lang="en-US" sz="2200" b="0" i="0" u="none" strike="noStrike" dirty="0">
                          <a:solidFill>
                            <a:srgbClr val="FFFFFF"/>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Lights Deer</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$7.93 </a:t>
                      </a:r>
                    </a:p>
                  </a:txBody>
                  <a:tcPr marL="9525" marR="9525" marT="9525" marB="0" anchor="b">
                    <a:lnL>
                      <a:noFill/>
                    </a:lnL>
                    <a:lnR>
                      <a:noFill/>
                    </a:lnR>
                    <a:lnT>
                      <a:noFill/>
                    </a:lnT>
                    <a:lnB>
                      <a:noFill/>
                    </a:lnB>
                  </a:tcPr>
                </a:tc>
                <a:extLst>
                  <a:ext uri="{0D108BD9-81ED-4DB2-BD59-A6C34878D82A}">
                    <a16:rowId xmlns:a16="http://schemas.microsoft.com/office/drawing/2014/main" val="1945591895"/>
                  </a:ext>
                </a:extLst>
              </a:tr>
              <a:tr h="368300">
                <a:tc>
                  <a:txBody>
                    <a:bodyPr/>
                    <a:lstStyle/>
                    <a:p>
                      <a:pPr algn="ctr" fontAlgn="b"/>
                      <a:r>
                        <a:rPr lang="en-US" sz="2200" b="0" i="0" u="none" strike="noStrike" dirty="0">
                          <a:solidFill>
                            <a:srgbClr val="FFFFFF"/>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Stallion Sundance</a:t>
                      </a:r>
                    </a:p>
                  </a:txBody>
                  <a:tcPr marL="9525" marR="9525" marT="9525" marB="0" anchor="b">
                    <a:lnL>
                      <a:noFill/>
                    </a:lnL>
                    <a:lnR>
                      <a:noFill/>
                    </a:lnR>
                    <a:lnT>
                      <a:noFill/>
                    </a:lnT>
                    <a:lnB>
                      <a:noFill/>
                    </a:lnB>
                  </a:tcPr>
                </a:tc>
                <a:tc>
                  <a:txBody>
                    <a:bodyPr/>
                    <a:lstStyle/>
                    <a:p>
                      <a:pPr algn="ctr" fontAlgn="b"/>
                      <a:r>
                        <a:rPr lang="en-US" sz="2200" b="0" i="0" u="none" strike="noStrike" dirty="0">
                          <a:solidFill>
                            <a:srgbClr val="FFFFFF"/>
                          </a:solidFill>
                          <a:effectLst/>
                          <a:latin typeface="Calibri" panose="020F0502020204030204" pitchFamily="34" charset="0"/>
                        </a:rPr>
                        <a:t>$7.94 </a:t>
                      </a:r>
                    </a:p>
                  </a:txBody>
                  <a:tcPr marL="9525" marR="9525" marT="9525" marB="0" anchor="b">
                    <a:lnL>
                      <a:noFill/>
                    </a:lnL>
                    <a:lnR>
                      <a:noFill/>
                    </a:lnR>
                    <a:lnT>
                      <a:noFill/>
                    </a:lnT>
                    <a:lnB>
                      <a:noFill/>
                    </a:lnB>
                  </a:tcPr>
                </a:tc>
                <a:extLst>
                  <a:ext uri="{0D108BD9-81ED-4DB2-BD59-A6C34878D82A}">
                    <a16:rowId xmlns:a16="http://schemas.microsoft.com/office/drawing/2014/main" val="2818315500"/>
                  </a:ext>
                </a:extLst>
              </a:tr>
            </a:tbl>
          </a:graphicData>
        </a:graphic>
      </p:graphicFrame>
      <p:sp>
        <p:nvSpPr>
          <p:cNvPr id="6" name="Rounded Rectangle 5">
            <a:extLst>
              <a:ext uri="{FF2B5EF4-FFF2-40B4-BE49-F238E27FC236}">
                <a16:creationId xmlns:a16="http://schemas.microsoft.com/office/drawing/2014/main" id="{D96B2132-DBF0-8D67-D952-FF7561CD6A2A}"/>
              </a:ext>
            </a:extLst>
          </p:cNvPr>
          <p:cNvSpPr/>
          <p:nvPr/>
        </p:nvSpPr>
        <p:spPr>
          <a:xfrm>
            <a:off x="109331" y="1282149"/>
            <a:ext cx="5595730" cy="472108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29652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0437E96-654E-42D9-3471-0F6D674DFF6E}"/>
              </a:ext>
            </a:extLst>
          </p:cNvPr>
          <p:cNvSpPr>
            <a:spLocks noGrp="1"/>
          </p:cNvSpPr>
          <p:nvPr>
            <p:ph type="subTitle" idx="1"/>
          </p:nvPr>
        </p:nvSpPr>
        <p:spPr>
          <a:xfrm>
            <a:off x="8439665" y="1015240"/>
            <a:ext cx="3467413" cy="3119437"/>
          </a:xfrm>
        </p:spPr>
        <p:txBody>
          <a:bodyPr>
            <a:noAutofit/>
          </a:bodyPr>
          <a:lstStyle/>
          <a:p>
            <a:r>
              <a:rPr lang="en-US" sz="2800" u="sng" dirty="0">
                <a:solidFill>
                  <a:schemeClr val="bg1"/>
                </a:solidFill>
              </a:rPr>
              <a:t>TOP 5 MOVIE GENRES</a:t>
            </a:r>
          </a:p>
          <a:p>
            <a:pPr marL="457200" indent="-457200" algn="l">
              <a:buAutoNum type="arabicPeriod"/>
            </a:pPr>
            <a:r>
              <a:rPr lang="en-US" sz="2800" dirty="0">
                <a:solidFill>
                  <a:schemeClr val="bg1"/>
                </a:solidFill>
              </a:rPr>
              <a:t>Sports</a:t>
            </a:r>
          </a:p>
          <a:p>
            <a:pPr marL="457200" indent="-457200" algn="l">
              <a:buAutoNum type="arabicPeriod"/>
            </a:pPr>
            <a:r>
              <a:rPr lang="en-US" sz="2800" dirty="0">
                <a:solidFill>
                  <a:schemeClr val="bg1"/>
                </a:solidFill>
              </a:rPr>
              <a:t>Sci-Fi</a:t>
            </a:r>
          </a:p>
          <a:p>
            <a:pPr marL="457200" indent="-457200" algn="l">
              <a:buAutoNum type="arabicPeriod"/>
            </a:pPr>
            <a:r>
              <a:rPr lang="en-US" sz="2800" dirty="0">
                <a:solidFill>
                  <a:schemeClr val="bg1"/>
                </a:solidFill>
              </a:rPr>
              <a:t>Animation</a:t>
            </a:r>
          </a:p>
          <a:p>
            <a:pPr marL="457200" indent="-457200" algn="l">
              <a:buAutoNum type="arabicPeriod"/>
            </a:pPr>
            <a:r>
              <a:rPr lang="en-US" sz="2800" dirty="0">
                <a:solidFill>
                  <a:schemeClr val="bg1"/>
                </a:solidFill>
              </a:rPr>
              <a:t>Drama</a:t>
            </a:r>
          </a:p>
          <a:p>
            <a:pPr marL="457200" indent="-457200" algn="l">
              <a:buAutoNum type="arabicPeriod"/>
            </a:pPr>
            <a:r>
              <a:rPr lang="en-US" sz="2800" dirty="0">
                <a:solidFill>
                  <a:schemeClr val="bg1"/>
                </a:solidFill>
              </a:rPr>
              <a:t>Comedy</a:t>
            </a:r>
          </a:p>
        </p:txBody>
      </p:sp>
      <p:sp>
        <p:nvSpPr>
          <p:cNvPr id="4" name="Title 1">
            <a:extLst>
              <a:ext uri="{FF2B5EF4-FFF2-40B4-BE49-F238E27FC236}">
                <a16:creationId xmlns:a16="http://schemas.microsoft.com/office/drawing/2014/main" id="{71D55D94-969C-BB61-EAE8-51C66C56758F}"/>
              </a:ext>
            </a:extLst>
          </p:cNvPr>
          <p:cNvSpPr>
            <a:spLocks noGrp="1"/>
          </p:cNvSpPr>
          <p:nvPr>
            <p:ph type="ctrTitle"/>
          </p:nvPr>
        </p:nvSpPr>
        <p:spPr>
          <a:xfrm>
            <a:off x="371061" y="30664"/>
            <a:ext cx="11449878" cy="776702"/>
          </a:xfrm>
        </p:spPr>
        <p:txBody>
          <a:bodyPr>
            <a:normAutofit/>
          </a:bodyPr>
          <a:lstStyle/>
          <a:p>
            <a:r>
              <a:rPr lang="en-US" sz="4000" b="1" dirty="0">
                <a:solidFill>
                  <a:schemeClr val="bg1"/>
                </a:solidFill>
              </a:rPr>
              <a:t>Most Profitable Movie Genres</a:t>
            </a:r>
          </a:p>
        </p:txBody>
      </p:sp>
      <p:sp>
        <p:nvSpPr>
          <p:cNvPr id="5" name="TextBox 4">
            <a:extLst>
              <a:ext uri="{FF2B5EF4-FFF2-40B4-BE49-F238E27FC236}">
                <a16:creationId xmlns:a16="http://schemas.microsoft.com/office/drawing/2014/main" id="{39ADDF30-3471-4A39-C8C0-6C0DCB7AFC18}"/>
              </a:ext>
            </a:extLst>
          </p:cNvPr>
          <p:cNvSpPr txBox="1"/>
          <p:nvPr/>
        </p:nvSpPr>
        <p:spPr>
          <a:xfrm>
            <a:off x="245422" y="6468528"/>
            <a:ext cx="1334900" cy="276999"/>
          </a:xfrm>
          <a:prstGeom prst="rect">
            <a:avLst/>
          </a:prstGeom>
          <a:noFill/>
        </p:spPr>
        <p:txBody>
          <a:bodyPr wrap="square">
            <a:spAutoFit/>
          </a:bodyPr>
          <a:lstStyle/>
          <a:p>
            <a:r>
              <a:rPr lang="en-US" sz="1200" dirty="0">
                <a:solidFill>
                  <a:srgbClr val="002060"/>
                </a:solidFill>
                <a:hlinkClick r:id="rId3">
                  <a:extLst>
                    <a:ext uri="{A12FA001-AC4F-418D-AE19-62706E023703}">
                      <ahyp:hlinkClr xmlns:ahyp="http://schemas.microsoft.com/office/drawing/2018/hyperlinkcolor" val="tx"/>
                    </a:ext>
                  </a:extLst>
                </a:hlinkClick>
              </a:rPr>
              <a:t>Tableau Link</a:t>
            </a:r>
            <a:endParaRPr lang="en-US" sz="1200" dirty="0">
              <a:solidFill>
                <a:srgbClr val="002060"/>
              </a:solidFill>
            </a:endParaRPr>
          </a:p>
        </p:txBody>
      </p:sp>
      <p:pic>
        <p:nvPicPr>
          <p:cNvPr id="6" name="Picture 5">
            <a:extLst>
              <a:ext uri="{FF2B5EF4-FFF2-40B4-BE49-F238E27FC236}">
                <a16:creationId xmlns:a16="http://schemas.microsoft.com/office/drawing/2014/main" id="{6EDB02A3-01D7-D7C7-1C78-2620D1AF7BE0}"/>
              </a:ext>
            </a:extLst>
          </p:cNvPr>
          <p:cNvPicPr>
            <a:picLocks noChangeAspect="1"/>
          </p:cNvPicPr>
          <p:nvPr/>
        </p:nvPicPr>
        <p:blipFill>
          <a:blip r:embed="rId4"/>
          <a:stretch>
            <a:fillRect/>
          </a:stretch>
        </p:blipFill>
        <p:spPr>
          <a:xfrm>
            <a:off x="176419" y="857061"/>
            <a:ext cx="7874098" cy="5215748"/>
          </a:xfrm>
          <a:prstGeom prst="rect">
            <a:avLst/>
          </a:prstGeom>
          <a:ln w="25400">
            <a:solidFill>
              <a:schemeClr val="tx1"/>
            </a:solidFill>
          </a:ln>
        </p:spPr>
      </p:pic>
      <p:sp>
        <p:nvSpPr>
          <p:cNvPr id="8" name="Round Diagonal Corner Rectangle 7">
            <a:extLst>
              <a:ext uri="{FF2B5EF4-FFF2-40B4-BE49-F238E27FC236}">
                <a16:creationId xmlns:a16="http://schemas.microsoft.com/office/drawing/2014/main" id="{F8AB3C42-2F87-ABCE-B9FA-C66DD4EDDB06}"/>
              </a:ext>
            </a:extLst>
          </p:cNvPr>
          <p:cNvSpPr/>
          <p:nvPr/>
        </p:nvSpPr>
        <p:spPr>
          <a:xfrm>
            <a:off x="8319052" y="998654"/>
            <a:ext cx="3588026" cy="3046571"/>
          </a:xfrm>
          <a:prstGeom prst="round2Diag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255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D55D94-969C-BB61-EAE8-51C66C56758F}"/>
              </a:ext>
            </a:extLst>
          </p:cNvPr>
          <p:cNvSpPr>
            <a:spLocks noGrp="1"/>
          </p:cNvSpPr>
          <p:nvPr>
            <p:ph type="ctrTitle"/>
          </p:nvPr>
        </p:nvSpPr>
        <p:spPr>
          <a:xfrm>
            <a:off x="371061" y="39758"/>
            <a:ext cx="11449878" cy="776702"/>
          </a:xfrm>
        </p:spPr>
        <p:txBody>
          <a:bodyPr>
            <a:normAutofit/>
          </a:bodyPr>
          <a:lstStyle/>
          <a:p>
            <a:r>
              <a:rPr lang="en-US" sz="4000" b="1" dirty="0">
                <a:solidFill>
                  <a:schemeClr val="bg1"/>
                </a:solidFill>
              </a:rPr>
              <a:t>What was the average rental duration for all videos?</a:t>
            </a:r>
          </a:p>
        </p:txBody>
      </p:sp>
      <p:graphicFrame>
        <p:nvGraphicFramePr>
          <p:cNvPr id="13" name="Table 12">
            <a:extLst>
              <a:ext uri="{FF2B5EF4-FFF2-40B4-BE49-F238E27FC236}">
                <a16:creationId xmlns:a16="http://schemas.microsoft.com/office/drawing/2014/main" id="{BDC5C029-B9BE-55CA-85BE-F70FF5328750}"/>
              </a:ext>
            </a:extLst>
          </p:cNvPr>
          <p:cNvGraphicFramePr>
            <a:graphicFrameLocks noGrp="1"/>
          </p:cNvGraphicFramePr>
          <p:nvPr>
            <p:extLst>
              <p:ext uri="{D42A27DB-BD31-4B8C-83A1-F6EECF244321}">
                <p14:modId xmlns:p14="http://schemas.microsoft.com/office/powerpoint/2010/main" val="2828107420"/>
              </p:ext>
            </p:extLst>
          </p:nvPr>
        </p:nvGraphicFramePr>
        <p:xfrm>
          <a:off x="902354" y="1656798"/>
          <a:ext cx="4591602" cy="4076700"/>
        </p:xfrm>
        <a:graphic>
          <a:graphicData uri="http://schemas.openxmlformats.org/drawingml/2006/table">
            <a:tbl>
              <a:tblPr/>
              <a:tblGrid>
                <a:gridCol w="1081738">
                  <a:extLst>
                    <a:ext uri="{9D8B030D-6E8A-4147-A177-3AD203B41FA5}">
                      <a16:colId xmlns:a16="http://schemas.microsoft.com/office/drawing/2014/main" val="1074637051"/>
                    </a:ext>
                  </a:extLst>
                </a:gridCol>
                <a:gridCol w="1027277">
                  <a:extLst>
                    <a:ext uri="{9D8B030D-6E8A-4147-A177-3AD203B41FA5}">
                      <a16:colId xmlns:a16="http://schemas.microsoft.com/office/drawing/2014/main" val="3364395150"/>
                    </a:ext>
                  </a:extLst>
                </a:gridCol>
                <a:gridCol w="827529">
                  <a:extLst>
                    <a:ext uri="{9D8B030D-6E8A-4147-A177-3AD203B41FA5}">
                      <a16:colId xmlns:a16="http://schemas.microsoft.com/office/drawing/2014/main" val="620952581"/>
                    </a:ext>
                  </a:extLst>
                </a:gridCol>
                <a:gridCol w="827529">
                  <a:extLst>
                    <a:ext uri="{9D8B030D-6E8A-4147-A177-3AD203B41FA5}">
                      <a16:colId xmlns:a16="http://schemas.microsoft.com/office/drawing/2014/main" val="4197852756"/>
                    </a:ext>
                  </a:extLst>
                </a:gridCol>
                <a:gridCol w="827529">
                  <a:extLst>
                    <a:ext uri="{9D8B030D-6E8A-4147-A177-3AD203B41FA5}">
                      <a16:colId xmlns:a16="http://schemas.microsoft.com/office/drawing/2014/main" val="571924563"/>
                    </a:ext>
                  </a:extLst>
                </a:gridCol>
              </a:tblGrid>
              <a:tr h="393700">
                <a:tc gridSpan="5">
                  <a:txBody>
                    <a:bodyPr/>
                    <a:lstStyle/>
                    <a:p>
                      <a:pPr algn="l" fontAlgn="b"/>
                      <a:r>
                        <a:rPr lang="en-US" sz="2400" b="1" i="0" u="sng" strike="noStrike" dirty="0">
                          <a:solidFill>
                            <a:schemeClr val="bg1"/>
                          </a:solidFill>
                          <a:effectLst/>
                          <a:latin typeface="Calibri" panose="020F0502020204030204" pitchFamily="34" charset="0"/>
                        </a:rPr>
                        <a:t>Average Rental Duration by Genre</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43471038"/>
                  </a:ext>
                </a:extLst>
              </a:tr>
              <a:tr h="368300">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2200" b="0" i="0" u="none" strike="noStrike" dirty="0">
                          <a:solidFill>
                            <a:schemeClr val="bg1"/>
                          </a:solidFill>
                          <a:effectLst/>
                          <a:latin typeface="Calibri" panose="020F0502020204030204" pitchFamily="34" charset="0"/>
                        </a:rPr>
                        <a:t>Thriller</a:t>
                      </a:r>
                    </a:p>
                  </a:txBody>
                  <a:tcPr marL="9525" marR="9525" marT="9525" marB="0" anchor="b">
                    <a:lnL>
                      <a:noFill/>
                    </a:lnL>
                    <a:lnR>
                      <a:noFill/>
                    </a:lnR>
                    <a:lnT>
                      <a:noFill/>
                    </a:lnT>
                    <a:lnB>
                      <a:noFill/>
                    </a:lnB>
                  </a:tcPr>
                </a:tc>
                <a:tc>
                  <a:txBody>
                    <a:bodyPr/>
                    <a:lstStyle/>
                    <a:p>
                      <a:pPr algn="ctr" fontAlgn="b"/>
                      <a:r>
                        <a:rPr lang="en-US" sz="2200" b="0" i="0" u="none" strike="noStrike" dirty="0">
                          <a:solidFill>
                            <a:schemeClr val="bg1"/>
                          </a:solidFill>
                          <a:effectLst/>
                          <a:latin typeface="Calibri" panose="020F0502020204030204" pitchFamily="34" charset="0"/>
                        </a:rPr>
                        <a:t>6.0</a:t>
                      </a:r>
                    </a:p>
                  </a:txBody>
                  <a:tcPr marL="9525" marR="9525" marT="9525" marB="0" anchor="b">
                    <a:lnL>
                      <a:noFill/>
                    </a:lnL>
                    <a:lnR>
                      <a:noFill/>
                    </a:lnR>
                    <a:lnT>
                      <a:noFill/>
                    </a:lnT>
                    <a:lnB>
                      <a:noFill/>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39655097"/>
                  </a:ext>
                </a:extLst>
              </a:tr>
              <a:tr h="368300">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2200" b="0" i="0" u="none" strike="noStrike" dirty="0">
                          <a:solidFill>
                            <a:schemeClr val="bg1"/>
                          </a:solidFill>
                          <a:effectLst/>
                          <a:latin typeface="Calibri" panose="020F0502020204030204" pitchFamily="34" charset="0"/>
                        </a:rPr>
                        <a:t>Travel</a:t>
                      </a:r>
                    </a:p>
                  </a:txBody>
                  <a:tcPr marL="9525" marR="9525" marT="9525" marB="0" anchor="b">
                    <a:lnL>
                      <a:noFill/>
                    </a:lnL>
                    <a:lnR>
                      <a:noFill/>
                    </a:lnR>
                    <a:lnT>
                      <a:noFill/>
                    </a:lnT>
                    <a:lnB>
                      <a:noFill/>
                    </a:lnB>
                  </a:tcPr>
                </a:tc>
                <a:tc>
                  <a:txBody>
                    <a:bodyPr/>
                    <a:lstStyle/>
                    <a:p>
                      <a:pPr algn="ctr" fontAlgn="b"/>
                      <a:r>
                        <a:rPr lang="en-US" sz="2200" b="0" i="0" u="none" strike="noStrike" dirty="0">
                          <a:solidFill>
                            <a:schemeClr val="bg1"/>
                          </a:solidFill>
                          <a:effectLst/>
                          <a:latin typeface="Calibri" panose="020F0502020204030204" pitchFamily="34" charset="0"/>
                        </a:rPr>
                        <a:t>5.4</a:t>
                      </a:r>
                    </a:p>
                  </a:txBody>
                  <a:tcPr marL="9525" marR="9525" marT="9525" marB="0" anchor="b">
                    <a:lnL>
                      <a:noFill/>
                    </a:lnL>
                    <a:lnR>
                      <a:noFill/>
                    </a:lnR>
                    <a:lnT>
                      <a:noFill/>
                    </a:lnT>
                    <a:lnB>
                      <a:noFill/>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309749215"/>
                  </a:ext>
                </a:extLst>
              </a:tr>
              <a:tr h="368300">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2200" b="0" i="0" u="none" strike="noStrike" dirty="0">
                          <a:solidFill>
                            <a:schemeClr val="bg1"/>
                          </a:solidFill>
                          <a:effectLst/>
                          <a:latin typeface="Calibri" panose="020F0502020204030204" pitchFamily="34" charset="0"/>
                        </a:rPr>
                        <a:t>Music</a:t>
                      </a:r>
                    </a:p>
                  </a:txBody>
                  <a:tcPr marL="9525" marR="9525" marT="9525" marB="0" anchor="b">
                    <a:lnL>
                      <a:noFill/>
                    </a:lnL>
                    <a:lnR>
                      <a:noFill/>
                    </a:lnR>
                    <a:lnT>
                      <a:noFill/>
                    </a:lnT>
                    <a:lnB>
                      <a:noFill/>
                    </a:lnB>
                  </a:tcPr>
                </a:tc>
                <a:tc>
                  <a:txBody>
                    <a:bodyPr/>
                    <a:lstStyle/>
                    <a:p>
                      <a:pPr algn="ctr" fontAlgn="b"/>
                      <a:r>
                        <a:rPr lang="en-US" sz="2200" b="0" i="0" u="none" strike="noStrike" dirty="0">
                          <a:solidFill>
                            <a:schemeClr val="bg1"/>
                          </a:solidFill>
                          <a:effectLst/>
                          <a:latin typeface="Calibri" panose="020F0502020204030204" pitchFamily="34" charset="0"/>
                        </a:rPr>
                        <a:t>5.2</a:t>
                      </a:r>
                    </a:p>
                  </a:txBody>
                  <a:tcPr marL="9525" marR="9525" marT="9525" marB="0" anchor="b">
                    <a:lnL>
                      <a:noFill/>
                    </a:lnL>
                    <a:lnR>
                      <a:noFill/>
                    </a:lnR>
                    <a:lnT>
                      <a:noFill/>
                    </a:lnT>
                    <a:lnB>
                      <a:noFill/>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113869126"/>
                  </a:ext>
                </a:extLst>
              </a:tr>
              <a:tr h="368300">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2200" b="0" i="0" u="none" strike="noStrike" dirty="0">
                          <a:solidFill>
                            <a:schemeClr val="bg1"/>
                          </a:solidFill>
                          <a:effectLst/>
                          <a:latin typeface="Calibri" panose="020F0502020204030204" pitchFamily="34" charset="0"/>
                        </a:rPr>
                        <a:t>Family</a:t>
                      </a:r>
                    </a:p>
                  </a:txBody>
                  <a:tcPr marL="9525" marR="9525" marT="9525" marB="0" anchor="b">
                    <a:lnL>
                      <a:noFill/>
                    </a:lnL>
                    <a:lnR>
                      <a:noFill/>
                    </a:lnR>
                    <a:lnT>
                      <a:noFill/>
                    </a:lnT>
                    <a:lnB>
                      <a:noFill/>
                    </a:lnB>
                  </a:tcPr>
                </a:tc>
                <a:tc>
                  <a:txBody>
                    <a:bodyPr/>
                    <a:lstStyle/>
                    <a:p>
                      <a:pPr algn="ctr" fontAlgn="b"/>
                      <a:r>
                        <a:rPr lang="en-US" sz="2200" b="0" i="0" u="none" strike="noStrike" dirty="0">
                          <a:solidFill>
                            <a:schemeClr val="bg1"/>
                          </a:solidFill>
                          <a:effectLst/>
                          <a:latin typeface="Calibri" panose="020F0502020204030204" pitchFamily="34" charset="0"/>
                        </a:rPr>
                        <a:t>5.2</a:t>
                      </a:r>
                    </a:p>
                  </a:txBody>
                  <a:tcPr marL="9525" marR="9525" marT="9525" marB="0" anchor="b">
                    <a:lnL>
                      <a:noFill/>
                    </a:lnL>
                    <a:lnR>
                      <a:noFill/>
                    </a:lnR>
                    <a:lnT>
                      <a:noFill/>
                    </a:lnT>
                    <a:lnB>
                      <a:noFill/>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745934741"/>
                  </a:ext>
                </a:extLst>
              </a:tr>
              <a:tr h="368300">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2200" b="0" i="0" u="none" strike="noStrike" dirty="0">
                          <a:solidFill>
                            <a:schemeClr val="bg1"/>
                          </a:solidFill>
                          <a:effectLst/>
                          <a:latin typeface="Calibri" panose="020F0502020204030204" pitchFamily="34" charset="0"/>
                        </a:rPr>
                        <a:t>Foreign</a:t>
                      </a:r>
                    </a:p>
                  </a:txBody>
                  <a:tcPr marL="9525" marR="9525" marT="9525" marB="0" anchor="b">
                    <a:lnL>
                      <a:noFill/>
                    </a:lnL>
                    <a:lnR>
                      <a:noFill/>
                    </a:lnR>
                    <a:lnT>
                      <a:noFill/>
                    </a:lnT>
                    <a:lnB>
                      <a:noFill/>
                    </a:lnB>
                  </a:tcPr>
                </a:tc>
                <a:tc>
                  <a:txBody>
                    <a:bodyPr/>
                    <a:lstStyle/>
                    <a:p>
                      <a:pPr algn="ctr" fontAlgn="b"/>
                      <a:r>
                        <a:rPr lang="en-US" sz="2200" b="0" i="0" u="none" strike="noStrike" dirty="0">
                          <a:solidFill>
                            <a:schemeClr val="bg1"/>
                          </a:solidFill>
                          <a:effectLst/>
                          <a:latin typeface="Calibri" panose="020F0502020204030204" pitchFamily="34" charset="0"/>
                        </a:rPr>
                        <a:t>5.1</a:t>
                      </a:r>
                    </a:p>
                  </a:txBody>
                  <a:tcPr marL="9525" marR="9525" marT="9525" marB="0" anchor="b">
                    <a:lnL>
                      <a:noFill/>
                    </a:lnL>
                    <a:lnR>
                      <a:noFill/>
                    </a:lnR>
                    <a:lnT>
                      <a:noFill/>
                    </a:lnT>
                    <a:lnB>
                      <a:noFill/>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853536139"/>
                  </a:ext>
                </a:extLst>
              </a:tr>
              <a:tr h="368300">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2200" b="0" i="0" u="none" strike="noStrike" dirty="0">
                          <a:solidFill>
                            <a:schemeClr val="bg1"/>
                          </a:solidFill>
                          <a:effectLst/>
                          <a:latin typeface="Calibri" panose="020F0502020204030204" pitchFamily="34" charset="0"/>
                        </a:rPr>
                        <a:t>Drama</a:t>
                      </a:r>
                    </a:p>
                  </a:txBody>
                  <a:tcPr marL="9525" marR="9525" marT="9525" marB="0" anchor="b">
                    <a:lnL>
                      <a:noFill/>
                    </a:lnL>
                    <a:lnR>
                      <a:noFill/>
                    </a:lnR>
                    <a:lnT>
                      <a:noFill/>
                    </a:lnT>
                    <a:lnB>
                      <a:noFill/>
                    </a:lnB>
                  </a:tcPr>
                </a:tc>
                <a:tc>
                  <a:txBody>
                    <a:bodyPr/>
                    <a:lstStyle/>
                    <a:p>
                      <a:pPr algn="ctr" fontAlgn="b"/>
                      <a:r>
                        <a:rPr lang="en-US" sz="2200" b="0" i="0" u="none" strike="noStrike" dirty="0">
                          <a:solidFill>
                            <a:schemeClr val="bg1"/>
                          </a:solidFill>
                          <a:effectLst/>
                          <a:latin typeface="Calibri" panose="020F0502020204030204" pitchFamily="34" charset="0"/>
                        </a:rPr>
                        <a:t>5.1</a:t>
                      </a:r>
                    </a:p>
                  </a:txBody>
                  <a:tcPr marL="9525" marR="9525" marT="9525" marB="0" anchor="b">
                    <a:lnL>
                      <a:noFill/>
                    </a:lnL>
                    <a:lnR>
                      <a:noFill/>
                    </a:lnR>
                    <a:lnT>
                      <a:noFill/>
                    </a:lnT>
                    <a:lnB>
                      <a:noFill/>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394793304"/>
                  </a:ext>
                </a:extLst>
              </a:tr>
              <a:tr h="368300">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2200" b="0" i="0" u="none" strike="noStrike" dirty="0">
                          <a:solidFill>
                            <a:schemeClr val="bg1"/>
                          </a:solidFill>
                          <a:effectLst/>
                          <a:latin typeface="Calibri" panose="020F0502020204030204" pitchFamily="34" charset="0"/>
                        </a:rPr>
                        <a:t>Classics</a:t>
                      </a:r>
                    </a:p>
                  </a:txBody>
                  <a:tcPr marL="9525" marR="9525" marT="9525" marB="0" anchor="b">
                    <a:lnL>
                      <a:noFill/>
                    </a:lnL>
                    <a:lnR>
                      <a:noFill/>
                    </a:lnR>
                    <a:lnT>
                      <a:noFill/>
                    </a:lnT>
                    <a:lnB>
                      <a:noFill/>
                    </a:lnB>
                  </a:tcPr>
                </a:tc>
                <a:tc>
                  <a:txBody>
                    <a:bodyPr/>
                    <a:lstStyle/>
                    <a:p>
                      <a:pPr algn="ctr" fontAlgn="b"/>
                      <a:r>
                        <a:rPr lang="en-US" sz="2200" b="0" i="0" u="none" strike="noStrike" dirty="0">
                          <a:solidFill>
                            <a:schemeClr val="bg1"/>
                          </a:solidFill>
                          <a:effectLst/>
                          <a:latin typeface="Calibri" panose="020F0502020204030204" pitchFamily="34" charset="0"/>
                        </a:rPr>
                        <a:t>5.1</a:t>
                      </a:r>
                    </a:p>
                  </a:txBody>
                  <a:tcPr marL="9525" marR="9525" marT="9525" marB="0" anchor="b">
                    <a:lnL>
                      <a:noFill/>
                    </a:lnL>
                    <a:lnR>
                      <a:noFill/>
                    </a:lnR>
                    <a:lnT>
                      <a:noFill/>
                    </a:lnT>
                    <a:lnB>
                      <a:noFill/>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257859432"/>
                  </a:ext>
                </a:extLst>
              </a:tr>
              <a:tr h="368300">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2200" b="0" i="0" u="none" strike="noStrike" dirty="0">
                          <a:solidFill>
                            <a:schemeClr val="bg1"/>
                          </a:solidFill>
                          <a:effectLst/>
                          <a:latin typeface="Calibri" panose="020F0502020204030204" pitchFamily="34" charset="0"/>
                        </a:rPr>
                        <a:t>Games</a:t>
                      </a:r>
                    </a:p>
                  </a:txBody>
                  <a:tcPr marL="9525" marR="9525" marT="9525" marB="0" anchor="b">
                    <a:lnL>
                      <a:noFill/>
                    </a:lnL>
                    <a:lnR>
                      <a:noFill/>
                    </a:lnR>
                    <a:lnT>
                      <a:noFill/>
                    </a:lnT>
                    <a:lnB>
                      <a:noFill/>
                    </a:lnB>
                  </a:tcPr>
                </a:tc>
                <a:tc>
                  <a:txBody>
                    <a:bodyPr/>
                    <a:lstStyle/>
                    <a:p>
                      <a:pPr algn="ctr" fontAlgn="b"/>
                      <a:r>
                        <a:rPr lang="en-US" sz="2200" b="0" i="0" u="none" strike="noStrike" dirty="0">
                          <a:solidFill>
                            <a:schemeClr val="bg1"/>
                          </a:solidFill>
                          <a:effectLst/>
                          <a:latin typeface="Calibri" panose="020F0502020204030204" pitchFamily="34" charset="0"/>
                        </a:rPr>
                        <a:t>5.1</a:t>
                      </a:r>
                    </a:p>
                  </a:txBody>
                  <a:tcPr marL="9525" marR="9525" marT="9525" marB="0" anchor="b">
                    <a:lnL>
                      <a:noFill/>
                    </a:lnL>
                    <a:lnR>
                      <a:noFill/>
                    </a:lnR>
                    <a:lnT>
                      <a:noFill/>
                    </a:lnT>
                    <a:lnB>
                      <a:noFill/>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351714111"/>
                  </a:ext>
                </a:extLst>
              </a:tr>
              <a:tr h="368300">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2200" b="0" i="0" u="none" strike="noStrike" dirty="0">
                          <a:solidFill>
                            <a:schemeClr val="bg1"/>
                          </a:solidFill>
                          <a:effectLst/>
                          <a:latin typeface="Calibri" panose="020F0502020204030204" pitchFamily="34" charset="0"/>
                        </a:rPr>
                        <a:t>Children</a:t>
                      </a:r>
                    </a:p>
                  </a:txBody>
                  <a:tcPr marL="9525" marR="9525" marT="9525" marB="0" anchor="b">
                    <a:lnL>
                      <a:noFill/>
                    </a:lnL>
                    <a:lnR>
                      <a:noFill/>
                    </a:lnR>
                    <a:lnT>
                      <a:noFill/>
                    </a:lnT>
                    <a:lnB>
                      <a:noFill/>
                    </a:lnB>
                  </a:tcPr>
                </a:tc>
                <a:tc>
                  <a:txBody>
                    <a:bodyPr/>
                    <a:lstStyle/>
                    <a:p>
                      <a:pPr algn="ctr" fontAlgn="b"/>
                      <a:r>
                        <a:rPr lang="en-US" sz="2200" b="0" i="0" u="none" strike="noStrike" dirty="0">
                          <a:solidFill>
                            <a:schemeClr val="bg1"/>
                          </a:solidFill>
                          <a:effectLst/>
                          <a:latin typeface="Calibri" panose="020F0502020204030204" pitchFamily="34" charset="0"/>
                        </a:rPr>
                        <a:t>5.0</a:t>
                      </a:r>
                    </a:p>
                  </a:txBody>
                  <a:tcPr marL="9525" marR="9525" marT="9525" marB="0" anchor="b">
                    <a:lnL>
                      <a:noFill/>
                    </a:lnL>
                    <a:lnR>
                      <a:noFill/>
                    </a:lnR>
                    <a:lnT>
                      <a:noFill/>
                    </a:lnT>
                    <a:lnB>
                      <a:noFill/>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654028916"/>
                  </a:ext>
                </a:extLst>
              </a:tr>
              <a:tr h="368300">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2200" b="0" i="0" u="none" strike="noStrike" dirty="0">
                          <a:solidFill>
                            <a:schemeClr val="bg1"/>
                          </a:solidFill>
                          <a:effectLst/>
                          <a:latin typeface="Calibri" panose="020F0502020204030204" pitchFamily="34" charset="0"/>
                        </a:rPr>
                        <a:t>Action</a:t>
                      </a:r>
                    </a:p>
                  </a:txBody>
                  <a:tcPr marL="9525" marR="9525" marT="9525" marB="0" anchor="b">
                    <a:lnL>
                      <a:noFill/>
                    </a:lnL>
                    <a:lnR>
                      <a:noFill/>
                    </a:lnR>
                    <a:lnT>
                      <a:noFill/>
                    </a:lnT>
                    <a:lnB>
                      <a:noFill/>
                    </a:lnB>
                  </a:tcPr>
                </a:tc>
                <a:tc>
                  <a:txBody>
                    <a:bodyPr/>
                    <a:lstStyle/>
                    <a:p>
                      <a:pPr algn="ctr" fontAlgn="b"/>
                      <a:r>
                        <a:rPr lang="en-US" sz="2200" b="0" i="0" u="none" strike="noStrike" dirty="0">
                          <a:solidFill>
                            <a:schemeClr val="bg1"/>
                          </a:solidFill>
                          <a:effectLst/>
                          <a:latin typeface="Calibri" panose="020F0502020204030204" pitchFamily="34" charset="0"/>
                        </a:rPr>
                        <a:t>5.0</a:t>
                      </a:r>
                    </a:p>
                  </a:txBody>
                  <a:tcPr marL="9525" marR="9525" marT="9525" marB="0" anchor="b">
                    <a:lnL>
                      <a:noFill/>
                    </a:lnL>
                    <a:lnR>
                      <a:noFill/>
                    </a:lnR>
                    <a:lnT>
                      <a:noFill/>
                    </a:lnT>
                    <a:lnB>
                      <a:noFill/>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106626566"/>
                  </a:ext>
                </a:extLst>
              </a:tr>
            </a:tbl>
          </a:graphicData>
        </a:graphic>
      </p:graphicFrame>
      <p:graphicFrame>
        <p:nvGraphicFramePr>
          <p:cNvPr id="14" name="Table 13">
            <a:extLst>
              <a:ext uri="{FF2B5EF4-FFF2-40B4-BE49-F238E27FC236}">
                <a16:creationId xmlns:a16="http://schemas.microsoft.com/office/drawing/2014/main" id="{62AF9579-C0EA-2567-6F39-97FA0C705D1F}"/>
              </a:ext>
            </a:extLst>
          </p:cNvPr>
          <p:cNvGraphicFramePr>
            <a:graphicFrameLocks noGrp="1"/>
          </p:cNvGraphicFramePr>
          <p:nvPr>
            <p:extLst>
              <p:ext uri="{D42A27DB-BD31-4B8C-83A1-F6EECF244321}">
                <p14:modId xmlns:p14="http://schemas.microsoft.com/office/powerpoint/2010/main" val="1237814596"/>
              </p:ext>
            </p:extLst>
          </p:nvPr>
        </p:nvGraphicFramePr>
        <p:xfrm>
          <a:off x="6358716" y="1656798"/>
          <a:ext cx="5079998" cy="1498600"/>
        </p:xfrm>
        <a:graphic>
          <a:graphicData uri="http://schemas.openxmlformats.org/drawingml/2006/table">
            <a:tbl>
              <a:tblPr/>
              <a:tblGrid>
                <a:gridCol w="826093">
                  <a:extLst>
                    <a:ext uri="{9D8B030D-6E8A-4147-A177-3AD203B41FA5}">
                      <a16:colId xmlns:a16="http://schemas.microsoft.com/office/drawing/2014/main" val="3716869484"/>
                    </a:ext>
                  </a:extLst>
                </a:gridCol>
                <a:gridCol w="826093">
                  <a:extLst>
                    <a:ext uri="{9D8B030D-6E8A-4147-A177-3AD203B41FA5}">
                      <a16:colId xmlns:a16="http://schemas.microsoft.com/office/drawing/2014/main" val="512564228"/>
                    </a:ext>
                  </a:extLst>
                </a:gridCol>
                <a:gridCol w="826093">
                  <a:extLst>
                    <a:ext uri="{9D8B030D-6E8A-4147-A177-3AD203B41FA5}">
                      <a16:colId xmlns:a16="http://schemas.microsoft.com/office/drawing/2014/main" val="3999915347"/>
                    </a:ext>
                  </a:extLst>
                </a:gridCol>
                <a:gridCol w="826093">
                  <a:extLst>
                    <a:ext uri="{9D8B030D-6E8A-4147-A177-3AD203B41FA5}">
                      <a16:colId xmlns:a16="http://schemas.microsoft.com/office/drawing/2014/main" val="3543756145"/>
                    </a:ext>
                  </a:extLst>
                </a:gridCol>
                <a:gridCol w="949533">
                  <a:extLst>
                    <a:ext uri="{9D8B030D-6E8A-4147-A177-3AD203B41FA5}">
                      <a16:colId xmlns:a16="http://schemas.microsoft.com/office/drawing/2014/main" val="3012393778"/>
                    </a:ext>
                  </a:extLst>
                </a:gridCol>
                <a:gridCol w="826093">
                  <a:extLst>
                    <a:ext uri="{9D8B030D-6E8A-4147-A177-3AD203B41FA5}">
                      <a16:colId xmlns:a16="http://schemas.microsoft.com/office/drawing/2014/main" val="1147272884"/>
                    </a:ext>
                  </a:extLst>
                </a:gridCol>
              </a:tblGrid>
              <a:tr h="393700">
                <a:tc gridSpan="6">
                  <a:txBody>
                    <a:bodyPr/>
                    <a:lstStyle/>
                    <a:p>
                      <a:pPr algn="l" fontAlgn="b"/>
                      <a:r>
                        <a:rPr lang="en-US" sz="2400" b="1" i="0" u="sng" strike="noStrike" dirty="0">
                          <a:solidFill>
                            <a:schemeClr val="bg1"/>
                          </a:solidFill>
                          <a:effectLst/>
                          <a:latin typeface="Calibri" panose="020F0502020204030204" pitchFamily="34" charset="0"/>
                        </a:rPr>
                        <a:t>Average Rental Duration by Rental Price</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08589063"/>
                  </a:ext>
                </a:extLst>
              </a:tr>
              <a:tr h="368300">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2200" b="0" i="0" u="none" strike="noStrike" dirty="0">
                          <a:solidFill>
                            <a:schemeClr val="bg1"/>
                          </a:solidFill>
                          <a:effectLst/>
                          <a:latin typeface="Calibri" panose="020F0502020204030204" pitchFamily="34" charset="0"/>
                        </a:rPr>
                        <a:t>$2.99</a:t>
                      </a:r>
                    </a:p>
                  </a:txBody>
                  <a:tcPr marL="9525" marR="9525" marT="9525" marB="0" anchor="b">
                    <a:lnL>
                      <a:noFill/>
                    </a:lnL>
                    <a:lnR>
                      <a:noFill/>
                    </a:lnR>
                    <a:lnT>
                      <a:noFill/>
                    </a:lnT>
                    <a:lnB>
                      <a:noFill/>
                    </a:lnB>
                  </a:tcPr>
                </a:tc>
                <a:tc>
                  <a:txBody>
                    <a:bodyPr/>
                    <a:lstStyle/>
                    <a:p>
                      <a:pPr algn="r" fontAlgn="b"/>
                      <a:r>
                        <a:rPr lang="en-US" sz="2200" b="0" i="0" u="none" strike="noStrike" dirty="0">
                          <a:solidFill>
                            <a:schemeClr val="bg1"/>
                          </a:solidFill>
                          <a:effectLst/>
                          <a:latin typeface="Calibri" panose="020F0502020204030204" pitchFamily="34" charset="0"/>
                        </a:rPr>
                        <a:t>5.1</a:t>
                      </a: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295734982"/>
                  </a:ext>
                </a:extLst>
              </a:tr>
              <a:tr h="368300">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2200" b="0" i="0" u="none" strike="noStrike" dirty="0">
                          <a:solidFill>
                            <a:schemeClr val="bg1"/>
                          </a:solidFill>
                          <a:effectLst/>
                          <a:latin typeface="Calibri" panose="020F0502020204030204" pitchFamily="34" charset="0"/>
                        </a:rPr>
                        <a:t>$4.99</a:t>
                      </a:r>
                    </a:p>
                  </a:txBody>
                  <a:tcPr marL="9525" marR="9525" marT="9525" marB="0" anchor="b">
                    <a:lnL>
                      <a:noFill/>
                    </a:lnL>
                    <a:lnR>
                      <a:noFill/>
                    </a:lnR>
                    <a:lnT>
                      <a:noFill/>
                    </a:lnT>
                    <a:lnB>
                      <a:noFill/>
                    </a:lnB>
                  </a:tcPr>
                </a:tc>
                <a:tc>
                  <a:txBody>
                    <a:bodyPr/>
                    <a:lstStyle/>
                    <a:p>
                      <a:pPr algn="r" fontAlgn="b"/>
                      <a:r>
                        <a:rPr lang="en-US" sz="2200" b="0" i="0" u="none" strike="noStrike" dirty="0">
                          <a:solidFill>
                            <a:schemeClr val="bg1"/>
                          </a:solidFill>
                          <a:effectLst/>
                          <a:latin typeface="Calibri" panose="020F0502020204030204" pitchFamily="34" charset="0"/>
                        </a:rPr>
                        <a:t>5.0</a:t>
                      </a: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783234069"/>
                  </a:ext>
                </a:extLst>
              </a:tr>
              <a:tr h="368300">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2200" b="0" i="0" u="none" strike="noStrike" dirty="0">
                          <a:solidFill>
                            <a:schemeClr val="bg1"/>
                          </a:solidFill>
                          <a:effectLst/>
                          <a:latin typeface="Calibri" panose="020F0502020204030204" pitchFamily="34" charset="0"/>
                        </a:rPr>
                        <a:t>$0.99</a:t>
                      </a:r>
                    </a:p>
                  </a:txBody>
                  <a:tcPr marL="9525" marR="9525" marT="9525" marB="0" anchor="b">
                    <a:lnL>
                      <a:noFill/>
                    </a:lnL>
                    <a:lnR>
                      <a:noFill/>
                    </a:lnR>
                    <a:lnT>
                      <a:noFill/>
                    </a:lnT>
                    <a:lnB>
                      <a:noFill/>
                    </a:lnB>
                  </a:tcPr>
                </a:tc>
                <a:tc>
                  <a:txBody>
                    <a:bodyPr/>
                    <a:lstStyle/>
                    <a:p>
                      <a:pPr algn="r" fontAlgn="b"/>
                      <a:r>
                        <a:rPr lang="en-US" sz="2200" b="0" i="0" u="none" strike="noStrike" dirty="0">
                          <a:solidFill>
                            <a:schemeClr val="bg1"/>
                          </a:solidFill>
                          <a:effectLst/>
                          <a:latin typeface="Calibri" panose="020F0502020204030204" pitchFamily="34" charset="0"/>
                        </a:rPr>
                        <a:t>4.9</a:t>
                      </a: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677455187"/>
                  </a:ext>
                </a:extLst>
              </a:tr>
            </a:tbl>
          </a:graphicData>
        </a:graphic>
      </p:graphicFrame>
      <p:sp>
        <p:nvSpPr>
          <p:cNvPr id="15" name="Rounded Rectangle 14">
            <a:extLst>
              <a:ext uri="{FF2B5EF4-FFF2-40B4-BE49-F238E27FC236}">
                <a16:creationId xmlns:a16="http://schemas.microsoft.com/office/drawing/2014/main" id="{02F98C8B-3649-A17E-397D-113BF2E75C1B}"/>
              </a:ext>
            </a:extLst>
          </p:cNvPr>
          <p:cNvSpPr/>
          <p:nvPr/>
        </p:nvSpPr>
        <p:spPr>
          <a:xfrm>
            <a:off x="659399" y="1475019"/>
            <a:ext cx="4834557" cy="433238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 Diagonal Corner Rectangle 16">
            <a:extLst>
              <a:ext uri="{FF2B5EF4-FFF2-40B4-BE49-F238E27FC236}">
                <a16:creationId xmlns:a16="http://schemas.microsoft.com/office/drawing/2014/main" id="{FCA6CA72-A052-BDA7-97F9-A94DEF3138A2}"/>
              </a:ext>
            </a:extLst>
          </p:cNvPr>
          <p:cNvSpPr/>
          <p:nvPr/>
        </p:nvSpPr>
        <p:spPr>
          <a:xfrm>
            <a:off x="6264829" y="1475019"/>
            <a:ext cx="5267772" cy="1747546"/>
          </a:xfrm>
          <a:prstGeom prst="round2Diag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ubtitle 2">
            <a:extLst>
              <a:ext uri="{FF2B5EF4-FFF2-40B4-BE49-F238E27FC236}">
                <a16:creationId xmlns:a16="http://schemas.microsoft.com/office/drawing/2014/main" id="{F3FC44C1-B143-82DB-20C2-0839997D3E5F}"/>
              </a:ext>
            </a:extLst>
          </p:cNvPr>
          <p:cNvSpPr txBox="1">
            <a:spLocks/>
          </p:cNvSpPr>
          <p:nvPr/>
        </p:nvSpPr>
        <p:spPr>
          <a:xfrm>
            <a:off x="3076677" y="870746"/>
            <a:ext cx="6113550" cy="4553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Ø"/>
            </a:pPr>
            <a:r>
              <a:rPr lang="en-US" sz="2000" i="1" dirty="0">
                <a:solidFill>
                  <a:schemeClr val="bg1"/>
                </a:solidFill>
              </a:rPr>
              <a:t>The average rental duration for all videos is 4.9.</a:t>
            </a:r>
          </a:p>
        </p:txBody>
      </p:sp>
    </p:spTree>
    <p:extLst>
      <p:ext uri="{BB962C8B-B14F-4D97-AF65-F5344CB8AC3E}">
        <p14:creationId xmlns:p14="http://schemas.microsoft.com/office/powerpoint/2010/main" val="3791822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0437E96-654E-42D9-3471-0F6D674DFF6E}"/>
              </a:ext>
            </a:extLst>
          </p:cNvPr>
          <p:cNvSpPr>
            <a:spLocks noGrp="1"/>
          </p:cNvSpPr>
          <p:nvPr>
            <p:ph type="subTitle" idx="1"/>
          </p:nvPr>
        </p:nvSpPr>
        <p:spPr>
          <a:xfrm>
            <a:off x="906154" y="1435532"/>
            <a:ext cx="3375257" cy="1655762"/>
          </a:xfrm>
        </p:spPr>
        <p:txBody>
          <a:bodyPr>
            <a:normAutofit lnSpcReduction="10000"/>
          </a:bodyPr>
          <a:lstStyle/>
          <a:p>
            <a:r>
              <a:rPr lang="en-US" b="1" dirty="0">
                <a:solidFill>
                  <a:schemeClr val="bg1"/>
                </a:solidFill>
              </a:rPr>
              <a:t>RENTAL DURATION</a:t>
            </a:r>
          </a:p>
          <a:p>
            <a:pPr marL="342900" indent="-342900" algn="l">
              <a:buFont typeface="Wingdings" pitchFamily="2" charset="2"/>
              <a:buChar char="Ø"/>
            </a:pPr>
            <a:r>
              <a:rPr lang="en-US" dirty="0">
                <a:solidFill>
                  <a:schemeClr val="bg1"/>
                </a:solidFill>
              </a:rPr>
              <a:t>Minimum: 3 Days</a:t>
            </a:r>
          </a:p>
          <a:p>
            <a:pPr marL="342900" indent="-342900" algn="l">
              <a:buFont typeface="Wingdings" pitchFamily="2" charset="2"/>
              <a:buChar char="Ø"/>
            </a:pPr>
            <a:r>
              <a:rPr lang="en-US" dirty="0">
                <a:solidFill>
                  <a:schemeClr val="bg1"/>
                </a:solidFill>
              </a:rPr>
              <a:t>Maximum: 7 Days</a:t>
            </a:r>
          </a:p>
          <a:p>
            <a:pPr marL="342900" indent="-342900" algn="l">
              <a:buFont typeface="Wingdings" pitchFamily="2" charset="2"/>
              <a:buChar char="Ø"/>
            </a:pPr>
            <a:r>
              <a:rPr lang="en-US" dirty="0">
                <a:solidFill>
                  <a:schemeClr val="bg1"/>
                </a:solidFill>
              </a:rPr>
              <a:t>Average: 4.98 Days</a:t>
            </a:r>
          </a:p>
        </p:txBody>
      </p:sp>
      <p:sp>
        <p:nvSpPr>
          <p:cNvPr id="4" name="Title 1">
            <a:extLst>
              <a:ext uri="{FF2B5EF4-FFF2-40B4-BE49-F238E27FC236}">
                <a16:creationId xmlns:a16="http://schemas.microsoft.com/office/drawing/2014/main" id="{23A37B74-AA0A-8F76-2931-4E1266912E09}"/>
              </a:ext>
            </a:extLst>
          </p:cNvPr>
          <p:cNvSpPr>
            <a:spLocks noGrp="1"/>
          </p:cNvSpPr>
          <p:nvPr>
            <p:ph type="ctrTitle"/>
          </p:nvPr>
        </p:nvSpPr>
        <p:spPr>
          <a:xfrm>
            <a:off x="371061" y="159026"/>
            <a:ext cx="11449878" cy="776702"/>
          </a:xfrm>
        </p:spPr>
        <p:txBody>
          <a:bodyPr>
            <a:normAutofit/>
          </a:bodyPr>
          <a:lstStyle/>
          <a:p>
            <a:r>
              <a:rPr lang="en-US" sz="4000" b="1" dirty="0">
                <a:solidFill>
                  <a:schemeClr val="bg1"/>
                </a:solidFill>
              </a:rPr>
              <a:t>Film Rental Data</a:t>
            </a:r>
          </a:p>
        </p:txBody>
      </p:sp>
      <p:sp>
        <p:nvSpPr>
          <p:cNvPr id="2" name="Subtitle 2">
            <a:extLst>
              <a:ext uri="{FF2B5EF4-FFF2-40B4-BE49-F238E27FC236}">
                <a16:creationId xmlns:a16="http://schemas.microsoft.com/office/drawing/2014/main" id="{799D9EE4-341F-DA6A-18C0-E0E8E7BC223F}"/>
              </a:ext>
            </a:extLst>
          </p:cNvPr>
          <p:cNvSpPr txBox="1">
            <a:spLocks/>
          </p:cNvSpPr>
          <p:nvPr/>
        </p:nvSpPr>
        <p:spPr>
          <a:xfrm>
            <a:off x="4752058" y="1435532"/>
            <a:ext cx="3597280" cy="16557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bg1"/>
                </a:solidFill>
              </a:rPr>
              <a:t>FILM LENGTH</a:t>
            </a:r>
          </a:p>
          <a:p>
            <a:pPr marL="342900" indent="-342900" algn="l">
              <a:buFont typeface="Wingdings" pitchFamily="2" charset="2"/>
              <a:buChar char="Ø"/>
            </a:pPr>
            <a:r>
              <a:rPr lang="en-US" dirty="0">
                <a:solidFill>
                  <a:schemeClr val="bg1"/>
                </a:solidFill>
              </a:rPr>
              <a:t>Minimum: 46 Minutes</a:t>
            </a:r>
          </a:p>
          <a:p>
            <a:pPr marL="342900" indent="-342900" algn="l">
              <a:buFont typeface="Wingdings" pitchFamily="2" charset="2"/>
              <a:buChar char="Ø"/>
            </a:pPr>
            <a:r>
              <a:rPr lang="en-US" dirty="0">
                <a:solidFill>
                  <a:schemeClr val="bg1"/>
                </a:solidFill>
              </a:rPr>
              <a:t>Maximum: 185 Minutes</a:t>
            </a:r>
          </a:p>
          <a:p>
            <a:pPr marL="342900" indent="-342900" algn="l">
              <a:buFont typeface="Wingdings" pitchFamily="2" charset="2"/>
              <a:buChar char="Ø"/>
            </a:pPr>
            <a:r>
              <a:rPr lang="en-US" dirty="0">
                <a:solidFill>
                  <a:schemeClr val="bg1"/>
                </a:solidFill>
              </a:rPr>
              <a:t>Average: 115 Minutes</a:t>
            </a:r>
          </a:p>
        </p:txBody>
      </p:sp>
      <p:sp>
        <p:nvSpPr>
          <p:cNvPr id="5" name="Subtitle 2">
            <a:extLst>
              <a:ext uri="{FF2B5EF4-FFF2-40B4-BE49-F238E27FC236}">
                <a16:creationId xmlns:a16="http://schemas.microsoft.com/office/drawing/2014/main" id="{15AFCC2E-B7A9-BC1F-AB98-807642512228}"/>
              </a:ext>
            </a:extLst>
          </p:cNvPr>
          <p:cNvSpPr txBox="1">
            <a:spLocks/>
          </p:cNvSpPr>
          <p:nvPr/>
        </p:nvSpPr>
        <p:spPr>
          <a:xfrm>
            <a:off x="919373" y="4147824"/>
            <a:ext cx="3144997" cy="16557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bg1"/>
                </a:solidFill>
              </a:rPr>
              <a:t>RENTAL RATE</a:t>
            </a:r>
          </a:p>
          <a:p>
            <a:pPr marL="342900" indent="-342900" algn="l">
              <a:buFont typeface="Wingdings" pitchFamily="2" charset="2"/>
              <a:buChar char="Ø"/>
            </a:pPr>
            <a:r>
              <a:rPr lang="en-US" dirty="0">
                <a:solidFill>
                  <a:schemeClr val="bg1"/>
                </a:solidFill>
              </a:rPr>
              <a:t>Minimum: $0.99</a:t>
            </a:r>
          </a:p>
          <a:p>
            <a:pPr marL="342900" indent="-342900" algn="l">
              <a:buFont typeface="Wingdings" pitchFamily="2" charset="2"/>
              <a:buChar char="Ø"/>
            </a:pPr>
            <a:r>
              <a:rPr lang="en-US" dirty="0">
                <a:solidFill>
                  <a:schemeClr val="bg1"/>
                </a:solidFill>
              </a:rPr>
              <a:t>Maximum: $4.99</a:t>
            </a:r>
          </a:p>
          <a:p>
            <a:pPr marL="342900" indent="-342900" algn="l">
              <a:buFont typeface="Wingdings" pitchFamily="2" charset="2"/>
              <a:buChar char="Ø"/>
            </a:pPr>
            <a:r>
              <a:rPr lang="en-US" dirty="0">
                <a:solidFill>
                  <a:schemeClr val="bg1"/>
                </a:solidFill>
              </a:rPr>
              <a:t>Average: $2.98</a:t>
            </a:r>
          </a:p>
        </p:txBody>
      </p:sp>
      <p:sp>
        <p:nvSpPr>
          <p:cNvPr id="6" name="Subtitle 2">
            <a:extLst>
              <a:ext uri="{FF2B5EF4-FFF2-40B4-BE49-F238E27FC236}">
                <a16:creationId xmlns:a16="http://schemas.microsoft.com/office/drawing/2014/main" id="{FEE3BF3F-CBB7-481F-80B4-B021892C5035}"/>
              </a:ext>
            </a:extLst>
          </p:cNvPr>
          <p:cNvSpPr txBox="1">
            <a:spLocks/>
          </p:cNvSpPr>
          <p:nvPr/>
        </p:nvSpPr>
        <p:spPr>
          <a:xfrm>
            <a:off x="4576467" y="4147824"/>
            <a:ext cx="3144996" cy="16557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bg1"/>
                </a:solidFill>
              </a:rPr>
              <a:t>REPLACEMENT COST</a:t>
            </a:r>
          </a:p>
          <a:p>
            <a:pPr marL="342900" indent="-342900" algn="l">
              <a:buFont typeface="Wingdings" pitchFamily="2" charset="2"/>
              <a:buChar char="Ø"/>
            </a:pPr>
            <a:r>
              <a:rPr lang="en-US" dirty="0">
                <a:solidFill>
                  <a:schemeClr val="bg1"/>
                </a:solidFill>
              </a:rPr>
              <a:t>Minimum: $9.99</a:t>
            </a:r>
          </a:p>
          <a:p>
            <a:pPr marL="342900" indent="-342900" algn="l">
              <a:buFont typeface="Wingdings" pitchFamily="2" charset="2"/>
              <a:buChar char="Ø"/>
            </a:pPr>
            <a:r>
              <a:rPr lang="en-US" dirty="0">
                <a:solidFill>
                  <a:schemeClr val="bg1"/>
                </a:solidFill>
              </a:rPr>
              <a:t>Maximum: $29.99</a:t>
            </a:r>
          </a:p>
          <a:p>
            <a:pPr marL="342900" indent="-342900" algn="l">
              <a:buFont typeface="Wingdings" pitchFamily="2" charset="2"/>
              <a:buChar char="Ø"/>
            </a:pPr>
            <a:r>
              <a:rPr lang="en-US" dirty="0">
                <a:solidFill>
                  <a:schemeClr val="bg1"/>
                </a:solidFill>
              </a:rPr>
              <a:t>Average: $19.98</a:t>
            </a:r>
          </a:p>
        </p:txBody>
      </p:sp>
      <p:sp>
        <p:nvSpPr>
          <p:cNvPr id="7" name="Round Diagonal Corner Rectangle 6">
            <a:extLst>
              <a:ext uri="{FF2B5EF4-FFF2-40B4-BE49-F238E27FC236}">
                <a16:creationId xmlns:a16="http://schemas.microsoft.com/office/drawing/2014/main" id="{C999E239-04A2-8FEB-6313-4A8338AC4EAC}"/>
              </a:ext>
            </a:extLst>
          </p:cNvPr>
          <p:cNvSpPr/>
          <p:nvPr/>
        </p:nvSpPr>
        <p:spPr>
          <a:xfrm>
            <a:off x="832605" y="1389640"/>
            <a:ext cx="7516734" cy="1747546"/>
          </a:xfrm>
          <a:prstGeom prst="round2Diag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 Diagonal Corner Rectangle 7">
            <a:extLst>
              <a:ext uri="{FF2B5EF4-FFF2-40B4-BE49-F238E27FC236}">
                <a16:creationId xmlns:a16="http://schemas.microsoft.com/office/drawing/2014/main" id="{AE0EF586-F234-AD20-FE1B-4DCDA7394D87}"/>
              </a:ext>
            </a:extLst>
          </p:cNvPr>
          <p:cNvSpPr/>
          <p:nvPr/>
        </p:nvSpPr>
        <p:spPr>
          <a:xfrm>
            <a:off x="832604" y="4138183"/>
            <a:ext cx="6888859" cy="1747546"/>
          </a:xfrm>
          <a:prstGeom prst="round2Diag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13379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8000" b="-28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3A37B74-AA0A-8F76-2931-4E1266912E09}"/>
              </a:ext>
            </a:extLst>
          </p:cNvPr>
          <p:cNvSpPr>
            <a:spLocks noGrp="1"/>
          </p:cNvSpPr>
          <p:nvPr>
            <p:ph type="ctrTitle"/>
          </p:nvPr>
        </p:nvSpPr>
        <p:spPr>
          <a:xfrm>
            <a:off x="188844" y="-89452"/>
            <a:ext cx="8398565" cy="674478"/>
          </a:xfrm>
        </p:spPr>
        <p:txBody>
          <a:bodyPr>
            <a:normAutofit/>
          </a:bodyPr>
          <a:lstStyle/>
          <a:p>
            <a:r>
              <a:rPr lang="en-US" sz="3600" b="1" dirty="0">
                <a:solidFill>
                  <a:schemeClr val="bg1"/>
                </a:solidFill>
              </a:rPr>
              <a:t>Top 10 Countries With The Most Customers</a:t>
            </a:r>
          </a:p>
        </p:txBody>
      </p:sp>
      <p:sp>
        <p:nvSpPr>
          <p:cNvPr id="8" name="TextBox 7">
            <a:extLst>
              <a:ext uri="{FF2B5EF4-FFF2-40B4-BE49-F238E27FC236}">
                <a16:creationId xmlns:a16="http://schemas.microsoft.com/office/drawing/2014/main" id="{A6D11719-0D81-9659-10FC-7829697B12AC}"/>
              </a:ext>
            </a:extLst>
          </p:cNvPr>
          <p:cNvSpPr txBox="1"/>
          <p:nvPr/>
        </p:nvSpPr>
        <p:spPr>
          <a:xfrm>
            <a:off x="0" y="6509843"/>
            <a:ext cx="7536346" cy="276999"/>
          </a:xfrm>
          <a:prstGeom prst="rect">
            <a:avLst/>
          </a:prstGeom>
          <a:noFill/>
        </p:spPr>
        <p:txBody>
          <a:bodyPr wrap="square">
            <a:spAutoFit/>
          </a:bodyPr>
          <a:lstStyle/>
          <a:p>
            <a:r>
              <a:rPr lang="en-US" sz="1200" dirty="0">
                <a:solidFill>
                  <a:srgbClr val="002060"/>
                </a:solidFill>
                <a:hlinkClick r:id="rId3">
                  <a:extLst>
                    <a:ext uri="{A12FA001-AC4F-418D-AE19-62706E023703}">
                      <ahyp:hlinkClr xmlns:ahyp="http://schemas.microsoft.com/office/drawing/2018/hyperlinkcolor" val="tx"/>
                    </a:ext>
                  </a:extLst>
                </a:hlinkClick>
              </a:rPr>
              <a:t>Tableau Link</a:t>
            </a:r>
            <a:endParaRPr lang="en-US" sz="1200" dirty="0">
              <a:solidFill>
                <a:srgbClr val="002060"/>
              </a:solidFill>
            </a:endParaRPr>
          </a:p>
        </p:txBody>
      </p:sp>
      <p:sp>
        <p:nvSpPr>
          <p:cNvPr id="9" name="Title 1">
            <a:extLst>
              <a:ext uri="{FF2B5EF4-FFF2-40B4-BE49-F238E27FC236}">
                <a16:creationId xmlns:a16="http://schemas.microsoft.com/office/drawing/2014/main" id="{80108D35-25B5-CF03-FEA3-C0847AAD7BD3}"/>
              </a:ext>
            </a:extLst>
          </p:cNvPr>
          <p:cNvSpPr txBox="1">
            <a:spLocks/>
          </p:cNvSpPr>
          <p:nvPr/>
        </p:nvSpPr>
        <p:spPr>
          <a:xfrm>
            <a:off x="7693485" y="4752201"/>
            <a:ext cx="2958546" cy="17576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solidFill>
                  <a:schemeClr val="bg1"/>
                </a:solidFill>
              </a:rPr>
              <a:t>Top 3 Countries</a:t>
            </a:r>
          </a:p>
          <a:p>
            <a:pPr marL="514350" indent="-514350" algn="l">
              <a:buFont typeface="+mj-lt"/>
              <a:buAutoNum type="arabicPeriod"/>
            </a:pPr>
            <a:r>
              <a:rPr lang="en-US" sz="2000" b="1" dirty="0">
                <a:solidFill>
                  <a:schemeClr val="bg1"/>
                </a:solidFill>
              </a:rPr>
              <a:t>India</a:t>
            </a:r>
          </a:p>
          <a:p>
            <a:pPr marL="514350" indent="-514350" algn="l">
              <a:buFont typeface="+mj-lt"/>
              <a:buAutoNum type="arabicPeriod"/>
            </a:pPr>
            <a:r>
              <a:rPr lang="en-US" sz="2000" b="1" dirty="0">
                <a:solidFill>
                  <a:schemeClr val="bg1"/>
                </a:solidFill>
              </a:rPr>
              <a:t>China</a:t>
            </a:r>
          </a:p>
          <a:p>
            <a:pPr marL="514350" indent="-514350" algn="l">
              <a:buFont typeface="+mj-lt"/>
              <a:buAutoNum type="arabicPeriod"/>
            </a:pPr>
            <a:r>
              <a:rPr lang="en-US" sz="2000" b="1" dirty="0">
                <a:solidFill>
                  <a:schemeClr val="bg1"/>
                </a:solidFill>
              </a:rPr>
              <a:t>United States</a:t>
            </a:r>
          </a:p>
        </p:txBody>
      </p:sp>
      <p:sp>
        <p:nvSpPr>
          <p:cNvPr id="10" name="Rounded Rectangle 9">
            <a:extLst>
              <a:ext uri="{FF2B5EF4-FFF2-40B4-BE49-F238E27FC236}">
                <a16:creationId xmlns:a16="http://schemas.microsoft.com/office/drawing/2014/main" id="{87FBF115-616D-F88B-5E99-8DC7EF8E3EE8}"/>
              </a:ext>
            </a:extLst>
          </p:cNvPr>
          <p:cNvSpPr/>
          <p:nvPr/>
        </p:nvSpPr>
        <p:spPr>
          <a:xfrm>
            <a:off x="7536346" y="5297557"/>
            <a:ext cx="2342885" cy="1266253"/>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85665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TotalTime>
  <Words>738</Words>
  <Application>Microsoft Macintosh PowerPoint</Application>
  <PresentationFormat>Widescreen</PresentationFormat>
  <Paragraphs>301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Rockbuster Stealth</vt:lpstr>
      <vt:lpstr>Project Overview</vt:lpstr>
      <vt:lpstr>Key Questions</vt:lpstr>
      <vt:lpstr>Which movies contributed most to revenue gain?</vt:lpstr>
      <vt:lpstr>Which movies contributed the least to revenue gain?</vt:lpstr>
      <vt:lpstr>Most Profitable Movie Genres</vt:lpstr>
      <vt:lpstr>What was the average rental duration for all videos?</vt:lpstr>
      <vt:lpstr>Film Rental Data</vt:lpstr>
      <vt:lpstr>Top 10 Countries With The Most Customers</vt:lpstr>
      <vt:lpstr>Where are customers with a high lifetime based?</vt:lpstr>
      <vt:lpstr>Do sales figures vary between Geographic Regions?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dc:title>
  <dc:creator>Samuel Callender</dc:creator>
  <cp:lastModifiedBy>Samuel Callender</cp:lastModifiedBy>
  <cp:revision>23</cp:revision>
  <dcterms:created xsi:type="dcterms:W3CDTF">2023-04-04T16:31:36Z</dcterms:created>
  <dcterms:modified xsi:type="dcterms:W3CDTF">2023-04-06T17:00:25Z</dcterms:modified>
</cp:coreProperties>
</file>