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6" r:id="rId7"/>
    <p:sldId id="261" r:id="rId8"/>
    <p:sldId id="267" r:id="rId9"/>
    <p:sldId id="265" r:id="rId10"/>
    <p:sldId id="263"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87370"/>
  </p:normalViewPr>
  <p:slideViewPr>
    <p:cSldViewPr snapToGrid="0" snapToObjects="1">
      <p:cViewPr varScale="1">
        <p:scale>
          <a:sx n="111" d="100"/>
          <a:sy n="111" d="100"/>
        </p:scale>
        <p:origin x="12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5C139-CFE7-C34E-963E-B7F3CA14BF82}" type="datetimeFigureOut">
              <a:rPr lang="en-US" smtClean="0"/>
              <a:t>10/14/19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5273D-2023-164E-A5BA-BE50A8604587}" type="slidenum">
              <a:rPr lang="en-US" smtClean="0"/>
              <a:t>‹#›</a:t>
            </a:fld>
            <a:endParaRPr lang="en-US"/>
          </a:p>
        </p:txBody>
      </p:sp>
    </p:spTree>
    <p:extLst>
      <p:ext uri="{BB962C8B-B14F-4D97-AF65-F5344CB8AC3E}">
        <p14:creationId xmlns:p14="http://schemas.microsoft.com/office/powerpoint/2010/main" val="38714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This presentation is about the bucket service that we open sourced at GoDaddy earlier this year. This is a service that lets you tag your tests to enable or disable them without a code change.</a:t>
            </a:r>
          </a:p>
        </p:txBody>
      </p:sp>
      <p:sp>
        <p:nvSpPr>
          <p:cNvPr id="4" name="Slide Number Placeholder 3"/>
          <p:cNvSpPr>
            <a:spLocks noGrp="1"/>
          </p:cNvSpPr>
          <p:nvPr>
            <p:ph type="sldNum" sz="quarter" idx="5"/>
          </p:nvPr>
        </p:nvSpPr>
        <p:spPr/>
        <p:txBody>
          <a:bodyPr/>
          <a:lstStyle/>
          <a:p>
            <a:fld id="{6DA5273D-2023-164E-A5BA-BE50A8604587}" type="slidenum">
              <a:rPr lang="en-US" smtClean="0"/>
              <a:t>1</a:t>
            </a:fld>
            <a:endParaRPr lang="en-US"/>
          </a:p>
        </p:txBody>
      </p:sp>
    </p:spTree>
    <p:extLst>
      <p:ext uri="{BB962C8B-B14F-4D97-AF65-F5344CB8AC3E}">
        <p14:creationId xmlns:p14="http://schemas.microsoft.com/office/powerpoint/2010/main" val="369029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10</a:t>
            </a:fld>
            <a:endParaRPr lang="en-US"/>
          </a:p>
        </p:txBody>
      </p:sp>
    </p:spTree>
    <p:extLst>
      <p:ext uri="{BB962C8B-B14F-4D97-AF65-F5344CB8AC3E}">
        <p14:creationId xmlns:p14="http://schemas.microsoft.com/office/powerpoint/2010/main" val="363895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I don’t know of anyone using this bucket service outside of GoDaddy. It would be good to get some outside feedback and suggestions.</a:t>
            </a:r>
          </a:p>
        </p:txBody>
      </p:sp>
      <p:sp>
        <p:nvSpPr>
          <p:cNvPr id="4" name="Slide Number Placeholder 3"/>
          <p:cNvSpPr>
            <a:spLocks noGrp="1"/>
          </p:cNvSpPr>
          <p:nvPr>
            <p:ph type="sldNum" sz="quarter" idx="5"/>
          </p:nvPr>
        </p:nvSpPr>
        <p:spPr/>
        <p:txBody>
          <a:bodyPr/>
          <a:lstStyle/>
          <a:p>
            <a:fld id="{6DA5273D-2023-164E-A5BA-BE50A8604587}" type="slidenum">
              <a:rPr lang="en-US" smtClean="0"/>
              <a:t>11</a:t>
            </a:fld>
            <a:endParaRPr lang="en-US"/>
          </a:p>
        </p:txBody>
      </p:sp>
    </p:spTree>
    <p:extLst>
      <p:ext uri="{BB962C8B-B14F-4D97-AF65-F5344CB8AC3E}">
        <p14:creationId xmlns:p14="http://schemas.microsoft.com/office/powerpoint/2010/main" val="374380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5273D-2023-164E-A5BA-BE50A8604587}" type="slidenum">
              <a:rPr lang="en-US" smtClean="0"/>
              <a:t>12</a:t>
            </a:fld>
            <a:endParaRPr lang="en-US"/>
          </a:p>
        </p:txBody>
      </p:sp>
    </p:spTree>
    <p:extLst>
      <p:ext uri="{BB962C8B-B14F-4D97-AF65-F5344CB8AC3E}">
        <p14:creationId xmlns:p14="http://schemas.microsoft.com/office/powerpoint/2010/main" val="212050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first go over some simple terminology. A bucket is the same thing as a tag. Some testing frameworks allow you to add tags in the code for specific tests. We are using the term bucket.</a:t>
            </a:r>
          </a:p>
        </p:txBody>
      </p:sp>
      <p:sp>
        <p:nvSpPr>
          <p:cNvPr id="4" name="Slide Number Placeholder 3"/>
          <p:cNvSpPr>
            <a:spLocks noGrp="1"/>
          </p:cNvSpPr>
          <p:nvPr>
            <p:ph type="sldNum" sz="quarter" idx="5"/>
          </p:nvPr>
        </p:nvSpPr>
        <p:spPr/>
        <p:txBody>
          <a:bodyPr/>
          <a:lstStyle/>
          <a:p>
            <a:fld id="{6DA5273D-2023-164E-A5BA-BE50A8604587}" type="slidenum">
              <a:rPr lang="en-US" smtClean="0"/>
              <a:t>2</a:t>
            </a:fld>
            <a:endParaRPr lang="en-US"/>
          </a:p>
        </p:txBody>
      </p:sp>
    </p:spTree>
    <p:extLst>
      <p:ext uri="{BB962C8B-B14F-4D97-AF65-F5344CB8AC3E}">
        <p14:creationId xmlns:p14="http://schemas.microsoft.com/office/powerpoint/2010/main" val="2005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originally had these buckets hardcoded in the code, in the title of each test. This became tough to manage. Our code was littered with these buckets, and every time we wanted to update a test’s buckets, we would need a code change. Now we store a unique id in the test, then we link it up to the bucket service with that unique id. We can then make API calls to the bucket service to change the buckets a specific test has.</a:t>
            </a:r>
          </a:p>
        </p:txBody>
      </p:sp>
      <p:sp>
        <p:nvSpPr>
          <p:cNvPr id="4" name="Slide Number Placeholder 3"/>
          <p:cNvSpPr>
            <a:spLocks noGrp="1"/>
          </p:cNvSpPr>
          <p:nvPr>
            <p:ph type="sldNum" sz="quarter" idx="5"/>
          </p:nvPr>
        </p:nvSpPr>
        <p:spPr/>
        <p:txBody>
          <a:bodyPr/>
          <a:lstStyle/>
          <a:p>
            <a:fld id="{6DA5273D-2023-164E-A5BA-BE50A8604587}" type="slidenum">
              <a:rPr lang="en-US" smtClean="0"/>
              <a:t>3</a:t>
            </a:fld>
            <a:endParaRPr lang="en-US"/>
          </a:p>
        </p:txBody>
      </p:sp>
    </p:spTree>
    <p:extLst>
      <p:ext uri="{BB962C8B-B14F-4D97-AF65-F5344CB8AC3E}">
        <p14:creationId xmlns:p14="http://schemas.microsoft.com/office/powerpoint/2010/main" val="30416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first need to create a project in the bucket-service. Each test in the bucket service is tied to a single project. You are able to create a project, update a project, or delete a project from these project endpoints. I’ll show the swagger page for these endpoints, and the next slide’s endpoints, during our demo.</a:t>
            </a:r>
          </a:p>
        </p:txBody>
      </p:sp>
      <p:sp>
        <p:nvSpPr>
          <p:cNvPr id="4" name="Slide Number Placeholder 3"/>
          <p:cNvSpPr>
            <a:spLocks noGrp="1"/>
          </p:cNvSpPr>
          <p:nvPr>
            <p:ph type="sldNum" sz="quarter" idx="5"/>
          </p:nvPr>
        </p:nvSpPr>
        <p:spPr/>
        <p:txBody>
          <a:bodyPr/>
          <a:lstStyle/>
          <a:p>
            <a:fld id="{6DA5273D-2023-164E-A5BA-BE50A8604587}" type="slidenum">
              <a:rPr lang="en-US" smtClean="0"/>
              <a:t>4</a:t>
            </a:fld>
            <a:endParaRPr lang="en-US"/>
          </a:p>
        </p:txBody>
      </p:sp>
    </p:spTree>
    <p:extLst>
      <p:ext uri="{BB962C8B-B14F-4D97-AF65-F5344CB8AC3E}">
        <p14:creationId xmlns:p14="http://schemas.microsoft.com/office/powerpoint/2010/main" val="155400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project is created, you can add a test to the bucket service. You give the test a unique id, like `create-blog-post`, as well as a list of buckets you want to associate with that test. The buckets might be blog, chrome, </a:t>
            </a:r>
            <a:r>
              <a:rPr lang="en-US" dirty="0" err="1"/>
              <a:t>firefox</a:t>
            </a:r>
            <a:r>
              <a:rPr lang="en-US" dirty="0"/>
              <a:t>, mobile, or others. The bucket name can be anything you want, depending how you want to group your tests.</a:t>
            </a:r>
          </a:p>
        </p:txBody>
      </p:sp>
      <p:sp>
        <p:nvSpPr>
          <p:cNvPr id="4" name="Slide Number Placeholder 3"/>
          <p:cNvSpPr>
            <a:spLocks noGrp="1"/>
          </p:cNvSpPr>
          <p:nvPr>
            <p:ph type="sldNum" sz="quarter" idx="5"/>
          </p:nvPr>
        </p:nvSpPr>
        <p:spPr/>
        <p:txBody>
          <a:bodyPr/>
          <a:lstStyle/>
          <a:p>
            <a:fld id="{6DA5273D-2023-164E-A5BA-BE50A8604587}" type="slidenum">
              <a:rPr lang="en-US" smtClean="0"/>
              <a:t>5</a:t>
            </a:fld>
            <a:endParaRPr lang="en-US"/>
          </a:p>
        </p:txBody>
      </p:sp>
    </p:spTree>
    <p:extLst>
      <p:ext uri="{BB962C8B-B14F-4D97-AF65-F5344CB8AC3E}">
        <p14:creationId xmlns:p14="http://schemas.microsoft.com/office/powerpoint/2010/main" val="35243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steps, and swagger</a:t>
            </a:r>
          </a:p>
        </p:txBody>
      </p:sp>
      <p:sp>
        <p:nvSpPr>
          <p:cNvPr id="4" name="Slide Number Placeholder 3"/>
          <p:cNvSpPr>
            <a:spLocks noGrp="1"/>
          </p:cNvSpPr>
          <p:nvPr>
            <p:ph type="sldNum" sz="quarter" idx="5"/>
          </p:nvPr>
        </p:nvSpPr>
        <p:spPr/>
        <p:txBody>
          <a:bodyPr/>
          <a:lstStyle/>
          <a:p>
            <a:fld id="{6DA5273D-2023-164E-A5BA-BE50A8604587}" type="slidenum">
              <a:rPr lang="en-US" smtClean="0"/>
              <a:t>6</a:t>
            </a:fld>
            <a:endParaRPr lang="en-US"/>
          </a:p>
        </p:txBody>
      </p:sp>
    </p:spTree>
    <p:extLst>
      <p:ext uri="{BB962C8B-B14F-4D97-AF65-F5344CB8AC3E}">
        <p14:creationId xmlns:p14="http://schemas.microsoft.com/office/powerpoint/2010/main" val="160788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bucket-service-</a:t>
            </a:r>
            <a:r>
              <a:rPr lang="en-US" sz="1200" kern="1200" dirty="0" err="1">
                <a:solidFill>
                  <a:schemeClr val="tx1"/>
                </a:solidFill>
                <a:effectLst/>
                <a:latin typeface="+mn-lt"/>
                <a:ea typeface="+mn-ea"/>
                <a:cs typeface="+mn-cs"/>
              </a:rPr>
              <a:t>example.rb</a:t>
            </a:r>
            <a:r>
              <a:rPr lang="en-US" sz="1200" kern="1200" dirty="0">
                <a:solidFill>
                  <a:schemeClr val="tx1"/>
                </a:solidFill>
                <a:effectLst/>
                <a:latin typeface="+mn-lt"/>
                <a:ea typeface="+mn-ea"/>
                <a:cs typeface="+mn-cs"/>
              </a:rPr>
              <a:t> - Populates the bucket service with a project,  two tests and gets all tests in the bucket service and prints them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create-example-</a:t>
            </a:r>
            <a:r>
              <a:rPr lang="en-US" sz="1200" kern="1200" dirty="0" err="1">
                <a:solidFill>
                  <a:schemeClr val="tx1"/>
                </a:solidFill>
                <a:effectLst/>
                <a:latin typeface="+mn-lt"/>
                <a:ea typeface="+mn-ea"/>
                <a:cs typeface="+mn-cs"/>
              </a:rPr>
              <a:t>list.py</a:t>
            </a:r>
            <a:r>
              <a:rPr lang="en-US" sz="1200" kern="1200" dirty="0">
                <a:solidFill>
                  <a:schemeClr val="tx1"/>
                </a:solidFill>
                <a:effectLst/>
                <a:latin typeface="+mn-lt"/>
                <a:ea typeface="+mn-ea"/>
                <a:cs typeface="+mn-cs"/>
              </a:rPr>
              <a:t> – Hits the search endpoint of the bucket service for the specific bucket requested. Writes out an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which will be read from a shell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run-chrome-</a:t>
            </a:r>
            <a:r>
              <a:rPr lang="en-US" sz="1200" kern="1200" dirty="0" err="1">
                <a:solidFill>
                  <a:schemeClr val="tx1"/>
                </a:solidFill>
                <a:effectLst/>
                <a:latin typeface="+mn-lt"/>
                <a:ea typeface="+mn-ea"/>
                <a:cs typeface="+mn-cs"/>
              </a:rPr>
              <a:t>specs.sh</a:t>
            </a:r>
            <a:r>
              <a:rPr lang="en-US" sz="1200" kern="1200" dirty="0">
                <a:solidFill>
                  <a:schemeClr val="tx1"/>
                </a:solidFill>
                <a:effectLst/>
                <a:latin typeface="+mn-lt"/>
                <a:ea typeface="+mn-ea"/>
                <a:cs typeface="+mn-cs"/>
              </a:rPr>
              <a:t> – Runs the create-example-list script which creates the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for all tests with the </a:t>
            </a:r>
            <a:r>
              <a:rPr lang="en-US" sz="1200" kern="1200" dirty="0" err="1">
                <a:solidFill>
                  <a:schemeClr val="tx1"/>
                </a:solidFill>
                <a:effectLst/>
                <a:latin typeface="+mn-lt"/>
                <a:ea typeface="+mn-ea"/>
                <a:cs typeface="+mn-cs"/>
              </a:rPr>
              <a:t>dt_chrome_regression</a:t>
            </a:r>
            <a:r>
              <a:rPr lang="en-US" sz="1200" kern="1200" dirty="0">
                <a:solidFill>
                  <a:schemeClr val="tx1"/>
                </a:solidFill>
                <a:effectLst/>
                <a:latin typeface="+mn-lt"/>
                <a:ea typeface="+mn-ea"/>
                <a:cs typeface="+mn-cs"/>
              </a:rPr>
              <a:t> bucket. Runs </a:t>
            </a:r>
            <a:r>
              <a:rPr lang="en-US" sz="1200" kern="1200" dirty="0" err="1">
                <a:solidFill>
                  <a:schemeClr val="tx1"/>
                </a:solidFill>
                <a:effectLst/>
                <a:latin typeface="+mn-lt"/>
                <a:ea typeface="+mn-ea"/>
                <a:cs typeface="+mn-cs"/>
              </a:rPr>
              <a:t>rspec</a:t>
            </a:r>
            <a:r>
              <a:rPr lang="en-US" sz="1200" kern="1200" dirty="0">
                <a:solidFill>
                  <a:schemeClr val="tx1"/>
                </a:solidFill>
                <a:effectLst/>
                <a:latin typeface="+mn-lt"/>
                <a:ea typeface="+mn-ea"/>
                <a:cs typeface="+mn-cs"/>
              </a:rPr>
              <a:t> and passes in those examples from the txt file.</a:t>
            </a: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7</a:t>
            </a:fld>
            <a:endParaRPr lang="en-US"/>
          </a:p>
        </p:txBody>
      </p:sp>
    </p:spTree>
    <p:extLst>
      <p:ext uri="{BB962C8B-B14F-4D97-AF65-F5344CB8AC3E}">
        <p14:creationId xmlns:p14="http://schemas.microsoft.com/office/powerpoint/2010/main" val="37244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bucket service, you can put all newly created tests in a special bucket. Something like </a:t>
            </a:r>
            <a:r>
              <a:rPr lang="en-US" dirty="0" err="1"/>
              <a:t>dt_chrome_regression_new</a:t>
            </a:r>
            <a:r>
              <a:rPr lang="en-US" dirty="0"/>
              <a:t>. Then you can have all these “new” tests run multiple times, and only if they have a certain pass rate, they get moved to regression. If they fail to have this correct pass rate percentage, they can be moved to another bucket, maybe “</a:t>
            </a:r>
            <a:r>
              <a:rPr lang="en-US" dirty="0" err="1"/>
              <a:t>dt_chrome_regression_review</a:t>
            </a:r>
            <a:r>
              <a:rPr lang="en-US" dirty="0"/>
              <a:t>”. At GoDaddy, these “new” tests do not block our PRs. They run multiple times a day, and automatically get moved over to regression if the pass rate is high enough. If not, they get moved to a review bucket. This only happens after 40 test runs.</a:t>
            </a:r>
          </a:p>
        </p:txBody>
      </p:sp>
      <p:sp>
        <p:nvSpPr>
          <p:cNvPr id="4" name="Slide Number Placeholder 3"/>
          <p:cNvSpPr>
            <a:spLocks noGrp="1"/>
          </p:cNvSpPr>
          <p:nvPr>
            <p:ph type="sldNum" sz="quarter" idx="5"/>
          </p:nvPr>
        </p:nvSpPr>
        <p:spPr/>
        <p:txBody>
          <a:bodyPr/>
          <a:lstStyle/>
          <a:p>
            <a:fld id="{6DA5273D-2023-164E-A5BA-BE50A8604587}" type="slidenum">
              <a:rPr lang="en-US" smtClean="0"/>
              <a:t>8</a:t>
            </a:fld>
            <a:endParaRPr lang="en-US"/>
          </a:p>
        </p:txBody>
      </p:sp>
    </p:spTree>
    <p:extLst>
      <p:ext uri="{BB962C8B-B14F-4D97-AF65-F5344CB8AC3E}">
        <p14:creationId xmlns:p14="http://schemas.microsoft.com/office/powerpoint/2010/main" val="88380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test isn’t in the bucket service, it won’t be picked up. So after you create a new test, you have to add it to the bucket service, with the correct buckets. This can lead to missing test coverage if you forget. At GoDaddy, we have a pre-check of sorts, which is a step in our </a:t>
            </a:r>
            <a:r>
              <a:rPr lang="en-US" dirty="0" err="1"/>
              <a:t>cicd</a:t>
            </a:r>
            <a:r>
              <a:rPr lang="en-US" dirty="0"/>
              <a:t> pipeline that verifies all tests in the codebase also appear in the bucket service. As well as the opposite of checking that all tests in the bucket service, appear in the code base.</a:t>
            </a:r>
          </a:p>
        </p:txBody>
      </p:sp>
      <p:sp>
        <p:nvSpPr>
          <p:cNvPr id="4" name="Slide Number Placeholder 3"/>
          <p:cNvSpPr>
            <a:spLocks noGrp="1"/>
          </p:cNvSpPr>
          <p:nvPr>
            <p:ph type="sldNum" sz="quarter" idx="5"/>
          </p:nvPr>
        </p:nvSpPr>
        <p:spPr/>
        <p:txBody>
          <a:bodyPr/>
          <a:lstStyle/>
          <a:p>
            <a:fld id="{6DA5273D-2023-164E-A5BA-BE50A8604587}" type="slidenum">
              <a:rPr lang="en-US" smtClean="0"/>
              <a:t>9</a:t>
            </a:fld>
            <a:endParaRPr lang="en-US"/>
          </a:p>
        </p:txBody>
      </p:sp>
    </p:spTree>
    <p:extLst>
      <p:ext uri="{BB962C8B-B14F-4D97-AF65-F5344CB8AC3E}">
        <p14:creationId xmlns:p14="http://schemas.microsoft.com/office/powerpoint/2010/main" val="153764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10/14/19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10/14/19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10/14/19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10/14/19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10/14/19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10/14/19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10/14/19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10/14/19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daddy/bucket-servi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smccarthy/bucket-service-presen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1C1E-F14C-604D-BA55-119C7B61E495}"/>
              </a:ext>
            </a:extLst>
          </p:cNvPr>
          <p:cNvSpPr>
            <a:spLocks noGrp="1"/>
          </p:cNvSpPr>
          <p:nvPr>
            <p:ph type="ctrTitle"/>
          </p:nvPr>
        </p:nvSpPr>
        <p:spPr/>
        <p:txBody>
          <a:bodyPr/>
          <a:lstStyle/>
          <a:p>
            <a:r>
              <a:rPr lang="en-US" dirty="0"/>
              <a:t>Bucket Service</a:t>
            </a:r>
          </a:p>
        </p:txBody>
      </p:sp>
      <p:sp>
        <p:nvSpPr>
          <p:cNvPr id="3" name="Subtitle 2">
            <a:extLst>
              <a:ext uri="{FF2B5EF4-FFF2-40B4-BE49-F238E27FC236}">
                <a16:creationId xmlns:a16="http://schemas.microsoft.com/office/drawing/2014/main" id="{42E1D3BF-A940-C04A-8669-B26B5777B84C}"/>
              </a:ext>
            </a:extLst>
          </p:cNvPr>
          <p:cNvSpPr>
            <a:spLocks noGrp="1"/>
          </p:cNvSpPr>
          <p:nvPr>
            <p:ph type="subTitle" idx="1"/>
          </p:nvPr>
        </p:nvSpPr>
        <p:spPr/>
        <p:txBody>
          <a:bodyPr/>
          <a:lstStyle/>
          <a:p>
            <a:r>
              <a:rPr lang="en-US" dirty="0"/>
              <a:t>A service to tag your tests to enable/disable without a code change</a:t>
            </a:r>
          </a:p>
        </p:txBody>
      </p:sp>
    </p:spTree>
    <p:extLst>
      <p:ext uri="{BB962C8B-B14F-4D97-AF65-F5344CB8AC3E}">
        <p14:creationId xmlns:p14="http://schemas.microsoft.com/office/powerpoint/2010/main" val="135663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2DDF-0621-9E43-AB6E-C5F41E4EA1C1}"/>
              </a:ext>
            </a:extLst>
          </p:cNvPr>
          <p:cNvSpPr>
            <a:spLocks noGrp="1"/>
          </p:cNvSpPr>
          <p:nvPr>
            <p:ph type="title"/>
          </p:nvPr>
        </p:nvSpPr>
        <p:spPr/>
        <p:txBody>
          <a:bodyPr/>
          <a:lstStyle/>
          <a:p>
            <a:r>
              <a:rPr lang="en-US" dirty="0"/>
              <a:t>Where can I use this?</a:t>
            </a:r>
          </a:p>
        </p:txBody>
      </p:sp>
      <p:sp>
        <p:nvSpPr>
          <p:cNvPr id="3" name="Content Placeholder 2">
            <a:extLst>
              <a:ext uri="{FF2B5EF4-FFF2-40B4-BE49-F238E27FC236}">
                <a16:creationId xmlns:a16="http://schemas.microsoft.com/office/drawing/2014/main" id="{B7185101-2A5F-6B4A-8F2E-AF4808B28AD3}"/>
              </a:ext>
            </a:extLst>
          </p:cNvPr>
          <p:cNvSpPr>
            <a:spLocks noGrp="1"/>
          </p:cNvSpPr>
          <p:nvPr>
            <p:ph idx="1"/>
          </p:nvPr>
        </p:nvSpPr>
        <p:spPr/>
        <p:txBody>
          <a:bodyPr/>
          <a:lstStyle/>
          <a:p>
            <a:r>
              <a:rPr lang="en-US" dirty="0"/>
              <a:t>Anywhere you can grep or choose which specific tests you want to run</a:t>
            </a:r>
          </a:p>
          <a:p>
            <a:r>
              <a:rPr lang="en-US" dirty="0"/>
              <a:t>Ruby </a:t>
            </a:r>
            <a:r>
              <a:rPr lang="en-US" dirty="0" err="1"/>
              <a:t>Rspec</a:t>
            </a:r>
            <a:r>
              <a:rPr lang="en-US" dirty="0"/>
              <a:t>: --example</a:t>
            </a:r>
          </a:p>
          <a:p>
            <a:r>
              <a:rPr lang="en-US" dirty="0" err="1"/>
              <a:t>Javascript</a:t>
            </a:r>
            <a:r>
              <a:rPr lang="en-US" dirty="0"/>
              <a:t> Mocha: --grep</a:t>
            </a:r>
          </a:p>
        </p:txBody>
      </p:sp>
    </p:spTree>
    <p:extLst>
      <p:ext uri="{BB962C8B-B14F-4D97-AF65-F5344CB8AC3E}">
        <p14:creationId xmlns:p14="http://schemas.microsoft.com/office/powerpoint/2010/main" val="314515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BAC4-63B8-AA49-A615-1B3278E63EB9}"/>
              </a:ext>
            </a:extLst>
          </p:cNvPr>
          <p:cNvSpPr>
            <a:spLocks noGrp="1"/>
          </p:cNvSpPr>
          <p:nvPr>
            <p:ph type="title"/>
          </p:nvPr>
        </p:nvSpPr>
        <p:spPr/>
        <p:txBody>
          <a:bodyPr/>
          <a:lstStyle/>
          <a:p>
            <a:r>
              <a:rPr lang="en-US" dirty="0"/>
              <a:t>How can you help?</a:t>
            </a:r>
          </a:p>
        </p:txBody>
      </p:sp>
      <p:sp>
        <p:nvSpPr>
          <p:cNvPr id="3" name="Content Placeholder 2">
            <a:extLst>
              <a:ext uri="{FF2B5EF4-FFF2-40B4-BE49-F238E27FC236}">
                <a16:creationId xmlns:a16="http://schemas.microsoft.com/office/drawing/2014/main" id="{DC895588-1971-B249-A4AD-B5E24AD6BE9C}"/>
              </a:ext>
            </a:extLst>
          </p:cNvPr>
          <p:cNvSpPr>
            <a:spLocks noGrp="1"/>
          </p:cNvSpPr>
          <p:nvPr>
            <p:ph idx="1"/>
          </p:nvPr>
        </p:nvSpPr>
        <p:spPr/>
        <p:txBody>
          <a:bodyPr/>
          <a:lstStyle/>
          <a:p>
            <a:r>
              <a:rPr lang="en-US" dirty="0"/>
              <a:t>Start using the bucket service </a:t>
            </a:r>
            <a:r>
              <a:rPr lang="en-US" dirty="0">
                <a:hlinkClick r:id="rId3"/>
              </a:rPr>
              <a:t>https://github.com/godaddy/bucket-service</a:t>
            </a:r>
            <a:endParaRPr lang="en-US" dirty="0"/>
          </a:p>
          <a:p>
            <a:r>
              <a:rPr lang="en-US" dirty="0"/>
              <a:t>Report issues or create PRs for new features/bug fixes</a:t>
            </a:r>
          </a:p>
        </p:txBody>
      </p:sp>
    </p:spTree>
    <p:extLst>
      <p:ext uri="{BB962C8B-B14F-4D97-AF65-F5344CB8AC3E}">
        <p14:creationId xmlns:p14="http://schemas.microsoft.com/office/powerpoint/2010/main" val="2274892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882-3BBB-C049-91B7-ABA2559B5D6E}"/>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1DD3310C-871F-284C-A3CB-10F5DD960B70}"/>
              </a:ext>
            </a:extLst>
          </p:cNvPr>
          <p:cNvPicPr>
            <a:picLocks noGrp="1" noChangeAspect="1"/>
          </p:cNvPicPr>
          <p:nvPr>
            <p:ph idx="1"/>
          </p:nvPr>
        </p:nvPicPr>
        <p:blipFill>
          <a:blip r:embed="rId3"/>
          <a:stretch>
            <a:fillRect/>
          </a:stretch>
        </p:blipFill>
        <p:spPr>
          <a:xfrm>
            <a:off x="2611808" y="2213885"/>
            <a:ext cx="7818033" cy="3403144"/>
          </a:xfrm>
        </p:spPr>
      </p:pic>
      <p:sp>
        <p:nvSpPr>
          <p:cNvPr id="6" name="TextBox 5">
            <a:extLst>
              <a:ext uri="{FF2B5EF4-FFF2-40B4-BE49-F238E27FC236}">
                <a16:creationId xmlns:a16="http://schemas.microsoft.com/office/drawing/2014/main" id="{DA6197B0-5636-EC45-8B54-D01412EF9722}"/>
              </a:ext>
            </a:extLst>
          </p:cNvPr>
          <p:cNvSpPr txBox="1"/>
          <p:nvPr/>
        </p:nvSpPr>
        <p:spPr>
          <a:xfrm>
            <a:off x="3086201" y="1680253"/>
            <a:ext cx="6019597" cy="369332"/>
          </a:xfrm>
          <a:prstGeom prst="rect">
            <a:avLst/>
          </a:prstGeom>
          <a:noFill/>
        </p:spPr>
        <p:txBody>
          <a:bodyPr wrap="none" rtlCol="0">
            <a:spAutoFit/>
          </a:bodyPr>
          <a:lstStyle/>
          <a:p>
            <a:r>
              <a:rPr lang="en-US" dirty="0">
                <a:hlinkClick r:id="rId4"/>
              </a:rPr>
              <a:t>https://github.com/smccarthy/bucket-service-presentation</a:t>
            </a:r>
            <a:endParaRPr lang="en-US" dirty="0"/>
          </a:p>
        </p:txBody>
      </p:sp>
    </p:spTree>
    <p:extLst>
      <p:ext uri="{BB962C8B-B14F-4D97-AF65-F5344CB8AC3E}">
        <p14:creationId xmlns:p14="http://schemas.microsoft.com/office/powerpoint/2010/main" val="1416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Terminology</a:t>
            </a:r>
          </a:p>
        </p:txBody>
      </p:sp>
      <p:pic>
        <p:nvPicPr>
          <p:cNvPr id="5" name="Picture 4">
            <a:extLst>
              <a:ext uri="{FF2B5EF4-FFF2-40B4-BE49-F238E27FC236}">
                <a16:creationId xmlns:a16="http://schemas.microsoft.com/office/drawing/2014/main" id="{DD7FD7D6-00A5-084A-B41D-CC6D0BEEBC20}"/>
              </a:ext>
            </a:extLst>
          </p:cNvPr>
          <p:cNvPicPr>
            <a:picLocks noChangeAspect="1"/>
          </p:cNvPicPr>
          <p:nvPr/>
        </p:nvPicPr>
        <p:blipFill>
          <a:blip r:embed="rId3"/>
          <a:stretch>
            <a:fillRect/>
          </a:stretch>
        </p:blipFill>
        <p:spPr>
          <a:xfrm>
            <a:off x="2156780" y="2221590"/>
            <a:ext cx="2459264" cy="2459264"/>
          </a:xfrm>
          <a:prstGeom prst="rect">
            <a:avLst/>
          </a:prstGeom>
        </p:spPr>
      </p:pic>
      <p:pic>
        <p:nvPicPr>
          <p:cNvPr id="7" name="Picture 6">
            <a:extLst>
              <a:ext uri="{FF2B5EF4-FFF2-40B4-BE49-F238E27FC236}">
                <a16:creationId xmlns:a16="http://schemas.microsoft.com/office/drawing/2014/main" id="{22061984-1C08-524C-B83B-8F53D913EE3D}"/>
              </a:ext>
            </a:extLst>
          </p:cNvPr>
          <p:cNvPicPr>
            <a:picLocks noChangeAspect="1"/>
          </p:cNvPicPr>
          <p:nvPr/>
        </p:nvPicPr>
        <p:blipFill>
          <a:blip r:embed="rId4"/>
          <a:stretch>
            <a:fillRect/>
          </a:stretch>
        </p:blipFill>
        <p:spPr>
          <a:xfrm>
            <a:off x="7075309" y="2221590"/>
            <a:ext cx="3543456" cy="2459264"/>
          </a:xfrm>
          <a:prstGeom prst="rect">
            <a:avLst/>
          </a:prstGeom>
        </p:spPr>
      </p:pic>
      <p:pic>
        <p:nvPicPr>
          <p:cNvPr id="11" name="Picture 10">
            <a:extLst>
              <a:ext uri="{FF2B5EF4-FFF2-40B4-BE49-F238E27FC236}">
                <a16:creationId xmlns:a16="http://schemas.microsoft.com/office/drawing/2014/main" id="{7814580E-6C62-DB4C-90CE-9209C220D2A9}"/>
              </a:ext>
            </a:extLst>
          </p:cNvPr>
          <p:cNvPicPr>
            <a:picLocks noChangeAspect="1"/>
          </p:cNvPicPr>
          <p:nvPr/>
        </p:nvPicPr>
        <p:blipFill>
          <a:blip r:embed="rId5"/>
          <a:stretch>
            <a:fillRect/>
          </a:stretch>
        </p:blipFill>
        <p:spPr>
          <a:xfrm>
            <a:off x="4616045" y="2221590"/>
            <a:ext cx="2459265" cy="2459265"/>
          </a:xfrm>
          <a:prstGeom prst="rect">
            <a:avLst/>
          </a:prstGeom>
        </p:spPr>
      </p:pic>
    </p:spTree>
    <p:extLst>
      <p:ext uri="{BB962C8B-B14F-4D97-AF65-F5344CB8AC3E}">
        <p14:creationId xmlns:p14="http://schemas.microsoft.com/office/powerpoint/2010/main" val="341589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Run sub-sets of tests</a:t>
            </a:r>
          </a:p>
          <a:p>
            <a:r>
              <a:rPr lang="en-US" dirty="0"/>
              <a:t>Disable/Enable tests without code change</a:t>
            </a:r>
          </a:p>
        </p:txBody>
      </p:sp>
    </p:spTree>
    <p:extLst>
      <p:ext uri="{BB962C8B-B14F-4D97-AF65-F5344CB8AC3E}">
        <p14:creationId xmlns:p14="http://schemas.microsoft.com/office/powerpoint/2010/main" val="155783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Project Endpoints</a:t>
            </a:r>
          </a:p>
        </p:txBody>
      </p:sp>
      <p:pic>
        <p:nvPicPr>
          <p:cNvPr id="5" name="Content Placeholder 4">
            <a:extLst>
              <a:ext uri="{FF2B5EF4-FFF2-40B4-BE49-F238E27FC236}">
                <a16:creationId xmlns:a16="http://schemas.microsoft.com/office/drawing/2014/main" id="{FDB42701-38FA-B74F-B8CB-D116A455BA40}"/>
              </a:ext>
            </a:extLst>
          </p:cNvPr>
          <p:cNvPicPr>
            <a:picLocks noGrp="1" noChangeAspect="1"/>
          </p:cNvPicPr>
          <p:nvPr>
            <p:ph idx="1"/>
          </p:nvPr>
        </p:nvPicPr>
        <p:blipFill>
          <a:blip r:embed="rId3"/>
          <a:stretch>
            <a:fillRect/>
          </a:stretch>
        </p:blipFill>
        <p:spPr>
          <a:xfrm>
            <a:off x="3407578" y="1749883"/>
            <a:ext cx="5518708" cy="4576489"/>
          </a:xfrm>
        </p:spPr>
      </p:pic>
    </p:spTree>
    <p:extLst>
      <p:ext uri="{BB962C8B-B14F-4D97-AF65-F5344CB8AC3E}">
        <p14:creationId xmlns:p14="http://schemas.microsoft.com/office/powerpoint/2010/main" val="379040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Bucket Endpoints</a:t>
            </a:r>
          </a:p>
        </p:txBody>
      </p:sp>
      <p:pic>
        <p:nvPicPr>
          <p:cNvPr id="7" name="Content Placeholder 6">
            <a:extLst>
              <a:ext uri="{FF2B5EF4-FFF2-40B4-BE49-F238E27FC236}">
                <a16:creationId xmlns:a16="http://schemas.microsoft.com/office/drawing/2014/main" id="{9764C657-B31C-114C-BC0B-B0EC2A1A20F1}"/>
              </a:ext>
            </a:extLst>
          </p:cNvPr>
          <p:cNvPicPr>
            <a:picLocks noGrp="1" noChangeAspect="1"/>
          </p:cNvPicPr>
          <p:nvPr>
            <p:ph idx="1"/>
          </p:nvPr>
        </p:nvPicPr>
        <p:blipFill>
          <a:blip r:embed="rId3"/>
          <a:stretch>
            <a:fillRect/>
          </a:stretch>
        </p:blipFill>
        <p:spPr>
          <a:xfrm>
            <a:off x="3359888" y="1741714"/>
            <a:ext cx="4899081" cy="4859888"/>
          </a:xfrm>
        </p:spPr>
      </p:pic>
      <p:sp>
        <p:nvSpPr>
          <p:cNvPr id="8" name="TextBox 7">
            <a:extLst>
              <a:ext uri="{FF2B5EF4-FFF2-40B4-BE49-F238E27FC236}">
                <a16:creationId xmlns:a16="http://schemas.microsoft.com/office/drawing/2014/main" id="{EAC82D8B-D991-D744-9C0E-ECB11D3C9908}"/>
              </a:ext>
            </a:extLst>
          </p:cNvPr>
          <p:cNvSpPr txBox="1"/>
          <p:nvPr/>
        </p:nvSpPr>
        <p:spPr>
          <a:xfrm>
            <a:off x="1509823" y="2785730"/>
            <a:ext cx="1210588" cy="707886"/>
          </a:xfrm>
          <a:prstGeom prst="rect">
            <a:avLst/>
          </a:prstGeom>
          <a:noFill/>
        </p:spPr>
        <p:txBody>
          <a:bodyPr wrap="none" rtlCol="0">
            <a:spAutoFit/>
          </a:bodyPr>
          <a:lstStyle/>
          <a:p>
            <a:r>
              <a:rPr lang="en-US" sz="4000" dirty="0"/>
              <a:t>Blog</a:t>
            </a:r>
          </a:p>
        </p:txBody>
      </p:sp>
      <p:sp>
        <p:nvSpPr>
          <p:cNvPr id="9" name="TextBox 8">
            <a:extLst>
              <a:ext uri="{FF2B5EF4-FFF2-40B4-BE49-F238E27FC236}">
                <a16:creationId xmlns:a16="http://schemas.microsoft.com/office/drawing/2014/main" id="{57E3E00E-8F25-3447-9AEE-79A8B9776BDE}"/>
              </a:ext>
            </a:extLst>
          </p:cNvPr>
          <p:cNvSpPr txBox="1"/>
          <p:nvPr/>
        </p:nvSpPr>
        <p:spPr>
          <a:xfrm>
            <a:off x="1203799" y="4394061"/>
            <a:ext cx="2010487" cy="707886"/>
          </a:xfrm>
          <a:prstGeom prst="rect">
            <a:avLst/>
          </a:prstGeom>
          <a:noFill/>
        </p:spPr>
        <p:txBody>
          <a:bodyPr wrap="none" rtlCol="0">
            <a:spAutoFit/>
          </a:bodyPr>
          <a:lstStyle/>
          <a:p>
            <a:r>
              <a:rPr lang="en-US" sz="4000" dirty="0"/>
              <a:t>Chrome</a:t>
            </a:r>
          </a:p>
        </p:txBody>
      </p:sp>
      <p:sp>
        <p:nvSpPr>
          <p:cNvPr id="10" name="TextBox 9">
            <a:extLst>
              <a:ext uri="{FF2B5EF4-FFF2-40B4-BE49-F238E27FC236}">
                <a16:creationId xmlns:a16="http://schemas.microsoft.com/office/drawing/2014/main" id="{77770278-442E-BC49-96CF-FFB790A71028}"/>
              </a:ext>
            </a:extLst>
          </p:cNvPr>
          <p:cNvSpPr txBox="1"/>
          <p:nvPr/>
        </p:nvSpPr>
        <p:spPr>
          <a:xfrm>
            <a:off x="8943348" y="4392380"/>
            <a:ext cx="1752403" cy="707886"/>
          </a:xfrm>
          <a:prstGeom prst="rect">
            <a:avLst/>
          </a:prstGeom>
          <a:noFill/>
        </p:spPr>
        <p:txBody>
          <a:bodyPr wrap="none" rtlCol="0">
            <a:spAutoFit/>
          </a:bodyPr>
          <a:lstStyle/>
          <a:p>
            <a:r>
              <a:rPr lang="en-US" sz="4000" dirty="0"/>
              <a:t>Firefox</a:t>
            </a:r>
          </a:p>
        </p:txBody>
      </p:sp>
      <p:sp>
        <p:nvSpPr>
          <p:cNvPr id="11" name="TextBox 10">
            <a:extLst>
              <a:ext uri="{FF2B5EF4-FFF2-40B4-BE49-F238E27FC236}">
                <a16:creationId xmlns:a16="http://schemas.microsoft.com/office/drawing/2014/main" id="{9343311D-9927-5548-8FEC-634E47305763}"/>
              </a:ext>
            </a:extLst>
          </p:cNvPr>
          <p:cNvSpPr txBox="1"/>
          <p:nvPr/>
        </p:nvSpPr>
        <p:spPr>
          <a:xfrm>
            <a:off x="8943348" y="2721114"/>
            <a:ext cx="1696298" cy="707886"/>
          </a:xfrm>
          <a:prstGeom prst="rect">
            <a:avLst/>
          </a:prstGeom>
          <a:noFill/>
        </p:spPr>
        <p:txBody>
          <a:bodyPr wrap="none" rtlCol="0">
            <a:spAutoFit/>
          </a:bodyPr>
          <a:lstStyle/>
          <a:p>
            <a:r>
              <a:rPr lang="en-US" sz="4000" dirty="0"/>
              <a:t>Mobile</a:t>
            </a:r>
          </a:p>
        </p:txBody>
      </p:sp>
    </p:spTree>
    <p:extLst>
      <p:ext uri="{BB962C8B-B14F-4D97-AF65-F5344CB8AC3E}">
        <p14:creationId xmlns:p14="http://schemas.microsoft.com/office/powerpoint/2010/main" val="227802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C50-9002-2641-855D-EA86054C07FD}"/>
              </a:ext>
            </a:extLst>
          </p:cNvPr>
          <p:cNvSpPr>
            <a:spLocks noGrp="1"/>
          </p:cNvSpPr>
          <p:nvPr>
            <p:ph type="title"/>
          </p:nvPr>
        </p:nvSpPr>
        <p:spPr/>
        <p:txBody>
          <a:bodyPr/>
          <a:lstStyle/>
          <a:p>
            <a:r>
              <a:rPr lang="en-US" dirty="0"/>
              <a:t>Simple to run !</a:t>
            </a:r>
          </a:p>
        </p:txBody>
      </p:sp>
      <p:sp>
        <p:nvSpPr>
          <p:cNvPr id="3" name="Content Placeholder 2">
            <a:extLst>
              <a:ext uri="{FF2B5EF4-FFF2-40B4-BE49-F238E27FC236}">
                <a16:creationId xmlns:a16="http://schemas.microsoft.com/office/drawing/2014/main" id="{3816B4DF-CC2B-2040-8FF2-77736B1AFCB7}"/>
              </a:ext>
            </a:extLst>
          </p:cNvPr>
          <p:cNvSpPr>
            <a:spLocks noGrp="1"/>
          </p:cNvSpPr>
          <p:nvPr>
            <p:ph idx="1"/>
          </p:nvPr>
        </p:nvSpPr>
        <p:spPr/>
        <p:txBody>
          <a:bodyPr/>
          <a:lstStyle/>
          <a:p>
            <a:r>
              <a:rPr lang="en-US" dirty="0" err="1"/>
              <a:t>mkdir</a:t>
            </a:r>
            <a:r>
              <a:rPr lang="en-US" dirty="0"/>
              <a:t> ~/data</a:t>
            </a:r>
          </a:p>
          <a:p>
            <a:r>
              <a:rPr lang="en-US" dirty="0"/>
              <a:t>docker run -d -p 27017:27017 -v ~/data:/data/</a:t>
            </a:r>
            <a:r>
              <a:rPr lang="en-US" dirty="0" err="1"/>
              <a:t>db</a:t>
            </a:r>
            <a:r>
              <a:rPr lang="en-US" dirty="0"/>
              <a:t> mongo</a:t>
            </a:r>
          </a:p>
          <a:p>
            <a:r>
              <a:rPr lang="en-US" dirty="0" err="1"/>
              <a:t>npm</a:t>
            </a:r>
            <a:r>
              <a:rPr lang="en-US" dirty="0"/>
              <a:t> run </a:t>
            </a:r>
            <a:r>
              <a:rPr lang="en-US" dirty="0" err="1"/>
              <a:t>cicd</a:t>
            </a:r>
            <a:r>
              <a:rPr lang="en-US" dirty="0"/>
              <a:t>-build</a:t>
            </a:r>
          </a:p>
          <a:p>
            <a:r>
              <a:rPr lang="en-US" dirty="0" err="1"/>
              <a:t>npm</a:t>
            </a:r>
            <a:r>
              <a:rPr lang="en-US" dirty="0"/>
              <a:t> run start</a:t>
            </a:r>
          </a:p>
        </p:txBody>
      </p:sp>
    </p:spTree>
    <p:extLst>
      <p:ext uri="{BB962C8B-B14F-4D97-AF65-F5344CB8AC3E}">
        <p14:creationId xmlns:p14="http://schemas.microsoft.com/office/powerpoint/2010/main" val="3326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Demo</a:t>
            </a:r>
          </a:p>
        </p:txBody>
      </p:sp>
      <p:pic>
        <p:nvPicPr>
          <p:cNvPr id="6" name="Content Placeholder 5">
            <a:extLst>
              <a:ext uri="{FF2B5EF4-FFF2-40B4-BE49-F238E27FC236}">
                <a16:creationId xmlns:a16="http://schemas.microsoft.com/office/drawing/2014/main" id="{D1028A9B-AF5A-2745-8EBB-582C0842191A}"/>
              </a:ext>
            </a:extLst>
          </p:cNvPr>
          <p:cNvPicPr>
            <a:picLocks noGrp="1" noChangeAspect="1"/>
          </p:cNvPicPr>
          <p:nvPr>
            <p:ph idx="1"/>
          </p:nvPr>
        </p:nvPicPr>
        <p:blipFill>
          <a:blip r:embed="rId3"/>
          <a:stretch>
            <a:fillRect/>
          </a:stretch>
        </p:blipFill>
        <p:spPr>
          <a:xfrm>
            <a:off x="2761328" y="2098001"/>
            <a:ext cx="7009993" cy="3951943"/>
          </a:xfrm>
        </p:spPr>
      </p:pic>
    </p:spTree>
    <p:extLst>
      <p:ext uri="{BB962C8B-B14F-4D97-AF65-F5344CB8AC3E}">
        <p14:creationId xmlns:p14="http://schemas.microsoft.com/office/powerpoint/2010/main" val="279325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CAA8-2200-884F-B633-870188A2BE1E}"/>
              </a:ext>
            </a:extLst>
          </p:cNvPr>
          <p:cNvSpPr>
            <a:spLocks noGrp="1"/>
          </p:cNvSpPr>
          <p:nvPr>
            <p:ph type="title"/>
          </p:nvPr>
        </p:nvSpPr>
        <p:spPr/>
        <p:txBody>
          <a:bodyPr/>
          <a:lstStyle/>
          <a:p>
            <a:r>
              <a:rPr lang="en-US" dirty="0"/>
              <a:t>What else?</a:t>
            </a:r>
          </a:p>
        </p:txBody>
      </p:sp>
      <p:sp>
        <p:nvSpPr>
          <p:cNvPr id="10" name="TextBox 9">
            <a:extLst>
              <a:ext uri="{FF2B5EF4-FFF2-40B4-BE49-F238E27FC236}">
                <a16:creationId xmlns:a16="http://schemas.microsoft.com/office/drawing/2014/main" id="{07C343AE-C1C8-8B49-8003-821362FAFA09}"/>
              </a:ext>
            </a:extLst>
          </p:cNvPr>
          <p:cNvSpPr txBox="1"/>
          <p:nvPr/>
        </p:nvSpPr>
        <p:spPr>
          <a:xfrm>
            <a:off x="5405747" y="1885285"/>
            <a:ext cx="1380506" cy="707886"/>
          </a:xfrm>
          <a:prstGeom prst="rect">
            <a:avLst/>
          </a:prstGeom>
          <a:noFill/>
        </p:spPr>
        <p:txBody>
          <a:bodyPr wrap="none" rtlCol="0">
            <a:spAutoFit/>
          </a:bodyPr>
          <a:lstStyle/>
          <a:p>
            <a:r>
              <a:rPr lang="en-US" sz="4000" dirty="0"/>
              <a:t>NEW</a:t>
            </a:r>
          </a:p>
        </p:txBody>
      </p:sp>
      <p:sp>
        <p:nvSpPr>
          <p:cNvPr id="11" name="TextBox 10">
            <a:extLst>
              <a:ext uri="{FF2B5EF4-FFF2-40B4-BE49-F238E27FC236}">
                <a16:creationId xmlns:a16="http://schemas.microsoft.com/office/drawing/2014/main" id="{8945131C-74BC-6646-99CD-90540C98AF00}"/>
              </a:ext>
            </a:extLst>
          </p:cNvPr>
          <p:cNvSpPr txBox="1"/>
          <p:nvPr/>
        </p:nvSpPr>
        <p:spPr>
          <a:xfrm>
            <a:off x="1803479" y="4404732"/>
            <a:ext cx="3602268" cy="707886"/>
          </a:xfrm>
          <a:prstGeom prst="rect">
            <a:avLst/>
          </a:prstGeom>
          <a:noFill/>
        </p:spPr>
        <p:txBody>
          <a:bodyPr wrap="none" rtlCol="0">
            <a:spAutoFit/>
          </a:bodyPr>
          <a:lstStyle/>
          <a:p>
            <a:r>
              <a:rPr lang="en-US" sz="4000" dirty="0"/>
              <a:t>REGRESSION</a:t>
            </a:r>
          </a:p>
        </p:txBody>
      </p:sp>
      <p:sp>
        <p:nvSpPr>
          <p:cNvPr id="12" name="TextBox 11">
            <a:extLst>
              <a:ext uri="{FF2B5EF4-FFF2-40B4-BE49-F238E27FC236}">
                <a16:creationId xmlns:a16="http://schemas.microsoft.com/office/drawing/2014/main" id="{23B67BF7-16BD-3B4C-B32A-824FEEDDA70F}"/>
              </a:ext>
            </a:extLst>
          </p:cNvPr>
          <p:cNvSpPr txBox="1"/>
          <p:nvPr/>
        </p:nvSpPr>
        <p:spPr>
          <a:xfrm>
            <a:off x="7504771" y="4404732"/>
            <a:ext cx="2206053" cy="707886"/>
          </a:xfrm>
          <a:prstGeom prst="rect">
            <a:avLst/>
          </a:prstGeom>
          <a:noFill/>
        </p:spPr>
        <p:txBody>
          <a:bodyPr wrap="none" rtlCol="0">
            <a:spAutoFit/>
          </a:bodyPr>
          <a:lstStyle/>
          <a:p>
            <a:r>
              <a:rPr lang="en-US" sz="4000" dirty="0"/>
              <a:t>REVIEW</a:t>
            </a:r>
          </a:p>
        </p:txBody>
      </p:sp>
      <p:cxnSp>
        <p:nvCxnSpPr>
          <p:cNvPr id="14" name="Straight Arrow Connector 13">
            <a:extLst>
              <a:ext uri="{FF2B5EF4-FFF2-40B4-BE49-F238E27FC236}">
                <a16:creationId xmlns:a16="http://schemas.microsoft.com/office/drawing/2014/main" id="{BAEA7F79-5056-C94A-AA6F-235E9D7840F0}"/>
              </a:ext>
            </a:extLst>
          </p:cNvPr>
          <p:cNvCxnSpPr>
            <a:cxnSpLocks/>
          </p:cNvCxnSpPr>
          <p:nvPr/>
        </p:nvCxnSpPr>
        <p:spPr>
          <a:xfrm flipH="1">
            <a:off x="3557216" y="2239228"/>
            <a:ext cx="1737360" cy="21655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27C52C-4949-2A41-863F-B20A4F7534B3}"/>
              </a:ext>
            </a:extLst>
          </p:cNvPr>
          <p:cNvCxnSpPr>
            <a:stCxn id="10" idx="3"/>
            <a:endCxn id="12" idx="0"/>
          </p:cNvCxnSpPr>
          <p:nvPr/>
        </p:nvCxnSpPr>
        <p:spPr>
          <a:xfrm>
            <a:off x="6786253" y="2239228"/>
            <a:ext cx="1821545" cy="21655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952287-FB6A-8146-8DE0-C7C1624E05F5}"/>
              </a:ext>
            </a:extLst>
          </p:cNvPr>
          <p:cNvSpPr txBox="1"/>
          <p:nvPr/>
        </p:nvSpPr>
        <p:spPr>
          <a:xfrm>
            <a:off x="2646979" y="2767982"/>
            <a:ext cx="1992853" cy="369332"/>
          </a:xfrm>
          <a:prstGeom prst="rect">
            <a:avLst/>
          </a:prstGeom>
          <a:noFill/>
        </p:spPr>
        <p:txBody>
          <a:bodyPr wrap="none" rtlCol="0">
            <a:spAutoFit/>
          </a:bodyPr>
          <a:lstStyle/>
          <a:p>
            <a:r>
              <a:rPr lang="en-US" dirty="0"/>
              <a:t>&gt;= 90% pass rate</a:t>
            </a:r>
          </a:p>
        </p:txBody>
      </p:sp>
      <p:sp>
        <p:nvSpPr>
          <p:cNvPr id="18" name="TextBox 17">
            <a:extLst>
              <a:ext uri="{FF2B5EF4-FFF2-40B4-BE49-F238E27FC236}">
                <a16:creationId xmlns:a16="http://schemas.microsoft.com/office/drawing/2014/main" id="{61A064CA-7DD1-284D-9F85-8ADFDEB75213}"/>
              </a:ext>
            </a:extLst>
          </p:cNvPr>
          <p:cNvSpPr txBox="1"/>
          <p:nvPr/>
        </p:nvSpPr>
        <p:spPr>
          <a:xfrm>
            <a:off x="7504771" y="2775676"/>
            <a:ext cx="1858201" cy="369332"/>
          </a:xfrm>
          <a:prstGeom prst="rect">
            <a:avLst/>
          </a:prstGeom>
          <a:noFill/>
        </p:spPr>
        <p:txBody>
          <a:bodyPr wrap="none" rtlCol="0">
            <a:spAutoFit/>
          </a:bodyPr>
          <a:lstStyle/>
          <a:p>
            <a:r>
              <a:rPr lang="en-US" dirty="0"/>
              <a:t>&lt; 90% pass rate</a:t>
            </a:r>
          </a:p>
        </p:txBody>
      </p:sp>
    </p:spTree>
    <p:extLst>
      <p:ext uri="{BB962C8B-B14F-4D97-AF65-F5344CB8AC3E}">
        <p14:creationId xmlns:p14="http://schemas.microsoft.com/office/powerpoint/2010/main" val="248092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051-A7F1-F54E-A88E-9CE31463C37C}"/>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3BC20387-E25F-8848-A33E-0731485D9A98}"/>
              </a:ext>
            </a:extLst>
          </p:cNvPr>
          <p:cNvSpPr>
            <a:spLocks noGrp="1"/>
          </p:cNvSpPr>
          <p:nvPr>
            <p:ph idx="1"/>
          </p:nvPr>
        </p:nvSpPr>
        <p:spPr/>
        <p:txBody>
          <a:bodyPr/>
          <a:lstStyle/>
          <a:p>
            <a:r>
              <a:rPr lang="en-US" dirty="0"/>
              <a:t>A test needs to be added to the bucket service to be picked up.</a:t>
            </a:r>
          </a:p>
        </p:txBody>
      </p:sp>
    </p:spTree>
    <p:extLst>
      <p:ext uri="{BB962C8B-B14F-4D97-AF65-F5344CB8AC3E}">
        <p14:creationId xmlns:p14="http://schemas.microsoft.com/office/powerpoint/2010/main" val="157270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1847</TotalTime>
  <Words>774</Words>
  <Application>Microsoft Macintosh PowerPoint</Application>
  <PresentationFormat>Widescreen</PresentationFormat>
  <Paragraphs>60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MS Shell Dlg 2</vt:lpstr>
      <vt:lpstr>Wingdings</vt:lpstr>
      <vt:lpstr>Wingdings 3</vt:lpstr>
      <vt:lpstr>Madison</vt:lpstr>
      <vt:lpstr>Bucket Service</vt:lpstr>
      <vt:lpstr>Terminology</vt:lpstr>
      <vt:lpstr>Purpose</vt:lpstr>
      <vt:lpstr>Project Endpoints</vt:lpstr>
      <vt:lpstr>Bucket Endpoints</vt:lpstr>
      <vt:lpstr>Simple to run !</vt:lpstr>
      <vt:lpstr>Demo</vt:lpstr>
      <vt:lpstr>What else?</vt:lpstr>
      <vt:lpstr>Gotcha</vt:lpstr>
      <vt:lpstr>Where can I use this?</vt:lpstr>
      <vt:lpstr>How can you help?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Service</dc:title>
  <dc:creator>Shawn Mccarthy</dc:creator>
  <cp:lastModifiedBy>Shawn Mccarthy</cp:lastModifiedBy>
  <cp:revision>37</cp:revision>
  <dcterms:created xsi:type="dcterms:W3CDTF">2019-10-13T16:53:45Z</dcterms:created>
  <dcterms:modified xsi:type="dcterms:W3CDTF">2019-10-14T23:45:19Z</dcterms:modified>
</cp:coreProperties>
</file>