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3" r:id="rId7"/>
    <p:sldId id="264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esktop\gscp%2050%20ye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cuments\GitHub\LSSP_Hackathon\data\gscp%2050%20yea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wnloads\fou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Day - Current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'sixties (2)'!$G$29</c:f>
              <c:strCache>
                <c:ptCount val="1"/>
                <c:pt idx="0">
                  <c:v>1965-1974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(2)'!$G$30:$G$33</c:f>
              <c:numCache>
                <c:formatCode>General</c:formatCode>
                <c:ptCount val="4"/>
                <c:pt idx="0">
                  <c:v>0.77083333333333337</c:v>
                </c:pt>
                <c:pt idx="1">
                  <c:v>0.22916666666666663</c:v>
                </c:pt>
                <c:pt idx="2">
                  <c:v>0.28169014084507044</c:v>
                </c:pt>
                <c:pt idx="3">
                  <c:v>0.71830985915492951</c:v>
                </c:pt>
              </c:numCache>
            </c:numRef>
          </c:val>
        </c:ser>
        <c:ser>
          <c:idx val="1"/>
          <c:order val="1"/>
          <c:tx>
            <c:strRef>
              <c:f>'sixties (2)'!$H$29</c:f>
              <c:strCache>
                <c:ptCount val="1"/>
                <c:pt idx="0">
                  <c:v>2005-2014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(2)'!$H$30:$H$33</c:f>
              <c:numCache>
                <c:formatCode>General</c:formatCode>
                <c:ptCount val="4"/>
                <c:pt idx="0">
                  <c:v>0.3925233644859813</c:v>
                </c:pt>
                <c:pt idx="1">
                  <c:v>0.60747663551401865</c:v>
                </c:pt>
                <c:pt idx="2">
                  <c:v>0.58730158730158732</c:v>
                </c:pt>
                <c:pt idx="3">
                  <c:v>0.41269841269841268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63834512"/>
        <c:axId val="263835072"/>
        <c:axId val="0"/>
      </c:bar3DChart>
      <c:catAx>
        <c:axId val="2638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35072"/>
        <c:crosses val="autoZero"/>
        <c:auto val="1"/>
        <c:lblAlgn val="ctr"/>
        <c:lblOffset val="100"/>
        <c:noMultiLvlLbl val="0"/>
      </c:catAx>
      <c:valAx>
        <c:axId val="26383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3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 Probability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Same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work!$K$13:$K$53</c:f>
              <c:numCache>
                <c:formatCode>General</c:formatCode>
                <c:ptCount val="41"/>
                <c:pt idx="0">
                  <c:v>0.14995741398967205</c:v>
                </c:pt>
                <c:pt idx="1">
                  <c:v>0.16092422495648301</c:v>
                </c:pt>
                <c:pt idx="2">
                  <c:v>0.15125389528615335</c:v>
                </c:pt>
                <c:pt idx="3">
                  <c:v>0.16375389528615333</c:v>
                </c:pt>
                <c:pt idx="4">
                  <c:v>0.17398781341480835</c:v>
                </c:pt>
                <c:pt idx="5">
                  <c:v>0.17278091686308422</c:v>
                </c:pt>
                <c:pt idx="6">
                  <c:v>0.16193047698038626</c:v>
                </c:pt>
                <c:pt idx="7">
                  <c:v>0.15506773188234704</c:v>
                </c:pt>
                <c:pt idx="8">
                  <c:v>0.17256773188234703</c:v>
                </c:pt>
                <c:pt idx="9">
                  <c:v>0.15458436389897906</c:v>
                </c:pt>
                <c:pt idx="10">
                  <c:v>0.1380528323674475</c:v>
                </c:pt>
                <c:pt idx="11">
                  <c:v>0.1159749102895254</c:v>
                </c:pt>
                <c:pt idx="12">
                  <c:v>0.12405372802351555</c:v>
                </c:pt>
                <c:pt idx="13">
                  <c:v>0.13177844712463918</c:v>
                </c:pt>
                <c:pt idx="14">
                  <c:v>0.13402176032567453</c:v>
                </c:pt>
                <c:pt idx="15">
                  <c:v>0.12300643465517644</c:v>
                </c:pt>
                <c:pt idx="16">
                  <c:v>0.1237435353922772</c:v>
                </c:pt>
                <c:pt idx="17">
                  <c:v>0.12134702123105714</c:v>
                </c:pt>
                <c:pt idx="18">
                  <c:v>0.10755072493476085</c:v>
                </c:pt>
                <c:pt idx="19">
                  <c:v>0.10652508390911983</c:v>
                </c:pt>
                <c:pt idx="20">
                  <c:v>9.5525083909119846E-2</c:v>
                </c:pt>
                <c:pt idx="21">
                  <c:v>9.5525083909119846E-2</c:v>
                </c:pt>
                <c:pt idx="22">
                  <c:v>9.3160551889415411E-2</c:v>
                </c:pt>
                <c:pt idx="23">
                  <c:v>9.0884550737009767E-2</c:v>
                </c:pt>
                <c:pt idx="24">
                  <c:v>9.3630984630984626E-2</c:v>
                </c:pt>
                <c:pt idx="25">
                  <c:v>0.10335320685320686</c:v>
                </c:pt>
                <c:pt idx="26">
                  <c:v>0.10299098896521577</c:v>
                </c:pt>
                <c:pt idx="27">
                  <c:v>0.12132615581523412</c:v>
                </c:pt>
                <c:pt idx="28">
                  <c:v>0.14345578544486373</c:v>
                </c:pt>
                <c:pt idx="29">
                  <c:v>0.14478911877819706</c:v>
                </c:pt>
                <c:pt idx="30">
                  <c:v>0.15542326511966048</c:v>
                </c:pt>
                <c:pt idx="31">
                  <c:v>0.15542326511966048</c:v>
                </c:pt>
                <c:pt idx="32">
                  <c:v>0.15510580480220018</c:v>
                </c:pt>
                <c:pt idx="33">
                  <c:v>0.14668089637729173</c:v>
                </c:pt>
                <c:pt idx="34">
                  <c:v>0.14469866807927395</c:v>
                </c:pt>
                <c:pt idx="35">
                  <c:v>0.15310775898836487</c:v>
                </c:pt>
                <c:pt idx="36">
                  <c:v>0.14536186876824783</c:v>
                </c:pt>
                <c:pt idx="37">
                  <c:v>0.13789886440329521</c:v>
                </c:pt>
                <c:pt idx="38">
                  <c:v>0.12270382894230232</c:v>
                </c:pt>
                <c:pt idx="39">
                  <c:v>0.12076443500290837</c:v>
                </c:pt>
                <c:pt idx="40">
                  <c:v>0.12041600294715923</c:v>
                </c:pt>
              </c:numCache>
            </c:numRef>
          </c:val>
          <c:smooth val="0"/>
        </c:ser>
        <c:ser>
          <c:idx val="1"/>
          <c:order val="1"/>
          <c:tx>
            <c:v>Opposite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work!$L$13:$L$53</c:f>
              <c:numCache>
                <c:formatCode>General</c:formatCode>
                <c:ptCount val="41"/>
                <c:pt idx="0">
                  <c:v>5.8807293646003324E-2</c:v>
                </c:pt>
                <c:pt idx="1">
                  <c:v>6.5300800139509813E-2</c:v>
                </c:pt>
                <c:pt idx="2">
                  <c:v>6.3322778161487847E-2</c:v>
                </c:pt>
                <c:pt idx="3">
                  <c:v>4.1100555939265614E-2</c:v>
                </c:pt>
                <c:pt idx="4">
                  <c:v>4.8995292781370881E-2</c:v>
                </c:pt>
                <c:pt idx="5">
                  <c:v>4.8995292781370881E-2</c:v>
                </c:pt>
                <c:pt idx="6">
                  <c:v>4.9351388298756724E-2</c:v>
                </c:pt>
                <c:pt idx="7">
                  <c:v>4.993962359287437E-2</c:v>
                </c:pt>
                <c:pt idx="8">
                  <c:v>6.3689623592874375E-2</c:v>
                </c:pt>
                <c:pt idx="9">
                  <c:v>6.9043053946304722E-2</c:v>
                </c:pt>
                <c:pt idx="10">
                  <c:v>5.8930441333692109E-2</c:v>
                </c:pt>
                <c:pt idx="11">
                  <c:v>5.2436934840185613E-2</c:v>
                </c:pt>
                <c:pt idx="12">
                  <c:v>5.3619200850037831E-2</c:v>
                </c:pt>
                <c:pt idx="13">
                  <c:v>7.0473133434307486E-2</c:v>
                </c:pt>
                <c:pt idx="14">
                  <c:v>6.9135773641382556E-2</c:v>
                </c:pt>
                <c:pt idx="15">
                  <c:v>7.4691329196938119E-2</c:v>
                </c:pt>
                <c:pt idx="16">
                  <c:v>8.0307334812943734E-2</c:v>
                </c:pt>
                <c:pt idx="17">
                  <c:v>8.3793173592900158E-2</c:v>
                </c:pt>
                <c:pt idx="18">
                  <c:v>7.7450581000307564E-2</c:v>
                </c:pt>
                <c:pt idx="19">
                  <c:v>6.3989042538769109E-2</c:v>
                </c:pt>
                <c:pt idx="20">
                  <c:v>6.548904253876911E-2</c:v>
                </c:pt>
                <c:pt idx="21">
                  <c:v>6.548904253876911E-2</c:v>
                </c:pt>
                <c:pt idx="22">
                  <c:v>6.1449633671774029E-2</c:v>
                </c:pt>
                <c:pt idx="23">
                  <c:v>5.3570060061863337E-2</c:v>
                </c:pt>
                <c:pt idx="24">
                  <c:v>6.5194501194501195E-2</c:v>
                </c:pt>
                <c:pt idx="25">
                  <c:v>7.5548036548036546E-2</c:v>
                </c:pt>
                <c:pt idx="26">
                  <c:v>8.3293926768153573E-2</c:v>
                </c:pt>
                <c:pt idx="27">
                  <c:v>9.172810351916201E-2</c:v>
                </c:pt>
                <c:pt idx="28">
                  <c:v>0.10932069611175459</c:v>
                </c:pt>
                <c:pt idx="29">
                  <c:v>0.12665402944508791</c:v>
                </c:pt>
                <c:pt idx="30">
                  <c:v>0.12753207822557572</c:v>
                </c:pt>
                <c:pt idx="31">
                  <c:v>0.14492338257340182</c:v>
                </c:pt>
                <c:pt idx="32">
                  <c:v>0.14206623971625895</c:v>
                </c:pt>
                <c:pt idx="33">
                  <c:v>0.15055219820221749</c:v>
                </c:pt>
                <c:pt idx="34">
                  <c:v>0.16620496648656469</c:v>
                </c:pt>
                <c:pt idx="35">
                  <c:v>0.17484133012292832</c:v>
                </c:pt>
                <c:pt idx="36">
                  <c:v>0.18060895341632482</c:v>
                </c:pt>
                <c:pt idx="37">
                  <c:v>0.18842328323640359</c:v>
                </c:pt>
                <c:pt idx="38">
                  <c:v>0.17193392153427592</c:v>
                </c:pt>
                <c:pt idx="39">
                  <c:v>0.16672180032215472</c:v>
                </c:pt>
                <c:pt idx="40">
                  <c:v>0.17327232297023834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838432"/>
        <c:axId val="264876736"/>
      </c:lineChart>
      <c:catAx>
        <c:axId val="26383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876736"/>
        <c:crosses val="autoZero"/>
        <c:auto val="1"/>
        <c:lblAlgn val="ctr"/>
        <c:lblOffset val="100"/>
        <c:noMultiLvlLbl val="0"/>
      </c:catAx>
      <c:valAx>
        <c:axId val="26487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3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Daily Return Distributions of 4 Major Stock Indices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BVSP (Sao Paulo)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chart!$H$4:$H$71</c:f>
              <c:numCache>
                <c:formatCode>General</c:formatCode>
                <c:ptCount val="68"/>
                <c:pt idx="1">
                  <c:v>7.993605115907274E-4</c:v>
                </c:pt>
                <c:pt idx="2">
                  <c:v>7.993605115907274E-4</c:v>
                </c:pt>
                <c:pt idx="3">
                  <c:v>7.993605115907274E-4</c:v>
                </c:pt>
                <c:pt idx="4">
                  <c:v>7.993605115907274E-4</c:v>
                </c:pt>
                <c:pt idx="5">
                  <c:v>7.993605115907274E-4</c:v>
                </c:pt>
                <c:pt idx="8">
                  <c:v>7.993605115907274E-4</c:v>
                </c:pt>
                <c:pt idx="9">
                  <c:v>7.993605115907274E-4</c:v>
                </c:pt>
                <c:pt idx="10">
                  <c:v>3.9968025579536371E-3</c:v>
                </c:pt>
                <c:pt idx="11">
                  <c:v>4.7961630695443642E-3</c:v>
                </c:pt>
                <c:pt idx="12">
                  <c:v>3.9968025579536371E-3</c:v>
                </c:pt>
                <c:pt idx="13">
                  <c:v>3.1974420463629096E-3</c:v>
                </c:pt>
                <c:pt idx="14">
                  <c:v>1.5987210231814548E-3</c:v>
                </c:pt>
                <c:pt idx="15">
                  <c:v>4.7961630695443642E-3</c:v>
                </c:pt>
                <c:pt idx="16">
                  <c:v>7.1942446043165471E-3</c:v>
                </c:pt>
                <c:pt idx="17">
                  <c:v>1.1990407673860911E-2</c:v>
                </c:pt>
                <c:pt idx="18">
                  <c:v>5.5955235811350921E-3</c:v>
                </c:pt>
                <c:pt idx="19">
                  <c:v>1.5987210231814548E-2</c:v>
                </c:pt>
                <c:pt idx="20">
                  <c:v>1.5987210231814548E-2</c:v>
                </c:pt>
                <c:pt idx="21">
                  <c:v>2.2382094324540368E-2</c:v>
                </c:pt>
                <c:pt idx="22">
                  <c:v>1.5987210231814548E-2</c:v>
                </c:pt>
                <c:pt idx="23">
                  <c:v>1.838529176658673E-2</c:v>
                </c:pt>
                <c:pt idx="24">
                  <c:v>2.3181454836131096E-2</c:v>
                </c:pt>
                <c:pt idx="25">
                  <c:v>2.8776978417266189E-2</c:v>
                </c:pt>
                <c:pt idx="26">
                  <c:v>4.0767386091127102E-2</c:v>
                </c:pt>
                <c:pt idx="27">
                  <c:v>3.5171862509992005E-2</c:v>
                </c:pt>
                <c:pt idx="28">
                  <c:v>3.9968025579536368E-2</c:v>
                </c:pt>
                <c:pt idx="29">
                  <c:v>5.0359712230215826E-2</c:v>
                </c:pt>
                <c:pt idx="30">
                  <c:v>4.7961630695443645E-2</c:v>
                </c:pt>
                <c:pt idx="31">
                  <c:v>5.2757793764988008E-2</c:v>
                </c:pt>
                <c:pt idx="32">
                  <c:v>9.3525179856115109E-2</c:v>
                </c:pt>
                <c:pt idx="33">
                  <c:v>5.8353317346123104E-2</c:v>
                </c:pt>
                <c:pt idx="34">
                  <c:v>4.0767386091127102E-2</c:v>
                </c:pt>
                <c:pt idx="35">
                  <c:v>4.5563549160671464E-2</c:v>
                </c:pt>
                <c:pt idx="36">
                  <c:v>3.9168665067945641E-2</c:v>
                </c:pt>
                <c:pt idx="37">
                  <c:v>3.5971223021582732E-2</c:v>
                </c:pt>
                <c:pt idx="38">
                  <c:v>2.3181454836131096E-2</c:v>
                </c:pt>
                <c:pt idx="39">
                  <c:v>2.8776978417266189E-2</c:v>
                </c:pt>
                <c:pt idx="40">
                  <c:v>2.7977617905675458E-2</c:v>
                </c:pt>
                <c:pt idx="41">
                  <c:v>2.3980815347721823E-2</c:v>
                </c:pt>
                <c:pt idx="42">
                  <c:v>1.5987210231814548E-2</c:v>
                </c:pt>
                <c:pt idx="43">
                  <c:v>1.9184652278177457E-2</c:v>
                </c:pt>
                <c:pt idx="44">
                  <c:v>1.6786570743405275E-2</c:v>
                </c:pt>
                <c:pt idx="45">
                  <c:v>1.0391686650679457E-2</c:v>
                </c:pt>
                <c:pt idx="46">
                  <c:v>7.9936051159072742E-3</c:v>
                </c:pt>
                <c:pt idx="47">
                  <c:v>5.5955235811350921E-3</c:v>
                </c:pt>
                <c:pt idx="48">
                  <c:v>1.0391686650679457E-2</c:v>
                </c:pt>
                <c:pt idx="49">
                  <c:v>7.1942446043165471E-3</c:v>
                </c:pt>
                <c:pt idx="50">
                  <c:v>4.7961630695443642E-3</c:v>
                </c:pt>
                <c:pt idx="51">
                  <c:v>3.9968025579536371E-3</c:v>
                </c:pt>
                <c:pt idx="52">
                  <c:v>3.1974420463629096E-3</c:v>
                </c:pt>
                <c:pt idx="53">
                  <c:v>7.993605115907274E-4</c:v>
                </c:pt>
                <c:pt idx="54">
                  <c:v>1.5987210231814548E-3</c:v>
                </c:pt>
                <c:pt idx="55">
                  <c:v>3.9968025579536371E-3</c:v>
                </c:pt>
                <c:pt idx="56">
                  <c:v>2.3980815347721821E-3</c:v>
                </c:pt>
                <c:pt idx="57">
                  <c:v>7.993605115907274E-4</c:v>
                </c:pt>
                <c:pt idx="58">
                  <c:v>7.993605115907274E-4</c:v>
                </c:pt>
                <c:pt idx="60">
                  <c:v>7.993605115907274E-4</c:v>
                </c:pt>
                <c:pt idx="61">
                  <c:v>1.5987210231814548E-3</c:v>
                </c:pt>
                <c:pt idx="62">
                  <c:v>7.993605115907274E-4</c:v>
                </c:pt>
                <c:pt idx="63">
                  <c:v>7.993605115907274E-4</c:v>
                </c:pt>
                <c:pt idx="64">
                  <c:v>7.993605115907274E-4</c:v>
                </c:pt>
              </c:numCache>
            </c:numRef>
          </c:val>
          <c:smooth val="0"/>
        </c:ser>
        <c:ser>
          <c:idx val="1"/>
          <c:order val="1"/>
          <c:tx>
            <c:v>FTSE (London)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chart!$I$4:$I$71</c:f>
              <c:numCache>
                <c:formatCode>General</c:formatCode>
                <c:ptCount val="68"/>
                <c:pt idx="2">
                  <c:v>7.7101002313030066E-4</c:v>
                </c:pt>
                <c:pt idx="3">
                  <c:v>7.7101002313030066E-4</c:v>
                </c:pt>
                <c:pt idx="9">
                  <c:v>7.7101002313030066E-4</c:v>
                </c:pt>
                <c:pt idx="10">
                  <c:v>1.5420200462606013E-3</c:v>
                </c:pt>
                <c:pt idx="12">
                  <c:v>1.5420200462606013E-3</c:v>
                </c:pt>
                <c:pt idx="13">
                  <c:v>1.5420200462606013E-3</c:v>
                </c:pt>
                <c:pt idx="14">
                  <c:v>1.5420200462606013E-3</c:v>
                </c:pt>
                <c:pt idx="15">
                  <c:v>2.3130300693909021E-3</c:v>
                </c:pt>
                <c:pt idx="16">
                  <c:v>5.3970701619121047E-3</c:v>
                </c:pt>
                <c:pt idx="17">
                  <c:v>3.8550501156515036E-3</c:v>
                </c:pt>
                <c:pt idx="18">
                  <c:v>4.6260601387818042E-3</c:v>
                </c:pt>
                <c:pt idx="19">
                  <c:v>5.3970701619121047E-3</c:v>
                </c:pt>
                <c:pt idx="20">
                  <c:v>5.3970701619121047E-3</c:v>
                </c:pt>
                <c:pt idx="21">
                  <c:v>8.4811102544333078E-3</c:v>
                </c:pt>
                <c:pt idx="22">
                  <c:v>1.2336160370084811E-2</c:v>
                </c:pt>
                <c:pt idx="23">
                  <c:v>1.5420200462606014E-2</c:v>
                </c:pt>
                <c:pt idx="24">
                  <c:v>1.2336160370084811E-2</c:v>
                </c:pt>
                <c:pt idx="25">
                  <c:v>2.081727062451812E-2</c:v>
                </c:pt>
                <c:pt idx="26">
                  <c:v>3.6237471087124135E-2</c:v>
                </c:pt>
                <c:pt idx="27">
                  <c:v>2.081727062451812E-2</c:v>
                </c:pt>
                <c:pt idx="28">
                  <c:v>3.3153430994602932E-2</c:v>
                </c:pt>
                <c:pt idx="29">
                  <c:v>5.3970701619121049E-2</c:v>
                </c:pt>
                <c:pt idx="30">
                  <c:v>6.3993831919814961E-2</c:v>
                </c:pt>
                <c:pt idx="31">
                  <c:v>7.0161912104857366E-2</c:v>
                </c:pt>
                <c:pt idx="32">
                  <c:v>0.19429452582883577</c:v>
                </c:pt>
                <c:pt idx="33">
                  <c:v>7.3245952197378561E-2</c:v>
                </c:pt>
                <c:pt idx="34">
                  <c:v>7.0932922127987658E-2</c:v>
                </c:pt>
                <c:pt idx="35">
                  <c:v>5.1657671549730146E-2</c:v>
                </c:pt>
                <c:pt idx="36">
                  <c:v>5.1657671549730146E-2</c:v>
                </c:pt>
                <c:pt idx="37">
                  <c:v>4.0092521202775636E-2</c:v>
                </c:pt>
                <c:pt idx="38">
                  <c:v>2.9298380878951428E-2</c:v>
                </c:pt>
                <c:pt idx="39">
                  <c:v>2.6214340786430222E-2</c:v>
                </c:pt>
                <c:pt idx="40">
                  <c:v>1.7733230531996914E-2</c:v>
                </c:pt>
                <c:pt idx="41">
                  <c:v>1.5420200462606014E-2</c:v>
                </c:pt>
                <c:pt idx="42">
                  <c:v>6.1680801850424053E-3</c:v>
                </c:pt>
                <c:pt idx="43">
                  <c:v>8.4811102544333078E-3</c:v>
                </c:pt>
                <c:pt idx="44">
                  <c:v>8.4811102544333078E-3</c:v>
                </c:pt>
                <c:pt idx="45">
                  <c:v>4.6260601387818042E-3</c:v>
                </c:pt>
                <c:pt idx="46">
                  <c:v>3.0840400925212026E-3</c:v>
                </c:pt>
                <c:pt idx="47">
                  <c:v>3.0840400925212026E-3</c:v>
                </c:pt>
                <c:pt idx="49">
                  <c:v>2.3130300693909021E-3</c:v>
                </c:pt>
                <c:pt idx="50">
                  <c:v>1.5420200462606013E-3</c:v>
                </c:pt>
                <c:pt idx="51">
                  <c:v>2.3130300693909021E-3</c:v>
                </c:pt>
                <c:pt idx="52">
                  <c:v>3.8550501156515036E-3</c:v>
                </c:pt>
                <c:pt idx="56">
                  <c:v>7.7101002313030066E-4</c:v>
                </c:pt>
                <c:pt idx="58">
                  <c:v>7.7101002313030066E-4</c:v>
                </c:pt>
                <c:pt idx="64">
                  <c:v>7.7101002313030066E-4</c:v>
                </c:pt>
              </c:numCache>
            </c:numRef>
          </c:val>
          <c:smooth val="0"/>
        </c:ser>
        <c:ser>
          <c:idx val="2"/>
          <c:order val="2"/>
          <c:tx>
            <c:v>Nikkei (Tokyo)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chart!$J$4:$J$71</c:f>
              <c:numCache>
                <c:formatCode>General</c:formatCode>
                <c:ptCount val="68"/>
                <c:pt idx="5">
                  <c:v>8.0710250201775622E-4</c:v>
                </c:pt>
                <c:pt idx="7">
                  <c:v>8.0710250201775622E-4</c:v>
                </c:pt>
                <c:pt idx="8">
                  <c:v>3.2284100080710249E-3</c:v>
                </c:pt>
                <c:pt idx="9">
                  <c:v>8.0710250201775622E-4</c:v>
                </c:pt>
                <c:pt idx="11">
                  <c:v>2.4213075060532689E-3</c:v>
                </c:pt>
                <c:pt idx="12">
                  <c:v>1.6142050040355124E-3</c:v>
                </c:pt>
                <c:pt idx="13">
                  <c:v>5.6497175141242938E-3</c:v>
                </c:pt>
                <c:pt idx="14">
                  <c:v>3.2284100080710249E-3</c:v>
                </c:pt>
                <c:pt idx="15">
                  <c:v>3.2284100080710249E-3</c:v>
                </c:pt>
                <c:pt idx="16">
                  <c:v>5.6497175141242938E-3</c:v>
                </c:pt>
                <c:pt idx="17">
                  <c:v>6.4568200161420498E-3</c:v>
                </c:pt>
                <c:pt idx="18">
                  <c:v>9.6852300242130755E-3</c:v>
                </c:pt>
                <c:pt idx="19">
                  <c:v>1.3720742534301856E-2</c:v>
                </c:pt>
                <c:pt idx="20">
                  <c:v>1.1299435028248588E-2</c:v>
                </c:pt>
                <c:pt idx="21">
                  <c:v>1.29136400322841E-2</c:v>
                </c:pt>
                <c:pt idx="22">
                  <c:v>1.6142050040355124E-2</c:v>
                </c:pt>
                <c:pt idx="23">
                  <c:v>2.9055690072639227E-2</c:v>
                </c:pt>
                <c:pt idx="24">
                  <c:v>1.2106537530266344E-2</c:v>
                </c:pt>
                <c:pt idx="25">
                  <c:v>3.1476997578692496E-2</c:v>
                </c:pt>
                <c:pt idx="26">
                  <c:v>2.7441485068603711E-2</c:v>
                </c:pt>
                <c:pt idx="27">
                  <c:v>3.1476997578692496E-2</c:v>
                </c:pt>
                <c:pt idx="28">
                  <c:v>4.519774011299435E-2</c:v>
                </c:pt>
                <c:pt idx="29">
                  <c:v>3.6319612590799029E-2</c:v>
                </c:pt>
                <c:pt idx="30">
                  <c:v>4.519774011299435E-2</c:v>
                </c:pt>
                <c:pt idx="31">
                  <c:v>5.8111380145278453E-2</c:v>
                </c:pt>
                <c:pt idx="32">
                  <c:v>0.12590799031476999</c:v>
                </c:pt>
                <c:pt idx="33">
                  <c:v>5.3268765133171914E-2</c:v>
                </c:pt>
                <c:pt idx="34">
                  <c:v>4.1969330104923326E-2</c:v>
                </c:pt>
                <c:pt idx="35">
                  <c:v>4.3583535108958835E-2</c:v>
                </c:pt>
                <c:pt idx="36">
                  <c:v>4.1162227602905568E-2</c:v>
                </c:pt>
                <c:pt idx="37">
                  <c:v>3.5512510088781278E-2</c:v>
                </c:pt>
                <c:pt idx="38">
                  <c:v>3.470540758676352E-2</c:v>
                </c:pt>
                <c:pt idx="39">
                  <c:v>3.7933817594834544E-2</c:v>
                </c:pt>
                <c:pt idx="40">
                  <c:v>1.8563357546408393E-2</c:v>
                </c:pt>
                <c:pt idx="41">
                  <c:v>2.4213075060532687E-2</c:v>
                </c:pt>
                <c:pt idx="42">
                  <c:v>1.9370460048426151E-2</c:v>
                </c:pt>
                <c:pt idx="43">
                  <c:v>2.0177562550443905E-2</c:v>
                </c:pt>
                <c:pt idx="44">
                  <c:v>1.4527845036319613E-2</c:v>
                </c:pt>
                <c:pt idx="45">
                  <c:v>1.4527845036319613E-2</c:v>
                </c:pt>
                <c:pt idx="46">
                  <c:v>1.5334947538337369E-2</c:v>
                </c:pt>
                <c:pt idx="47">
                  <c:v>7.2639225181598066E-3</c:v>
                </c:pt>
                <c:pt idx="48">
                  <c:v>4.0355125100887809E-3</c:v>
                </c:pt>
                <c:pt idx="49">
                  <c:v>1.0492332526230832E-2</c:v>
                </c:pt>
                <c:pt idx="50">
                  <c:v>5.6497175141242938E-3</c:v>
                </c:pt>
                <c:pt idx="51">
                  <c:v>4.0355125100887809E-3</c:v>
                </c:pt>
                <c:pt idx="52">
                  <c:v>8.0710250201775622E-4</c:v>
                </c:pt>
                <c:pt idx="53">
                  <c:v>1.6142050040355124E-3</c:v>
                </c:pt>
                <c:pt idx="54">
                  <c:v>8.0710250201775622E-4</c:v>
                </c:pt>
                <c:pt idx="55">
                  <c:v>8.0710250201775622E-4</c:v>
                </c:pt>
                <c:pt idx="56">
                  <c:v>8.0710250201775622E-4</c:v>
                </c:pt>
                <c:pt idx="57">
                  <c:v>8.0710250201775622E-4</c:v>
                </c:pt>
                <c:pt idx="60">
                  <c:v>8.0710250201775622E-4</c:v>
                </c:pt>
                <c:pt idx="62">
                  <c:v>8.0710250201775622E-4</c:v>
                </c:pt>
                <c:pt idx="63">
                  <c:v>8.0710250201775622E-4</c:v>
                </c:pt>
                <c:pt idx="67">
                  <c:v>8.0710250201775622E-4</c:v>
                </c:pt>
              </c:numCache>
            </c:numRef>
          </c:val>
          <c:smooth val="0"/>
        </c:ser>
        <c:ser>
          <c:idx val="3"/>
          <c:order val="3"/>
          <c:tx>
            <c:v>NASDAQ (New York)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chart!$K$4:$K$71</c:f>
              <c:numCache>
                <c:formatCode>General</c:formatCode>
                <c:ptCount val="68"/>
                <c:pt idx="0">
                  <c:v>7.9491255961844202E-4</c:v>
                </c:pt>
                <c:pt idx="6">
                  <c:v>1.589825119236884E-3</c:v>
                </c:pt>
                <c:pt idx="7">
                  <c:v>1.589825119236884E-3</c:v>
                </c:pt>
                <c:pt idx="9">
                  <c:v>7.9491255961844202E-4</c:v>
                </c:pt>
                <c:pt idx="10">
                  <c:v>7.9491255961844202E-4</c:v>
                </c:pt>
                <c:pt idx="11">
                  <c:v>1.589825119236884E-3</c:v>
                </c:pt>
                <c:pt idx="12">
                  <c:v>1.589825119236884E-3</c:v>
                </c:pt>
                <c:pt idx="13">
                  <c:v>2.3847376788553257E-3</c:v>
                </c:pt>
                <c:pt idx="14">
                  <c:v>1.589825119236884E-3</c:v>
                </c:pt>
                <c:pt idx="15">
                  <c:v>3.9745627980922096E-3</c:v>
                </c:pt>
                <c:pt idx="16">
                  <c:v>3.9745627980922096E-3</c:v>
                </c:pt>
                <c:pt idx="17">
                  <c:v>5.5643879173290934E-3</c:v>
                </c:pt>
                <c:pt idx="18">
                  <c:v>4.7694753577106515E-3</c:v>
                </c:pt>
                <c:pt idx="19">
                  <c:v>7.9491255961844191E-3</c:v>
                </c:pt>
                <c:pt idx="20">
                  <c:v>1.0333863275039745E-2</c:v>
                </c:pt>
                <c:pt idx="21">
                  <c:v>8.744038155802861E-3</c:v>
                </c:pt>
                <c:pt idx="22">
                  <c:v>1.0333863275039745E-2</c:v>
                </c:pt>
                <c:pt idx="23">
                  <c:v>1.6693163751987282E-2</c:v>
                </c:pt>
                <c:pt idx="24">
                  <c:v>2.2257551669316374E-2</c:v>
                </c:pt>
                <c:pt idx="25">
                  <c:v>1.987281399046105E-2</c:v>
                </c:pt>
                <c:pt idx="26">
                  <c:v>2.2257551669316374E-2</c:v>
                </c:pt>
                <c:pt idx="27">
                  <c:v>2.7027027027027029E-2</c:v>
                </c:pt>
                <c:pt idx="28">
                  <c:v>3.0206677265500796E-2</c:v>
                </c:pt>
                <c:pt idx="29">
                  <c:v>3.5771065182829888E-2</c:v>
                </c:pt>
                <c:pt idx="30">
                  <c:v>5.7233704292527825E-2</c:v>
                </c:pt>
                <c:pt idx="31">
                  <c:v>6.2003179650238473E-2</c:v>
                </c:pt>
                <c:pt idx="32">
                  <c:v>0.16454689984101747</c:v>
                </c:pt>
                <c:pt idx="33">
                  <c:v>7.2337042925278219E-2</c:v>
                </c:pt>
                <c:pt idx="34">
                  <c:v>6.8362480127186015E-2</c:v>
                </c:pt>
                <c:pt idx="35">
                  <c:v>5.9618441971383149E-2</c:v>
                </c:pt>
                <c:pt idx="36">
                  <c:v>6.518282988871224E-2</c:v>
                </c:pt>
                <c:pt idx="37">
                  <c:v>4.2130365659777423E-2</c:v>
                </c:pt>
                <c:pt idx="38">
                  <c:v>2.6232114467408585E-2</c:v>
                </c:pt>
                <c:pt idx="39">
                  <c:v>3.1796502384737677E-2</c:v>
                </c:pt>
                <c:pt idx="40">
                  <c:v>2.2257551669316374E-2</c:v>
                </c:pt>
                <c:pt idx="41">
                  <c:v>1.6693163751987282E-2</c:v>
                </c:pt>
                <c:pt idx="42">
                  <c:v>1.192368839427663E-2</c:v>
                </c:pt>
                <c:pt idx="43">
                  <c:v>1.2718600953895072E-2</c:v>
                </c:pt>
                <c:pt idx="44">
                  <c:v>8.744038155802861E-3</c:v>
                </c:pt>
                <c:pt idx="45">
                  <c:v>3.9745627980922096E-3</c:v>
                </c:pt>
                <c:pt idx="46">
                  <c:v>7.1542130365659781E-3</c:v>
                </c:pt>
                <c:pt idx="47">
                  <c:v>5.5643879173290934E-3</c:v>
                </c:pt>
                <c:pt idx="48">
                  <c:v>7.9491255961844202E-4</c:v>
                </c:pt>
                <c:pt idx="49">
                  <c:v>2.3847376788553257E-3</c:v>
                </c:pt>
                <c:pt idx="50">
                  <c:v>7.9491255961844202E-4</c:v>
                </c:pt>
                <c:pt idx="51">
                  <c:v>3.9745627980922096E-3</c:v>
                </c:pt>
                <c:pt idx="52">
                  <c:v>1.589825119236884E-3</c:v>
                </c:pt>
                <c:pt idx="53">
                  <c:v>1.589825119236884E-3</c:v>
                </c:pt>
                <c:pt idx="54">
                  <c:v>1.589825119236884E-3</c:v>
                </c:pt>
                <c:pt idx="56">
                  <c:v>7.9491255961844202E-4</c:v>
                </c:pt>
                <c:pt idx="59">
                  <c:v>1.589825119236884E-3</c:v>
                </c:pt>
                <c:pt idx="61">
                  <c:v>7.9491255961844202E-4</c:v>
                </c:pt>
                <c:pt idx="62">
                  <c:v>7.9491255961844202E-4</c:v>
                </c:pt>
                <c:pt idx="65">
                  <c:v>7.9491255961844202E-4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589600"/>
        <c:axId val="265590160"/>
      </c:lineChart>
      <c:catAx>
        <c:axId val="2655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90160"/>
        <c:crosses val="autoZero"/>
        <c:auto val="1"/>
        <c:lblAlgn val="ctr"/>
        <c:lblOffset val="100"/>
        <c:noMultiLvlLbl val="0"/>
      </c:catAx>
      <c:valAx>
        <c:axId val="2655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8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Surprise and Distance in the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Surprise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Additional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much shorter time frames</a:t>
            </a:r>
          </a:p>
          <a:p>
            <a:pPr lvl="1"/>
            <a:r>
              <a:rPr lang="en-US" dirty="0" smtClean="0"/>
              <a:t>High frequency trading (positions held less than a second) make up more than half of all trading volume (as much as 73% in 2009).</a:t>
            </a:r>
          </a:p>
          <a:p>
            <a:r>
              <a:rPr lang="en-US" dirty="0" smtClean="0"/>
              <a:t>Large scale distance calculations among instruments, sectors, regions, time periods, market trends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More finely tuned data, more timely data is not freely available</a:t>
            </a:r>
          </a:p>
          <a:p>
            <a:pPr lvl="1"/>
            <a:r>
              <a:rPr lang="en-US" dirty="0" smtClean="0"/>
              <a:t>To approach an interesting level of granularity in both time periods and outcomes, data volume, computation requirements become quite </a:t>
            </a:r>
            <a:r>
              <a:rPr lang="en-US" smtClean="0"/>
              <a:t>a barrier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Concept</a:t>
            </a:r>
          </a:p>
          <a:p>
            <a:pPr lvl="1"/>
            <a:r>
              <a:rPr lang="en-US" dirty="0" smtClean="0"/>
              <a:t>Look at daily changes in the values of financial instruments and indices using concepts from Information Theory </a:t>
            </a:r>
          </a:p>
          <a:p>
            <a:pPr lvl="2"/>
            <a:r>
              <a:rPr lang="en-US" dirty="0" smtClean="0"/>
              <a:t>Surprise (aka Entropy, Uncertainty)</a:t>
            </a:r>
          </a:p>
          <a:p>
            <a:pPr lvl="2"/>
            <a:r>
              <a:rPr lang="en-US" dirty="0" smtClean="0"/>
              <a:t>Distance (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</a:t>
            </a:r>
            <a:r>
              <a:rPr lang="en-US" dirty="0"/>
              <a:t>divergence, Jensen–Shannon </a:t>
            </a:r>
            <a:r>
              <a:rPr lang="en-US" dirty="0" smtClean="0"/>
              <a:t>divergence)</a:t>
            </a:r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How does the measure of surprise vary between different types of instruments, geographic regions, market sectors or time periods?</a:t>
            </a:r>
          </a:p>
          <a:p>
            <a:pPr lvl="1"/>
            <a:r>
              <a:rPr lang="en-US" dirty="0" smtClean="0"/>
              <a:t>What interesting patterns become apparent if we calculate and map the distance between instruments, regions, sectors,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Exploratory – gather data, perform preliminary analysis, delve more deeply where interesting patterns are observed (as 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77"/>
            <a:ext cx="10515600" cy="4351338"/>
          </a:xfrm>
        </p:spPr>
        <p:txBody>
          <a:bodyPr/>
          <a:lstStyle/>
          <a:p>
            <a:r>
              <a:rPr lang="en-US" dirty="0" smtClean="0"/>
              <a:t>Historical data for many equities, commodities and market indices is </a:t>
            </a:r>
            <a:r>
              <a:rPr lang="en-US" dirty="0"/>
              <a:t>available through Yahoo Finance</a:t>
            </a:r>
            <a:r>
              <a:rPr lang="en-US" dirty="0" smtClean="0"/>
              <a:t>, it is free and trivially easy to access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command:</a:t>
            </a:r>
          </a:p>
          <a:p>
            <a:pPr lvl="1"/>
            <a:r>
              <a:rPr lang="en-US" sz="1600" dirty="0"/>
              <a:t>http://real-chart.finance.yahoo.com/table.csv?s=%5E</a:t>
            </a:r>
            <a:r>
              <a:rPr lang="en-US" sz="1600" dirty="0">
                <a:solidFill>
                  <a:srgbClr val="FF0000"/>
                </a:solidFill>
              </a:rPr>
              <a:t>GSPC</a:t>
            </a:r>
            <a:r>
              <a:rPr lang="en-US" sz="1600" dirty="0"/>
              <a:t>&amp;d=2&amp;e=7&amp;f=</a:t>
            </a:r>
            <a:r>
              <a:rPr lang="en-US" sz="1600" dirty="0">
                <a:solidFill>
                  <a:srgbClr val="FF0000"/>
                </a:solidFill>
              </a:rPr>
              <a:t>2015</a:t>
            </a:r>
            <a:r>
              <a:rPr lang="en-US" sz="1600" dirty="0"/>
              <a:t>&amp;g=d&amp;a=0&amp;b=3&amp;c=</a:t>
            </a:r>
            <a:r>
              <a:rPr lang="en-US" sz="1600" dirty="0">
                <a:solidFill>
                  <a:srgbClr val="FF0000"/>
                </a:solidFill>
              </a:rPr>
              <a:t>1950</a:t>
            </a:r>
            <a:r>
              <a:rPr lang="en-US" sz="1600" dirty="0"/>
              <a:t>&amp;ignore=.csv</a:t>
            </a:r>
            <a:endParaRPr lang="en-US" sz="1600" dirty="0" smtClean="0"/>
          </a:p>
          <a:p>
            <a:pPr lvl="1"/>
            <a:r>
              <a:rPr lang="en-US" dirty="0" smtClean="0"/>
              <a:t>Requests a *.csv file for the ticker symbol GSPC (S&amp;P 500 index) from 1950 through the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847082"/>
            <a:ext cx="601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1325563"/>
          </a:xfrm>
        </p:spPr>
        <p:txBody>
          <a:bodyPr/>
          <a:lstStyle/>
          <a:p>
            <a:r>
              <a:rPr lang="en-US" dirty="0" smtClean="0"/>
              <a:t>First Steps -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07"/>
            <a:ext cx="10515600" cy="4351338"/>
          </a:xfrm>
        </p:spPr>
        <p:txBody>
          <a:bodyPr/>
          <a:lstStyle/>
          <a:p>
            <a:r>
              <a:rPr lang="en-US" dirty="0" smtClean="0"/>
              <a:t>Looking at Standard </a:t>
            </a:r>
            <a:r>
              <a:rPr lang="en-US" dirty="0"/>
              <a:t>&amp; Poor's </a:t>
            </a:r>
            <a:r>
              <a:rPr lang="en-US" dirty="0" smtClean="0"/>
              <a:t>500 daily returns 1965-2014</a:t>
            </a:r>
          </a:p>
          <a:p>
            <a:r>
              <a:rPr lang="en-US" dirty="0" smtClean="0"/>
              <a:t>Start with an extreme simplification: up, down or neutral</a:t>
            </a:r>
          </a:p>
          <a:p>
            <a:pPr lvl="1"/>
            <a:r>
              <a:rPr lang="en-US" dirty="0" smtClean="0"/>
              <a:t>Neutral is defined as within 1 standard deviation</a:t>
            </a:r>
          </a:p>
          <a:p>
            <a:r>
              <a:rPr lang="en-US" dirty="0" smtClean="0"/>
              <a:t>2 player </a:t>
            </a:r>
            <a:r>
              <a:rPr lang="en-US" dirty="0"/>
              <a:t>game analogous to </a:t>
            </a:r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Player 1 (market) – Up, Down, Neutral : Player 2 (investor) – Buy, Sell, Hold</a:t>
            </a:r>
          </a:p>
          <a:p>
            <a:r>
              <a:rPr lang="en-US" dirty="0" smtClean="0"/>
              <a:t>Example:  Index is down 10.51% of trading days, but given that it was down the previous day, that probability increases to 17.31%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831966"/>
              </p:ext>
            </p:extLst>
          </p:nvPr>
        </p:nvGraphicFramePr>
        <p:xfrm>
          <a:off x="936157" y="4617822"/>
          <a:ext cx="47511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230433"/>
              </p:ext>
            </p:extLst>
          </p:nvPr>
        </p:nvGraphicFramePr>
        <p:xfrm>
          <a:off x="6574982" y="4753893"/>
          <a:ext cx="47511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85" y="5372107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5381" y="5524507"/>
            <a:ext cx="6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5061" y="4245442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4371" y="4381513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55" y="6449797"/>
            <a:ext cx="47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Distribution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7469" y="6253845"/>
            <a:ext cx="478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Condition Probability P(</a:t>
            </a:r>
            <a:r>
              <a:rPr lang="en-US" dirty="0" err="1" smtClean="0"/>
              <a:t>c|p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8"/>
            <a:ext cx="10515600" cy="1325563"/>
          </a:xfrm>
        </p:spPr>
        <p:txBody>
          <a:bodyPr/>
          <a:lstStyle/>
          <a:p>
            <a:r>
              <a:rPr lang="en-US" dirty="0" smtClean="0"/>
              <a:t>Interesting Phenomenon I:</a:t>
            </a:r>
            <a:br>
              <a:rPr lang="en-US" dirty="0" smtClean="0"/>
            </a:br>
            <a:r>
              <a:rPr lang="en-US" sz="3600" dirty="0" smtClean="0"/>
              <a:t>Long Term Changes in P(</a:t>
            </a:r>
            <a:r>
              <a:rPr lang="en-US" sz="3600" dirty="0" err="1" smtClean="0"/>
              <a:t>current|prev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178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non-contiguous decades of the S&amp;P 500 Index</a:t>
            </a:r>
          </a:p>
          <a:p>
            <a:pPr lvl="1"/>
            <a:r>
              <a:rPr lang="en-US" dirty="0" smtClean="0"/>
              <a:t>Percentages only include daily gain or loss &gt; 1 standard deviation</a:t>
            </a:r>
          </a:p>
          <a:p>
            <a:r>
              <a:rPr lang="en-US" dirty="0" smtClean="0"/>
              <a:t>Probability matrix of current given previous is reversed</a:t>
            </a:r>
          </a:p>
          <a:p>
            <a:pPr lvl="1"/>
            <a:r>
              <a:rPr lang="en-US" dirty="0" smtClean="0"/>
              <a:t>Likely outcome of Up-</a:t>
            </a:r>
            <a:r>
              <a:rPr lang="en-US" dirty="0"/>
              <a:t>&gt;</a:t>
            </a:r>
            <a:r>
              <a:rPr lang="en-US" dirty="0" smtClean="0"/>
              <a:t>Up, </a:t>
            </a:r>
            <a:r>
              <a:rPr lang="en-US" dirty="0"/>
              <a:t>Down-</a:t>
            </a:r>
            <a:r>
              <a:rPr lang="en-US" dirty="0" smtClean="0"/>
              <a:t>&gt;Down replaced by </a:t>
            </a:r>
            <a:r>
              <a:rPr lang="en-US" dirty="0"/>
              <a:t>Up-&gt;</a:t>
            </a:r>
            <a:r>
              <a:rPr lang="en-US" dirty="0" smtClean="0"/>
              <a:t>Down, </a:t>
            </a:r>
            <a:r>
              <a:rPr lang="en-US" dirty="0"/>
              <a:t>Down-</a:t>
            </a:r>
            <a:r>
              <a:rPr lang="en-US" dirty="0" smtClean="0"/>
              <a:t>&gt;Up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6404"/>
              </p:ext>
            </p:extLst>
          </p:nvPr>
        </p:nvGraphicFramePr>
        <p:xfrm>
          <a:off x="2952784" y="3289423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Shift over Time of 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115"/>
            <a:ext cx="10515600" cy="4351338"/>
          </a:xfrm>
        </p:spPr>
        <p:txBody>
          <a:bodyPr/>
          <a:lstStyle/>
          <a:p>
            <a:r>
              <a:rPr lang="en-US" dirty="0" smtClean="0"/>
              <a:t>Still looking at S&amp;P 500, beginning about 1998, likelihood of day to day reversal of direction began to trend sharply upward </a:t>
            </a:r>
          </a:p>
          <a:p>
            <a:pPr lvl="1"/>
            <a:r>
              <a:rPr lang="en-US" dirty="0" smtClean="0"/>
              <a:t>from 5% in 1997 to 19% in 2011 – random walk is more saw-toothed</a:t>
            </a:r>
          </a:p>
          <a:p>
            <a:pPr lvl="1"/>
            <a:r>
              <a:rPr lang="en-US" dirty="0" smtClean="0"/>
              <a:t>Upward trend continues through up years, down years, flat years</a:t>
            </a:r>
          </a:p>
          <a:p>
            <a:pPr lvl="1"/>
            <a:r>
              <a:rPr lang="en-US" dirty="0" smtClean="0"/>
              <a:t>Chart </a:t>
            </a:r>
            <a:r>
              <a:rPr lang="en-US" dirty="0"/>
              <a:t>shows 10 year moving average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096006"/>
              </p:ext>
            </p:extLst>
          </p:nvPr>
        </p:nvGraphicFramePr>
        <p:xfrm>
          <a:off x="2873298" y="39260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6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Surprise in a Financial Instrument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time period observed</a:t>
            </a:r>
          </a:p>
          <a:p>
            <a:pPr lvl="1"/>
            <a:r>
              <a:rPr lang="en-US" dirty="0" smtClean="0"/>
              <a:t>Pre-electronic market results are not meaningful today</a:t>
            </a:r>
          </a:p>
          <a:p>
            <a:r>
              <a:rPr lang="en-US" dirty="0" smtClean="0"/>
              <a:t>How finely to band possible outputs?  Consider the tradeoffs:</a:t>
            </a:r>
          </a:p>
          <a:p>
            <a:pPr lvl="1"/>
            <a:r>
              <a:rPr lang="en-US" dirty="0" smtClean="0"/>
              <a:t>More bands = more precise predictions</a:t>
            </a:r>
          </a:p>
          <a:p>
            <a:pPr lvl="1"/>
            <a:r>
              <a:rPr lang="en-US" dirty="0" smtClean="0"/>
              <a:t>Less data per band makes some calculations less meaningful</a:t>
            </a:r>
          </a:p>
          <a:p>
            <a:r>
              <a:rPr lang="en-US" dirty="0" smtClean="0"/>
              <a:t>Challenges to an apples-to-apples comparison among instruments </a:t>
            </a:r>
          </a:p>
          <a:p>
            <a:pPr lvl="1"/>
            <a:r>
              <a:rPr lang="en-US" dirty="0" smtClean="0"/>
              <a:t>What are we really measuring</a:t>
            </a:r>
            <a:r>
              <a:rPr lang="en-US" smtClean="0"/>
              <a:t>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45"/>
            <a:ext cx="10515600" cy="1325563"/>
          </a:xfrm>
        </p:spPr>
        <p:txBody>
          <a:bodyPr/>
          <a:lstStyle/>
          <a:p>
            <a:r>
              <a:rPr lang="en-US" dirty="0" smtClean="0"/>
              <a:t>Representing Outcome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768"/>
            <a:ext cx="10515600" cy="4351338"/>
          </a:xfrm>
        </p:spPr>
        <p:txBody>
          <a:bodyPr/>
          <a:lstStyle/>
          <a:p>
            <a:r>
              <a:rPr lang="en-US" dirty="0" smtClean="0"/>
              <a:t>Daily activity must be summarized into discrete outcomes for comparison purposes, this choice has a big impact on analysis</a:t>
            </a:r>
          </a:p>
          <a:p>
            <a:r>
              <a:rPr lang="en-US" dirty="0" smtClean="0"/>
              <a:t>The fringe activity is the most interesting, but the rarity of occurrence makes our analysis of that activity less meaningful</a:t>
            </a:r>
          </a:p>
          <a:p>
            <a:r>
              <a:rPr lang="en-US" dirty="0" smtClean="0"/>
              <a:t> Example: Four major world indices, 2010-2014, summarized at 1/8 </a:t>
            </a:r>
            <a:r>
              <a:rPr lang="el-GR" dirty="0"/>
              <a:t>σ</a:t>
            </a:r>
            <a:r>
              <a:rPr lang="en-US" dirty="0" smtClean="0"/>
              <a:t>, show a range of different distributions (low outliers cut for display)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829402"/>
              </p:ext>
            </p:extLst>
          </p:nvPr>
        </p:nvGraphicFramePr>
        <p:xfrm>
          <a:off x="522514" y="4114800"/>
          <a:ext cx="111687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1353800" cy="1325563"/>
          </a:xfrm>
        </p:spPr>
        <p:txBody>
          <a:bodyPr/>
          <a:lstStyle/>
          <a:p>
            <a:r>
              <a:rPr lang="en-US" dirty="0" smtClean="0"/>
              <a:t>Calculating Surprise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data as previous example, 5 years data for 4 indices, bands = standard deviation/8</a:t>
            </a:r>
          </a:p>
          <a:p>
            <a:r>
              <a:rPr lang="en-US" dirty="0" smtClean="0"/>
              <a:t>Not using conditional probabilities for this example, simply using probabilities for each index of each of 40 possible outcomes</a:t>
            </a:r>
          </a:p>
          <a:p>
            <a:r>
              <a:rPr lang="en-US" dirty="0" smtClean="0"/>
              <a:t>Calculated using Shannon entropy formula: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591"/>
              </p:ext>
            </p:extLst>
          </p:nvPr>
        </p:nvGraphicFramePr>
        <p:xfrm>
          <a:off x="2032000" y="5112064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BVSP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FTSE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NASDAQ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NIKKEI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www.bearcave.com/misl/misl_tech/wavelets/compression/shann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18" y="3670982"/>
            <a:ext cx="21907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8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753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Surprise and Distance in the Financial Markets</vt:lpstr>
      <vt:lpstr>Project Overview</vt:lpstr>
      <vt:lpstr>The Data</vt:lpstr>
      <vt:lpstr>First Steps - Probability Distributions</vt:lpstr>
      <vt:lpstr>Interesting Phenomenon I: Long Term Changes in P(current|prev)</vt:lpstr>
      <vt:lpstr>Marked Shift over Time of P(current|prev)</vt:lpstr>
      <vt:lpstr>Measuring Surprise in a Financial Instrument</vt:lpstr>
      <vt:lpstr>Representing Outcome Distributions</vt:lpstr>
      <vt:lpstr>Calculating Surprise</vt:lpstr>
      <vt:lpstr>Conditional Surprise</vt:lpstr>
      <vt:lpstr>Distance</vt:lpstr>
      <vt:lpstr>Opportunities for Additional Work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Scott McCaulay</cp:lastModifiedBy>
  <cp:revision>53</cp:revision>
  <dcterms:created xsi:type="dcterms:W3CDTF">2015-03-06T18:51:44Z</dcterms:created>
  <dcterms:modified xsi:type="dcterms:W3CDTF">2015-03-08T19:45:07Z</dcterms:modified>
</cp:coreProperties>
</file>