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ccaula\Desktop\gscp%2050%20ye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Day - Current Day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'sixties (2)'!$G$29</c:f>
              <c:strCache>
                <c:ptCount val="1"/>
                <c:pt idx="0">
                  <c:v>1965-1974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(2)'!$G$30:$G$33</c:f>
              <c:numCache>
                <c:formatCode>General</c:formatCode>
                <c:ptCount val="4"/>
                <c:pt idx="0">
                  <c:v>0.77083333333333337</c:v>
                </c:pt>
                <c:pt idx="1">
                  <c:v>0.22916666666666663</c:v>
                </c:pt>
                <c:pt idx="2">
                  <c:v>0.28169014084507044</c:v>
                </c:pt>
                <c:pt idx="3">
                  <c:v>0.71830985915492951</c:v>
                </c:pt>
              </c:numCache>
            </c:numRef>
          </c:val>
        </c:ser>
        <c:ser>
          <c:idx val="1"/>
          <c:order val="1"/>
          <c:tx>
            <c:strRef>
              <c:f>'sixties (2)'!$H$29</c:f>
              <c:strCache>
                <c:ptCount val="1"/>
                <c:pt idx="0">
                  <c:v>2005-2014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'sixties (2)'!$F$30:$F$33</c:f>
              <c:strCache>
                <c:ptCount val="4"/>
                <c:pt idx="0">
                  <c:v>up-up</c:v>
                </c:pt>
                <c:pt idx="1">
                  <c:v>up-down</c:v>
                </c:pt>
                <c:pt idx="2">
                  <c:v>down-up</c:v>
                </c:pt>
                <c:pt idx="3">
                  <c:v>down-down</c:v>
                </c:pt>
              </c:strCache>
            </c:strRef>
          </c:cat>
          <c:val>
            <c:numRef>
              <c:f>'sixties (2)'!$H$30:$H$33</c:f>
              <c:numCache>
                <c:formatCode>General</c:formatCode>
                <c:ptCount val="4"/>
                <c:pt idx="0">
                  <c:v>0.3925233644859813</c:v>
                </c:pt>
                <c:pt idx="1">
                  <c:v>0.60747663551401865</c:v>
                </c:pt>
                <c:pt idx="2">
                  <c:v>0.58730158730158732</c:v>
                </c:pt>
                <c:pt idx="3">
                  <c:v>0.41269841269841268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5828800"/>
        <c:axId val="135829360"/>
        <c:axId val="0"/>
      </c:bar3DChart>
      <c:catAx>
        <c:axId val="13582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29360"/>
        <c:crosses val="autoZero"/>
        <c:auto val="1"/>
        <c:lblAlgn val="ctr"/>
        <c:lblOffset val="100"/>
        <c:noMultiLvlLbl val="0"/>
      </c:catAx>
      <c:valAx>
        <c:axId val="1358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2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Concept</a:t>
            </a:r>
          </a:p>
          <a:p>
            <a:pPr lvl="1"/>
            <a:r>
              <a:rPr lang="en-US" dirty="0" smtClean="0"/>
              <a:t>Look at daily changes in the values of financial instruments and indices using concepts from Information Theory </a:t>
            </a:r>
          </a:p>
          <a:p>
            <a:pPr lvl="2"/>
            <a:r>
              <a:rPr lang="en-US" dirty="0" smtClean="0"/>
              <a:t>Surprise (Entropy, Uncertainty)</a:t>
            </a:r>
          </a:p>
          <a:p>
            <a:pPr lvl="2"/>
            <a:r>
              <a:rPr lang="en-US" dirty="0" smtClean="0"/>
              <a:t>Distance (</a:t>
            </a:r>
            <a:r>
              <a:rPr lang="en-US" dirty="0" err="1" smtClean="0"/>
              <a:t>Kullback</a:t>
            </a:r>
            <a:r>
              <a:rPr lang="en-US" dirty="0" smtClean="0"/>
              <a:t>–</a:t>
            </a:r>
            <a:r>
              <a:rPr lang="en-US" dirty="0" err="1" smtClean="0"/>
              <a:t>Leibler</a:t>
            </a:r>
            <a:r>
              <a:rPr lang="en-US" dirty="0" smtClean="0"/>
              <a:t> </a:t>
            </a:r>
            <a:r>
              <a:rPr lang="en-US" dirty="0"/>
              <a:t>divergence, Jensen–Shannon </a:t>
            </a:r>
            <a:r>
              <a:rPr lang="en-US" dirty="0" smtClean="0"/>
              <a:t>divergence)</a:t>
            </a:r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How does the measure of surprise vary between different types of instruments, geographic regions, market sectors or time periods?</a:t>
            </a:r>
          </a:p>
          <a:p>
            <a:pPr lvl="1"/>
            <a:r>
              <a:rPr lang="en-US" dirty="0" smtClean="0"/>
              <a:t>What interesting patterns become apparent if we calculate and map the distance between instruments, regions, sectors,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Exploratory – gather data, perform preliminary analysis, delve more deeply where interesting patterns are observed (as 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data for many equities, commodities and market indices is </a:t>
            </a:r>
            <a:r>
              <a:rPr lang="en-US" dirty="0"/>
              <a:t>available through Yahoo Finance</a:t>
            </a:r>
            <a:r>
              <a:rPr lang="en-US" dirty="0" smtClean="0"/>
              <a:t>, it is free and trivially easy to access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command:</a:t>
            </a:r>
          </a:p>
          <a:p>
            <a:pPr lvl="1"/>
            <a:r>
              <a:rPr lang="en-US" sz="1600" dirty="0"/>
              <a:t>http://real-chart.finance.yahoo.com/table.csv?s=%5E</a:t>
            </a:r>
            <a:r>
              <a:rPr lang="en-US" sz="1600" dirty="0">
                <a:solidFill>
                  <a:srgbClr val="FF0000"/>
                </a:solidFill>
              </a:rPr>
              <a:t>GSPC</a:t>
            </a:r>
            <a:r>
              <a:rPr lang="en-US" sz="1600" dirty="0"/>
              <a:t>&amp;d=2&amp;e=7&amp;f=</a:t>
            </a:r>
            <a:r>
              <a:rPr lang="en-US" sz="1600" dirty="0">
                <a:solidFill>
                  <a:srgbClr val="FF0000"/>
                </a:solidFill>
              </a:rPr>
              <a:t>2015</a:t>
            </a:r>
            <a:r>
              <a:rPr lang="en-US" sz="1600" dirty="0"/>
              <a:t>&amp;g=d&amp;a=0&amp;b=3&amp;c=</a:t>
            </a:r>
            <a:r>
              <a:rPr lang="en-US" sz="1600" dirty="0">
                <a:solidFill>
                  <a:srgbClr val="FF0000"/>
                </a:solidFill>
              </a:rPr>
              <a:t>1950</a:t>
            </a:r>
            <a:r>
              <a:rPr lang="en-US" sz="1600" dirty="0"/>
              <a:t>&amp;ignore=.csv</a:t>
            </a:r>
            <a:endParaRPr lang="en-US" sz="1600" dirty="0" smtClean="0"/>
          </a:p>
          <a:p>
            <a:pPr lvl="1"/>
            <a:r>
              <a:rPr lang="en-US" dirty="0" smtClean="0"/>
              <a:t>Requests a *.csv file for the ticker symbol GSPC (S&amp;P 500 index) from 1950 through the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980894"/>
            <a:ext cx="601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r>
              <a:rPr lang="en-US" dirty="0" smtClean="0"/>
              <a:t>Long Term Changes in 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9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decades of the S&amp;P 500 Index</a:t>
            </a:r>
          </a:p>
          <a:p>
            <a:pPr lvl="1"/>
            <a:r>
              <a:rPr lang="en-US" dirty="0" smtClean="0"/>
              <a:t>Looking only at daily gain or loss &gt; 1 standard deviation</a:t>
            </a:r>
          </a:p>
          <a:p>
            <a:r>
              <a:rPr lang="en-US" dirty="0" smtClean="0"/>
              <a:t>Probability matrix of current given previous has reversed</a:t>
            </a:r>
          </a:p>
          <a:p>
            <a:pPr lvl="1"/>
            <a:r>
              <a:rPr lang="en-US" dirty="0"/>
              <a:t>Up-&gt;</a:t>
            </a:r>
            <a:r>
              <a:rPr lang="en-US" dirty="0" smtClean="0"/>
              <a:t>Up, </a:t>
            </a:r>
            <a:r>
              <a:rPr lang="en-US" dirty="0"/>
              <a:t>Down-</a:t>
            </a:r>
            <a:r>
              <a:rPr lang="en-US" dirty="0" smtClean="0"/>
              <a:t>&gt;Down has been replaced by </a:t>
            </a:r>
            <a:r>
              <a:rPr lang="en-US" dirty="0"/>
              <a:t>Up-&gt;</a:t>
            </a:r>
            <a:r>
              <a:rPr lang="en-US" dirty="0" smtClean="0"/>
              <a:t>Down, </a:t>
            </a:r>
            <a:r>
              <a:rPr lang="en-US" dirty="0"/>
              <a:t>Down-</a:t>
            </a:r>
            <a:r>
              <a:rPr lang="en-US" dirty="0" smtClean="0"/>
              <a:t>&gt;Up 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06848"/>
              </p:ext>
            </p:extLst>
          </p:nvPr>
        </p:nvGraphicFramePr>
        <p:xfrm>
          <a:off x="3181384" y="3256766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Surprise and Distance in the Financial Markets</vt:lpstr>
      <vt:lpstr>Project Overview</vt:lpstr>
      <vt:lpstr>The Data</vt:lpstr>
      <vt:lpstr>Long Term Changes in P(current|prev)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Scott McCaulay</cp:lastModifiedBy>
  <cp:revision>10</cp:revision>
  <dcterms:created xsi:type="dcterms:W3CDTF">2015-03-06T18:51:44Z</dcterms:created>
  <dcterms:modified xsi:type="dcterms:W3CDTF">2015-03-07T14:14:17Z</dcterms:modified>
</cp:coreProperties>
</file>