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ccaula\Downloads\gscp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mccaula\Downloads\gscp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1965-1974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sixties!$A$15</c:f>
              <c:strCache>
                <c:ptCount val="1"/>
                <c:pt idx="0">
                  <c:v>-3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sixties!$B$14:$I$14</c:f>
              <c:numCache>
                <c:formatCode>General</c:formatCode>
                <c:ptCount val="8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</c:numCache>
            </c:numRef>
          </c:cat>
          <c:val>
            <c:numRef>
              <c:f>sixties!$B$15:$I$15</c:f>
              <c:numCache>
                <c:formatCode>0.00%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4.0096230954290296E-4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sixties!$A$16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numRef>
              <c:f>sixties!$B$14:$I$14</c:f>
              <c:numCache>
                <c:formatCode>General</c:formatCode>
                <c:ptCount val="8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</c:numCache>
            </c:numRef>
          </c:cat>
          <c:val>
            <c:numRef>
              <c:f>sixties!$B$16:$I$16</c:f>
              <c:numCache>
                <c:formatCode>0.00%</c:formatCode>
                <c:ptCount val="8"/>
                <c:pt idx="0">
                  <c:v>0</c:v>
                </c:pt>
                <c:pt idx="1">
                  <c:v>1.6038492381716118E-3</c:v>
                </c:pt>
                <c:pt idx="2">
                  <c:v>3.2076984763432237E-3</c:v>
                </c:pt>
                <c:pt idx="3">
                  <c:v>0</c:v>
                </c:pt>
                <c:pt idx="4">
                  <c:v>8.0192461908580592E-4</c:v>
                </c:pt>
                <c:pt idx="5">
                  <c:v>0</c:v>
                </c:pt>
                <c:pt idx="6">
                  <c:v>4.0096230954290296E-4</c:v>
                </c:pt>
                <c:pt idx="7">
                  <c:v>0</c:v>
                </c:pt>
              </c:numCache>
            </c:numRef>
          </c:val>
        </c:ser>
        <c:ser>
          <c:idx val="2"/>
          <c:order val="2"/>
          <c:tx>
            <c:strRef>
              <c:f>sixties!$A$17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numRef>
              <c:f>sixties!$B$14:$I$14</c:f>
              <c:numCache>
                <c:formatCode>General</c:formatCode>
                <c:ptCount val="8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</c:numCache>
            </c:numRef>
          </c:cat>
          <c:val>
            <c:numRef>
              <c:f>sixties!$B$17:$I$17</c:f>
              <c:numCache>
                <c:formatCode>0.00%</c:formatCode>
                <c:ptCount val="8"/>
                <c:pt idx="0">
                  <c:v>4.0096230954290296E-4</c:v>
                </c:pt>
                <c:pt idx="1">
                  <c:v>3.6086607858861267E-3</c:v>
                </c:pt>
                <c:pt idx="2">
                  <c:v>1.1226944667201283E-2</c:v>
                </c:pt>
                <c:pt idx="3">
                  <c:v>0</c:v>
                </c:pt>
                <c:pt idx="4">
                  <c:v>5.2125100240577385E-3</c:v>
                </c:pt>
                <c:pt idx="5">
                  <c:v>1.2028869286287089E-3</c:v>
                </c:pt>
                <c:pt idx="6">
                  <c:v>0</c:v>
                </c:pt>
                <c:pt idx="7">
                  <c:v>4.0096230954290296E-4</c:v>
                </c:pt>
              </c:numCache>
            </c:numRef>
          </c:val>
        </c:ser>
        <c:ser>
          <c:idx val="3"/>
          <c:order val="3"/>
          <c:tx>
            <c:strRef>
              <c:f>sixties!$A$18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numRef>
              <c:f>sixties!$B$14:$I$14</c:f>
              <c:numCache>
                <c:formatCode>General</c:formatCode>
                <c:ptCount val="8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</c:numCache>
            </c:numRef>
          </c:cat>
          <c:val>
            <c:numRef>
              <c:f>sixties!$B$18:$I$18</c:f>
              <c:numCache>
                <c:formatCode>0.00%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4"/>
          <c:order val="4"/>
          <c:tx>
            <c:strRef>
              <c:f>sixties!$A$19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numRef>
              <c:f>sixties!$B$14:$I$14</c:f>
              <c:numCache>
                <c:formatCode>General</c:formatCode>
                <c:ptCount val="8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</c:numCache>
            </c:numRef>
          </c:cat>
          <c:val>
            <c:numRef>
              <c:f>sixties!$B$19:$I$19</c:f>
              <c:numCache>
                <c:formatCode>0.00%</c:formatCode>
                <c:ptCount val="8"/>
                <c:pt idx="0">
                  <c:v>0</c:v>
                </c:pt>
                <c:pt idx="1">
                  <c:v>4.0096230954290296E-4</c:v>
                </c:pt>
                <c:pt idx="2">
                  <c:v>2.8067361668003207E-3</c:v>
                </c:pt>
                <c:pt idx="3">
                  <c:v>0</c:v>
                </c:pt>
                <c:pt idx="4">
                  <c:v>8.0192461908580592E-3</c:v>
                </c:pt>
                <c:pt idx="5">
                  <c:v>1.6038492381716118E-3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5"/>
          <c:order val="5"/>
          <c:tx>
            <c:strRef>
              <c:f>sixties!$A$20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cat>
            <c:numRef>
              <c:f>sixties!$B$14:$I$14</c:f>
              <c:numCache>
                <c:formatCode>General</c:formatCode>
                <c:ptCount val="8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</c:numCache>
            </c:numRef>
          </c:cat>
          <c:val>
            <c:numRef>
              <c:f>sixties!$B$20:$I$20</c:f>
              <c:numCache>
                <c:formatCode>0.00%</c:formatCode>
                <c:ptCount val="8"/>
                <c:pt idx="0">
                  <c:v>0</c:v>
                </c:pt>
                <c:pt idx="1">
                  <c:v>4.0096230954290296E-4</c:v>
                </c:pt>
                <c:pt idx="2">
                  <c:v>8.0192461908580592E-4</c:v>
                </c:pt>
                <c:pt idx="3">
                  <c:v>0</c:v>
                </c:pt>
                <c:pt idx="4">
                  <c:v>2.4057738572574178E-3</c:v>
                </c:pt>
                <c:pt idx="5">
                  <c:v>1.2028869286287089E-3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6"/>
          <c:order val="6"/>
          <c:tx>
            <c:strRef>
              <c:f>sixties!$A$21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numRef>
              <c:f>sixties!$B$14:$I$14</c:f>
              <c:numCache>
                <c:formatCode>General</c:formatCode>
                <c:ptCount val="8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</c:numCache>
            </c:numRef>
          </c:cat>
          <c:val>
            <c:numRef>
              <c:f>sixties!$B$21:$I$21</c:f>
              <c:numCache>
                <c:formatCode>0.00%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8.0192461908580592E-4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7"/>
          <c:order val="7"/>
          <c:tx>
            <c:strRef>
              <c:f>sixties!$A$22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cat>
            <c:numRef>
              <c:f>sixties!$B$14:$I$14</c:f>
              <c:numCache>
                <c:formatCode>General</c:formatCode>
                <c:ptCount val="8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</c:numCache>
            </c:numRef>
          </c:cat>
          <c:val>
            <c:numRef>
              <c:f>sixties!$B$22:$I$22</c:f>
              <c:numCache>
                <c:formatCode>0.00%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8.0192461908580592E-4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238376064"/>
        <c:axId val="238376624"/>
        <c:axId val="144972672"/>
      </c:surface3DChart>
      <c:catAx>
        <c:axId val="238376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376624"/>
        <c:crosses val="autoZero"/>
        <c:auto val="1"/>
        <c:lblAlgn val="ctr"/>
        <c:lblOffset val="100"/>
        <c:noMultiLvlLbl val="0"/>
      </c:catAx>
      <c:valAx>
        <c:axId val="23837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376064"/>
        <c:crosses val="autoZero"/>
        <c:crossBetween val="midCat"/>
      </c:valAx>
      <c:serAx>
        <c:axId val="1449726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376624"/>
        <c:crosses val="autoZero"/>
      </c:serAx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2005-2014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now!$A$24</c:f>
              <c:strCache>
                <c:ptCount val="1"/>
                <c:pt idx="0">
                  <c:v>-8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now!$B$23:$R$23</c:f>
              <c:numCache>
                <c:formatCode>General</c:formatCode>
                <c:ptCount val="17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</c:numCache>
            </c:numRef>
          </c:cat>
          <c:val>
            <c:numRef>
              <c:f>now!$B$24:$R$24</c:f>
              <c:numCache>
                <c:formatCode>0.00%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3.9729837107667858E-4</c:v>
                </c:pt>
                <c:pt idx="12">
                  <c:v>3.9729837107667858E-4</c:v>
                </c:pt>
                <c:pt idx="13">
                  <c:v>3.9729837107667858E-4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</c:ser>
        <c:ser>
          <c:idx val="1"/>
          <c:order val="1"/>
          <c:tx>
            <c:strRef>
              <c:f>now!$A$25</c:f>
              <c:strCache>
                <c:ptCount val="1"/>
                <c:pt idx="0">
                  <c:v>-7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numRef>
              <c:f>now!$B$23:$R$23</c:f>
              <c:numCache>
                <c:formatCode>General</c:formatCode>
                <c:ptCount val="17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</c:numCache>
            </c:numRef>
          </c:cat>
          <c:val>
            <c:numRef>
              <c:f>now!$B$25:$R$25</c:f>
              <c:numCache>
                <c:formatCode>0.00%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3.9729837107667858E-4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</c:ser>
        <c:ser>
          <c:idx val="2"/>
          <c:order val="2"/>
          <c:tx>
            <c:strRef>
              <c:f>now!$A$26</c:f>
              <c:strCache>
                <c:ptCount val="1"/>
                <c:pt idx="0">
                  <c:v>-6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numRef>
              <c:f>now!$B$23:$R$23</c:f>
              <c:numCache>
                <c:formatCode>General</c:formatCode>
                <c:ptCount val="17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</c:numCache>
            </c:numRef>
          </c:cat>
          <c:val>
            <c:numRef>
              <c:f>now!$B$26:$R$26</c:f>
              <c:numCache>
                <c:formatCode>0.00%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3.9729837107667858E-4</c:v>
                </c:pt>
                <c:pt idx="13">
                  <c:v>0</c:v>
                </c:pt>
                <c:pt idx="14">
                  <c:v>3.9729837107667858E-4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</c:ser>
        <c:ser>
          <c:idx val="3"/>
          <c:order val="3"/>
          <c:tx>
            <c:strRef>
              <c:f>now!$A$27</c:f>
              <c:strCache>
                <c:ptCount val="1"/>
                <c:pt idx="0">
                  <c:v>-5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numRef>
              <c:f>now!$B$23:$R$23</c:f>
              <c:numCache>
                <c:formatCode>General</c:formatCode>
                <c:ptCount val="17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</c:numCache>
            </c:numRef>
          </c:cat>
          <c:val>
            <c:numRef>
              <c:f>now!$B$27:$R$27</c:f>
              <c:numCache>
                <c:formatCode>0.00%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3.9729837107667858E-4</c:v>
                </c:pt>
                <c:pt idx="3">
                  <c:v>0</c:v>
                </c:pt>
                <c:pt idx="4">
                  <c:v>3.9729837107667858E-4</c:v>
                </c:pt>
                <c:pt idx="5">
                  <c:v>0</c:v>
                </c:pt>
                <c:pt idx="6">
                  <c:v>0</c:v>
                </c:pt>
                <c:pt idx="7">
                  <c:v>3.9729837107667858E-4</c:v>
                </c:pt>
                <c:pt idx="9">
                  <c:v>3.9729837107667858E-4</c:v>
                </c:pt>
                <c:pt idx="10">
                  <c:v>0</c:v>
                </c:pt>
                <c:pt idx="11">
                  <c:v>0</c:v>
                </c:pt>
                <c:pt idx="12">
                  <c:v>3.9729837107667858E-4</c:v>
                </c:pt>
                <c:pt idx="13">
                  <c:v>0</c:v>
                </c:pt>
                <c:pt idx="14">
                  <c:v>3.9729837107667858E-4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</c:ser>
        <c:ser>
          <c:idx val="4"/>
          <c:order val="4"/>
          <c:tx>
            <c:strRef>
              <c:f>now!$A$28</c:f>
              <c:strCache>
                <c:ptCount val="1"/>
                <c:pt idx="0">
                  <c:v>-4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numRef>
              <c:f>now!$B$23:$R$23</c:f>
              <c:numCache>
                <c:formatCode>General</c:formatCode>
                <c:ptCount val="17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</c:numCache>
            </c:numRef>
          </c:cat>
          <c:val>
            <c:numRef>
              <c:f>now!$B$28:$R$28</c:f>
              <c:numCache>
                <c:formatCode>0.00%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3.9729837107667858E-4</c:v>
                </c:pt>
                <c:pt idx="7">
                  <c:v>3.9729837107667858E-4</c:v>
                </c:pt>
                <c:pt idx="9">
                  <c:v>3.9729837107667858E-4</c:v>
                </c:pt>
                <c:pt idx="10">
                  <c:v>7.9459674215335717E-4</c:v>
                </c:pt>
                <c:pt idx="11">
                  <c:v>0</c:v>
                </c:pt>
                <c:pt idx="12">
                  <c:v>7.9459674215335717E-4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</c:ser>
        <c:ser>
          <c:idx val="5"/>
          <c:order val="5"/>
          <c:tx>
            <c:strRef>
              <c:f>now!$A$29</c:f>
              <c:strCache>
                <c:ptCount val="1"/>
                <c:pt idx="0">
                  <c:v>-3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cat>
            <c:numRef>
              <c:f>now!$B$23:$R$23</c:f>
              <c:numCache>
                <c:formatCode>General</c:formatCode>
                <c:ptCount val="17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</c:numCache>
            </c:numRef>
          </c:cat>
          <c:val>
            <c:numRef>
              <c:f>now!$B$29:$R$29</c:f>
              <c:numCache>
                <c:formatCode>0.00%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3.9729837107667858E-4</c:v>
                </c:pt>
                <c:pt idx="4">
                  <c:v>0</c:v>
                </c:pt>
                <c:pt idx="5">
                  <c:v>3.9729837107667858E-4</c:v>
                </c:pt>
                <c:pt idx="6">
                  <c:v>3.9729837107667858E-4</c:v>
                </c:pt>
                <c:pt idx="7">
                  <c:v>1.5891934843067143E-3</c:v>
                </c:pt>
                <c:pt idx="9">
                  <c:v>7.9459674215335717E-4</c:v>
                </c:pt>
                <c:pt idx="10">
                  <c:v>0</c:v>
                </c:pt>
                <c:pt idx="11">
                  <c:v>3.9729837107667858E-4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3.9729837107667858E-4</c:v>
                </c:pt>
                <c:pt idx="16">
                  <c:v>0</c:v>
                </c:pt>
              </c:numCache>
            </c:numRef>
          </c:val>
        </c:ser>
        <c:ser>
          <c:idx val="6"/>
          <c:order val="6"/>
          <c:tx>
            <c:strRef>
              <c:f>now!$A$30</c:f>
              <c:strCache>
                <c:ptCount val="1"/>
                <c:pt idx="0">
                  <c:v>-2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numRef>
              <c:f>now!$B$23:$R$23</c:f>
              <c:numCache>
                <c:formatCode>General</c:formatCode>
                <c:ptCount val="17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</c:numCache>
            </c:numRef>
          </c:cat>
          <c:val>
            <c:numRef>
              <c:f>now!$B$30:$R$30</c:f>
              <c:numCache>
                <c:formatCode>0.00%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7.9459674215335717E-4</c:v>
                </c:pt>
                <c:pt idx="4">
                  <c:v>3.9729837107667858E-4</c:v>
                </c:pt>
                <c:pt idx="5">
                  <c:v>3.9729837107667858E-4</c:v>
                </c:pt>
                <c:pt idx="6">
                  <c:v>1.1918951132300357E-3</c:v>
                </c:pt>
                <c:pt idx="7">
                  <c:v>1.1918951132300357E-3</c:v>
                </c:pt>
                <c:pt idx="9">
                  <c:v>2.7810885975367503E-3</c:v>
                </c:pt>
                <c:pt idx="10">
                  <c:v>1.5891934843067143E-3</c:v>
                </c:pt>
                <c:pt idx="11">
                  <c:v>3.9729837107667858E-4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</c:ser>
        <c:ser>
          <c:idx val="7"/>
          <c:order val="7"/>
          <c:tx>
            <c:strRef>
              <c:f>now!$A$31</c:f>
              <c:strCache>
                <c:ptCount val="1"/>
                <c:pt idx="0">
                  <c:v>-1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cat>
            <c:numRef>
              <c:f>now!$B$23:$R$23</c:f>
              <c:numCache>
                <c:formatCode>General</c:formatCode>
                <c:ptCount val="17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</c:numCache>
            </c:numRef>
          </c:cat>
          <c:val>
            <c:numRef>
              <c:f>now!$B$31:$R$31</c:f>
              <c:numCache>
                <c:formatCode>0.00%</c:formatCode>
                <c:ptCount val="17"/>
                <c:pt idx="0">
                  <c:v>0</c:v>
                </c:pt>
                <c:pt idx="1">
                  <c:v>3.9729837107667858E-4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1.5891934843067143E-3</c:v>
                </c:pt>
                <c:pt idx="6">
                  <c:v>2.3837902264600714E-3</c:v>
                </c:pt>
                <c:pt idx="7">
                  <c:v>7.1513706793802142E-3</c:v>
                </c:pt>
                <c:pt idx="9">
                  <c:v>1.1521652761223678E-2</c:v>
                </c:pt>
                <c:pt idx="10">
                  <c:v>4.3702820818434648E-3</c:v>
                </c:pt>
                <c:pt idx="11">
                  <c:v>3.9729837107667858E-4</c:v>
                </c:pt>
                <c:pt idx="12">
                  <c:v>7.9459674215335717E-4</c:v>
                </c:pt>
                <c:pt idx="13">
                  <c:v>0</c:v>
                </c:pt>
                <c:pt idx="14">
                  <c:v>3.9729837107667858E-4</c:v>
                </c:pt>
                <c:pt idx="15">
                  <c:v>0</c:v>
                </c:pt>
                <c:pt idx="16">
                  <c:v>3.9729837107667858E-4</c:v>
                </c:pt>
              </c:numCache>
            </c:numRef>
          </c:val>
        </c:ser>
        <c:ser>
          <c:idx val="8"/>
          <c:order val="8"/>
          <c:tx>
            <c:strRef>
              <c:f>now!$A$32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cat>
            <c:numRef>
              <c:f>now!$B$23:$R$23</c:f>
              <c:numCache>
                <c:formatCode>General</c:formatCode>
                <c:ptCount val="17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</c:numCache>
            </c:numRef>
          </c:cat>
          <c:val>
            <c:numRef>
              <c:f>now!$B$32:$R$32</c:f>
              <c:numCache>
                <c:formatCode>0.00%</c:formatCode>
                <c:ptCount val="17"/>
              </c:numCache>
            </c:numRef>
          </c:val>
        </c:ser>
        <c:ser>
          <c:idx val="9"/>
          <c:order val="9"/>
          <c:tx>
            <c:strRef>
              <c:f>now!$A$33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cat>
            <c:numRef>
              <c:f>now!$B$23:$R$23</c:f>
              <c:numCache>
                <c:formatCode>General</c:formatCode>
                <c:ptCount val="17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</c:numCache>
            </c:numRef>
          </c:cat>
          <c:val>
            <c:numRef>
              <c:f>now!$B$33:$R$33</c:f>
              <c:numCache>
                <c:formatCode>0.00%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3.9729837107667858E-4</c:v>
                </c:pt>
                <c:pt idx="5">
                  <c:v>1.1918951132300357E-3</c:v>
                </c:pt>
                <c:pt idx="6">
                  <c:v>4.7675804529201428E-3</c:v>
                </c:pt>
                <c:pt idx="7">
                  <c:v>1.0727056019070322E-2</c:v>
                </c:pt>
                <c:pt idx="9">
                  <c:v>6.7540723083035362E-3</c:v>
                </c:pt>
                <c:pt idx="10">
                  <c:v>2.7810885975367503E-3</c:v>
                </c:pt>
                <c:pt idx="11">
                  <c:v>1.5891934843067143E-3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</c:ser>
        <c:ser>
          <c:idx val="10"/>
          <c:order val="10"/>
          <c:tx>
            <c:strRef>
              <c:f>now!$A$34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cat>
            <c:numRef>
              <c:f>now!$B$23:$R$23</c:f>
              <c:numCache>
                <c:formatCode>General</c:formatCode>
                <c:ptCount val="17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</c:numCache>
            </c:numRef>
          </c:cat>
          <c:val>
            <c:numRef>
              <c:f>now!$B$34:$R$34</c:f>
              <c:numCache>
                <c:formatCode>0.00%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3.9729837107667858E-4</c:v>
                </c:pt>
                <c:pt idx="5">
                  <c:v>0</c:v>
                </c:pt>
                <c:pt idx="6">
                  <c:v>1.1918951132300357E-3</c:v>
                </c:pt>
                <c:pt idx="7">
                  <c:v>1.986491855383393E-3</c:v>
                </c:pt>
                <c:pt idx="9">
                  <c:v>3.1783869686134287E-3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</c:ser>
        <c:ser>
          <c:idx val="11"/>
          <c:order val="11"/>
          <c:tx>
            <c:strRef>
              <c:f>now!$A$35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cat>
            <c:numRef>
              <c:f>now!$B$23:$R$23</c:f>
              <c:numCache>
                <c:formatCode>General</c:formatCode>
                <c:ptCount val="17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</c:numCache>
            </c:numRef>
          </c:cat>
          <c:val>
            <c:numRef>
              <c:f>now!$B$35:$R$35</c:f>
              <c:numCache>
                <c:formatCode>0.00%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3.9729837107667858E-4</c:v>
                </c:pt>
                <c:pt idx="4">
                  <c:v>0</c:v>
                </c:pt>
                <c:pt idx="5">
                  <c:v>7.9459674215335717E-4</c:v>
                </c:pt>
                <c:pt idx="6">
                  <c:v>3.9729837107667858E-4</c:v>
                </c:pt>
                <c:pt idx="7">
                  <c:v>7.9459674215335717E-4</c:v>
                </c:pt>
                <c:pt idx="9">
                  <c:v>3.9729837107667858E-4</c:v>
                </c:pt>
                <c:pt idx="10">
                  <c:v>7.9459674215335717E-4</c:v>
                </c:pt>
                <c:pt idx="11">
                  <c:v>3.9729837107667858E-4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</c:ser>
        <c:ser>
          <c:idx val="12"/>
          <c:order val="12"/>
          <c:tx>
            <c:strRef>
              <c:f>now!$A$36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now!$B$23:$R$23</c:f>
              <c:numCache>
                <c:formatCode>General</c:formatCode>
                <c:ptCount val="17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</c:numCache>
            </c:numRef>
          </c:cat>
          <c:val>
            <c:numRef>
              <c:f>now!$B$36:$R$36</c:f>
              <c:numCache>
                <c:formatCode>0.00%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3.9729837107667858E-4</c:v>
                </c:pt>
                <c:pt idx="5">
                  <c:v>0</c:v>
                </c:pt>
                <c:pt idx="6">
                  <c:v>7.9459674215335717E-4</c:v>
                </c:pt>
                <c:pt idx="7">
                  <c:v>3.9729837107667858E-4</c:v>
                </c:pt>
                <c:pt idx="9">
                  <c:v>0</c:v>
                </c:pt>
                <c:pt idx="10">
                  <c:v>0</c:v>
                </c:pt>
                <c:pt idx="11">
                  <c:v>3.9729837107667858E-4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</c:ser>
        <c:ser>
          <c:idx val="13"/>
          <c:order val="13"/>
          <c:tx>
            <c:strRef>
              <c:f>now!$A$37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now!$B$23:$R$23</c:f>
              <c:numCache>
                <c:formatCode>General</c:formatCode>
                <c:ptCount val="17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</c:numCache>
            </c:numRef>
          </c:cat>
          <c:val>
            <c:numRef>
              <c:f>now!$B$37:$R$37</c:f>
              <c:numCache>
                <c:formatCode>0.00%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</c:ser>
        <c:ser>
          <c:idx val="14"/>
          <c:order val="14"/>
          <c:tx>
            <c:strRef>
              <c:f>now!$A$38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now!$B$23:$R$23</c:f>
              <c:numCache>
                <c:formatCode>General</c:formatCode>
                <c:ptCount val="17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</c:numCache>
            </c:numRef>
          </c:cat>
          <c:val>
            <c:numRef>
              <c:f>now!$B$38:$R$38</c:f>
              <c:numCache>
                <c:formatCode>0.00%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3.9729837107667858E-4</c:v>
                </c:pt>
                <c:pt idx="5">
                  <c:v>0</c:v>
                </c:pt>
                <c:pt idx="6">
                  <c:v>0</c:v>
                </c:pt>
                <c:pt idx="7">
                  <c:v>3.9729837107667858E-4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3.9729837107667858E-4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</c:ser>
        <c:ser>
          <c:idx val="15"/>
          <c:order val="15"/>
          <c:tx>
            <c:strRef>
              <c:f>now!$A$39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now!$B$23:$R$23</c:f>
              <c:numCache>
                <c:formatCode>General</c:formatCode>
                <c:ptCount val="17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</c:numCache>
            </c:numRef>
          </c:cat>
          <c:val>
            <c:numRef>
              <c:f>now!$B$39:$R$39</c:f>
              <c:numCache>
                <c:formatCode>0.00%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3.9729837107667858E-4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</c:ser>
        <c:ser>
          <c:idx val="16"/>
          <c:order val="16"/>
          <c:tx>
            <c:strRef>
              <c:f>now!$A$40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now!$B$23:$R$23</c:f>
              <c:numCache>
                <c:formatCode>General</c:formatCode>
                <c:ptCount val="17"/>
                <c:pt idx="0">
                  <c:v>-8</c:v>
                </c:pt>
                <c:pt idx="1">
                  <c:v>-7</c:v>
                </c:pt>
                <c:pt idx="2">
                  <c:v>-6</c:v>
                </c:pt>
                <c:pt idx="3">
                  <c:v>-5</c:v>
                </c:pt>
                <c:pt idx="4">
                  <c:v>-4</c:v>
                </c:pt>
                <c:pt idx="5">
                  <c:v>-3</c:v>
                </c:pt>
                <c:pt idx="6">
                  <c:v>-2</c:v>
                </c:pt>
                <c:pt idx="7">
                  <c:v>-1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10</c:v>
                </c:pt>
                <c:pt idx="16">
                  <c:v>11</c:v>
                </c:pt>
              </c:numCache>
            </c:numRef>
          </c:cat>
          <c:val>
            <c:numRef>
              <c:f>now!$B$40:$R$40</c:f>
              <c:numCache>
                <c:formatCode>0.00%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356352448"/>
        <c:axId val="356353008"/>
        <c:axId val="43549968"/>
      </c:surface3DChart>
      <c:catAx>
        <c:axId val="356352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353008"/>
        <c:crosses val="autoZero"/>
        <c:auto val="1"/>
        <c:lblAlgn val="ctr"/>
        <c:lblOffset val="100"/>
        <c:noMultiLvlLbl val="0"/>
      </c:catAx>
      <c:valAx>
        <c:axId val="35635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352448"/>
        <c:crosses val="autoZero"/>
        <c:crossBetween val="midCat"/>
      </c:valAx>
      <c:serAx>
        <c:axId val="4354996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353008"/>
        <c:crosses val="autoZero"/>
      </c:serAx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9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7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9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1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6659-4E52-41AA-BAE0-215C54DE2D3C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6659-4E52-41AA-BAE0-215C54DE2D3C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DA5E-FD66-40CF-8036-F04AEC7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Surprise and Distance in the Financial Markets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2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381"/>
            <a:ext cx="10515600" cy="1325563"/>
          </a:xfrm>
        </p:spPr>
        <p:txBody>
          <a:bodyPr/>
          <a:lstStyle/>
          <a:p>
            <a:r>
              <a:rPr lang="en-US" dirty="0" smtClean="0"/>
              <a:t>Long Term Changes in P(</a:t>
            </a:r>
            <a:r>
              <a:rPr lang="en-US" dirty="0" err="1" smtClean="0"/>
              <a:t>current|prev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849"/>
            <a:ext cx="10515600" cy="4351338"/>
          </a:xfrm>
        </p:spPr>
        <p:txBody>
          <a:bodyPr/>
          <a:lstStyle/>
          <a:p>
            <a:r>
              <a:rPr lang="en-US" dirty="0" smtClean="0"/>
              <a:t>Looking at two decades of the S&amp;P 500 Index</a:t>
            </a:r>
          </a:p>
          <a:p>
            <a:r>
              <a:rPr lang="en-US" dirty="0" smtClean="0"/>
              <a:t>Probability matrix of current given previous has reversed</a:t>
            </a:r>
          </a:p>
          <a:p>
            <a:pPr lvl="1"/>
            <a:r>
              <a:rPr lang="en-US" dirty="0" smtClean="0"/>
              <a:t>Down-&gt;Down, Up-&gt;Up has been replaced by Down-&gt;Up, Up-&gt;Down</a:t>
            </a:r>
          </a:p>
          <a:p>
            <a:r>
              <a:rPr lang="en-US" dirty="0" smtClean="0"/>
              <a:t>Huge daily swings (&gt; 5 standard deviations) are more common 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47" y="6109058"/>
            <a:ext cx="1015500" cy="673100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459189"/>
              </p:ext>
            </p:extLst>
          </p:nvPr>
        </p:nvGraphicFramePr>
        <p:xfrm>
          <a:off x="1285163" y="32829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895865"/>
              </p:ext>
            </p:extLst>
          </p:nvPr>
        </p:nvGraphicFramePr>
        <p:xfrm>
          <a:off x="6266597" y="32693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690" y="6109058"/>
            <a:ext cx="91395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7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Surprise and Distance in the Financial Markets</vt:lpstr>
      <vt:lpstr>Long Term Changes in P(current|prev)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McCaulay, D Scott</dc:creator>
  <cp:lastModifiedBy>McCaulay, D Scott</cp:lastModifiedBy>
  <cp:revision>4</cp:revision>
  <dcterms:created xsi:type="dcterms:W3CDTF">2015-03-06T18:51:44Z</dcterms:created>
  <dcterms:modified xsi:type="dcterms:W3CDTF">2015-03-06T19:22:13Z</dcterms:modified>
</cp:coreProperties>
</file>