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cuments\GitHub\LSSP_Hackathon\data\gscp%2050%20ye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5023872"/>
        <c:axId val="195024432"/>
        <c:axId val="0"/>
      </c:bar3DChart>
      <c:catAx>
        <c:axId val="19502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24432"/>
        <c:crosses val="autoZero"/>
        <c:auto val="1"/>
        <c:lblAlgn val="ctr"/>
        <c:lblOffset val="100"/>
        <c:noMultiLvlLbl val="0"/>
      </c:catAx>
      <c:valAx>
        <c:axId val="19502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2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Probability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work!$K$13:$K$53</c:f>
              <c:numCache>
                <c:formatCode>General</c:formatCode>
                <c:ptCount val="41"/>
                <c:pt idx="0">
                  <c:v>0.14995741398967205</c:v>
                </c:pt>
                <c:pt idx="1">
                  <c:v>0.16092422495648301</c:v>
                </c:pt>
                <c:pt idx="2">
                  <c:v>0.15125389528615335</c:v>
                </c:pt>
                <c:pt idx="3">
                  <c:v>0.16375389528615333</c:v>
                </c:pt>
                <c:pt idx="4">
                  <c:v>0.17398781341480835</c:v>
                </c:pt>
                <c:pt idx="5">
                  <c:v>0.17278091686308422</c:v>
                </c:pt>
                <c:pt idx="6">
                  <c:v>0.16193047698038626</c:v>
                </c:pt>
                <c:pt idx="7">
                  <c:v>0.15506773188234704</c:v>
                </c:pt>
                <c:pt idx="8">
                  <c:v>0.17256773188234703</c:v>
                </c:pt>
                <c:pt idx="9">
                  <c:v>0.15458436389897906</c:v>
                </c:pt>
                <c:pt idx="10">
                  <c:v>0.1380528323674475</c:v>
                </c:pt>
                <c:pt idx="11">
                  <c:v>0.1159749102895254</c:v>
                </c:pt>
                <c:pt idx="12">
                  <c:v>0.12405372802351555</c:v>
                </c:pt>
                <c:pt idx="13">
                  <c:v>0.13177844712463918</c:v>
                </c:pt>
                <c:pt idx="14">
                  <c:v>0.13402176032567453</c:v>
                </c:pt>
                <c:pt idx="15">
                  <c:v>0.12300643465517644</c:v>
                </c:pt>
                <c:pt idx="16">
                  <c:v>0.1237435353922772</c:v>
                </c:pt>
                <c:pt idx="17">
                  <c:v>0.12134702123105714</c:v>
                </c:pt>
                <c:pt idx="18">
                  <c:v>0.10755072493476085</c:v>
                </c:pt>
                <c:pt idx="19">
                  <c:v>0.10652508390911983</c:v>
                </c:pt>
                <c:pt idx="20">
                  <c:v>9.5525083909119846E-2</c:v>
                </c:pt>
                <c:pt idx="21">
                  <c:v>9.5525083909119846E-2</c:v>
                </c:pt>
                <c:pt idx="22">
                  <c:v>9.3160551889415411E-2</c:v>
                </c:pt>
                <c:pt idx="23">
                  <c:v>9.0884550737009767E-2</c:v>
                </c:pt>
                <c:pt idx="24">
                  <c:v>9.3630984630984626E-2</c:v>
                </c:pt>
                <c:pt idx="25">
                  <c:v>0.10335320685320686</c:v>
                </c:pt>
                <c:pt idx="26">
                  <c:v>0.10299098896521577</c:v>
                </c:pt>
                <c:pt idx="27">
                  <c:v>0.12132615581523412</c:v>
                </c:pt>
                <c:pt idx="28">
                  <c:v>0.14345578544486373</c:v>
                </c:pt>
                <c:pt idx="29">
                  <c:v>0.14478911877819706</c:v>
                </c:pt>
                <c:pt idx="30">
                  <c:v>0.15542326511966048</c:v>
                </c:pt>
                <c:pt idx="31">
                  <c:v>0.15542326511966048</c:v>
                </c:pt>
                <c:pt idx="32">
                  <c:v>0.15510580480220018</c:v>
                </c:pt>
                <c:pt idx="33">
                  <c:v>0.14668089637729173</c:v>
                </c:pt>
                <c:pt idx="34">
                  <c:v>0.14469866807927395</c:v>
                </c:pt>
                <c:pt idx="35">
                  <c:v>0.15310775898836487</c:v>
                </c:pt>
                <c:pt idx="36">
                  <c:v>0.14536186876824783</c:v>
                </c:pt>
                <c:pt idx="37">
                  <c:v>0.13789886440329521</c:v>
                </c:pt>
                <c:pt idx="38">
                  <c:v>0.12270382894230232</c:v>
                </c:pt>
                <c:pt idx="39">
                  <c:v>0.12076443500290837</c:v>
                </c:pt>
                <c:pt idx="40">
                  <c:v>0.12041600294715923</c:v>
                </c:pt>
              </c:numCache>
            </c:numRef>
          </c:val>
          <c:smooth val="0"/>
        </c:ser>
        <c:ser>
          <c:idx val="1"/>
          <c:order val="1"/>
          <c:tx>
            <c:v>Opposite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work!$L$13:$L$53</c:f>
              <c:numCache>
                <c:formatCode>General</c:formatCode>
                <c:ptCount val="41"/>
                <c:pt idx="0">
                  <c:v>5.8807293646003324E-2</c:v>
                </c:pt>
                <c:pt idx="1">
                  <c:v>6.5300800139509813E-2</c:v>
                </c:pt>
                <c:pt idx="2">
                  <c:v>6.3322778161487847E-2</c:v>
                </c:pt>
                <c:pt idx="3">
                  <c:v>4.1100555939265614E-2</c:v>
                </c:pt>
                <c:pt idx="4">
                  <c:v>4.8995292781370881E-2</c:v>
                </c:pt>
                <c:pt idx="5">
                  <c:v>4.8995292781370881E-2</c:v>
                </c:pt>
                <c:pt idx="6">
                  <c:v>4.9351388298756724E-2</c:v>
                </c:pt>
                <c:pt idx="7">
                  <c:v>4.993962359287437E-2</c:v>
                </c:pt>
                <c:pt idx="8">
                  <c:v>6.3689623592874375E-2</c:v>
                </c:pt>
                <c:pt idx="9">
                  <c:v>6.9043053946304722E-2</c:v>
                </c:pt>
                <c:pt idx="10">
                  <c:v>5.8930441333692109E-2</c:v>
                </c:pt>
                <c:pt idx="11">
                  <c:v>5.2436934840185613E-2</c:v>
                </c:pt>
                <c:pt idx="12">
                  <c:v>5.3619200850037831E-2</c:v>
                </c:pt>
                <c:pt idx="13">
                  <c:v>7.0473133434307486E-2</c:v>
                </c:pt>
                <c:pt idx="14">
                  <c:v>6.9135773641382556E-2</c:v>
                </c:pt>
                <c:pt idx="15">
                  <c:v>7.4691329196938119E-2</c:v>
                </c:pt>
                <c:pt idx="16">
                  <c:v>8.0307334812943734E-2</c:v>
                </c:pt>
                <c:pt idx="17">
                  <c:v>8.3793173592900158E-2</c:v>
                </c:pt>
                <c:pt idx="18">
                  <c:v>7.7450581000307564E-2</c:v>
                </c:pt>
                <c:pt idx="19">
                  <c:v>6.3989042538769109E-2</c:v>
                </c:pt>
                <c:pt idx="20">
                  <c:v>6.548904253876911E-2</c:v>
                </c:pt>
                <c:pt idx="21">
                  <c:v>6.548904253876911E-2</c:v>
                </c:pt>
                <c:pt idx="22">
                  <c:v>6.1449633671774029E-2</c:v>
                </c:pt>
                <c:pt idx="23">
                  <c:v>5.3570060061863337E-2</c:v>
                </c:pt>
                <c:pt idx="24">
                  <c:v>6.5194501194501195E-2</c:v>
                </c:pt>
                <c:pt idx="25">
                  <c:v>7.5548036548036546E-2</c:v>
                </c:pt>
                <c:pt idx="26">
                  <c:v>8.3293926768153573E-2</c:v>
                </c:pt>
                <c:pt idx="27">
                  <c:v>9.172810351916201E-2</c:v>
                </c:pt>
                <c:pt idx="28">
                  <c:v>0.10932069611175459</c:v>
                </c:pt>
                <c:pt idx="29">
                  <c:v>0.12665402944508791</c:v>
                </c:pt>
                <c:pt idx="30">
                  <c:v>0.12753207822557572</c:v>
                </c:pt>
                <c:pt idx="31">
                  <c:v>0.14492338257340182</c:v>
                </c:pt>
                <c:pt idx="32">
                  <c:v>0.14206623971625895</c:v>
                </c:pt>
                <c:pt idx="33">
                  <c:v>0.15055219820221749</c:v>
                </c:pt>
                <c:pt idx="34">
                  <c:v>0.16620496648656469</c:v>
                </c:pt>
                <c:pt idx="35">
                  <c:v>0.17484133012292832</c:v>
                </c:pt>
                <c:pt idx="36">
                  <c:v>0.18060895341632482</c:v>
                </c:pt>
                <c:pt idx="37">
                  <c:v>0.18842328323640359</c:v>
                </c:pt>
                <c:pt idx="38">
                  <c:v>0.17193392153427592</c:v>
                </c:pt>
                <c:pt idx="39">
                  <c:v>0.16672180032215472</c:v>
                </c:pt>
                <c:pt idx="40">
                  <c:v>0.17327232297023834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4928"/>
        <c:axId val="195505488"/>
      </c:lineChart>
      <c:catAx>
        <c:axId val="19550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05488"/>
        <c:crosses val="autoZero"/>
        <c:auto val="1"/>
        <c:lblAlgn val="ctr"/>
        <c:lblOffset val="100"/>
        <c:noMultiLvlLbl val="0"/>
      </c:catAx>
      <c:valAx>
        <c:axId val="19550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0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</a:t>
            </a:r>
            <a:r>
              <a:rPr lang="en-US" dirty="0" smtClean="0"/>
              <a:t>(aka Entropy</a:t>
            </a:r>
            <a:r>
              <a:rPr lang="en-US" dirty="0" smtClean="0"/>
              <a:t>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847082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1325563"/>
          </a:xfrm>
        </p:spPr>
        <p:txBody>
          <a:bodyPr/>
          <a:lstStyle/>
          <a:p>
            <a:r>
              <a:rPr lang="en-US" dirty="0" smtClean="0"/>
              <a:t>First Steps -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07"/>
            <a:ext cx="10515600" cy="4351338"/>
          </a:xfrm>
        </p:spPr>
        <p:txBody>
          <a:bodyPr/>
          <a:lstStyle/>
          <a:p>
            <a:r>
              <a:rPr lang="en-US" dirty="0" smtClean="0"/>
              <a:t>Looking at Standard </a:t>
            </a:r>
            <a:r>
              <a:rPr lang="en-US" dirty="0"/>
              <a:t>&amp; Poor's </a:t>
            </a:r>
            <a:r>
              <a:rPr lang="en-US" dirty="0" smtClean="0"/>
              <a:t>500 daily returns 1965-2014</a:t>
            </a:r>
          </a:p>
          <a:p>
            <a:r>
              <a:rPr lang="en-US" dirty="0" smtClean="0"/>
              <a:t>Start with an extreme simplification: up, down or neutral</a:t>
            </a:r>
          </a:p>
          <a:p>
            <a:pPr lvl="1"/>
            <a:r>
              <a:rPr lang="en-US" dirty="0" smtClean="0"/>
              <a:t>Neutral </a:t>
            </a:r>
            <a:r>
              <a:rPr lang="en-US" dirty="0" smtClean="0"/>
              <a:t>is defined as within 1 standard deviation</a:t>
            </a:r>
          </a:p>
          <a:p>
            <a:r>
              <a:rPr lang="en-US" dirty="0" smtClean="0"/>
              <a:t>2 player </a:t>
            </a:r>
            <a:r>
              <a:rPr lang="en-US" dirty="0"/>
              <a:t>game analogous to </a:t>
            </a:r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Player 1 (market) – Up, Down, Neutral : Player 2 (investor) – Buy, Sell, Hold</a:t>
            </a:r>
          </a:p>
          <a:p>
            <a:r>
              <a:rPr lang="en-US" dirty="0" smtClean="0"/>
              <a:t>Example:  Index is down 10.51% of trading days, but given that it was down the previous day, that probability increases to 17.31%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831966"/>
              </p:ext>
            </p:extLst>
          </p:nvPr>
        </p:nvGraphicFramePr>
        <p:xfrm>
          <a:off x="936157" y="4617822"/>
          <a:ext cx="47511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30433"/>
              </p:ext>
            </p:extLst>
          </p:nvPr>
        </p:nvGraphicFramePr>
        <p:xfrm>
          <a:off x="6574982" y="4753893"/>
          <a:ext cx="4751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85" y="5372107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5381" y="5524507"/>
            <a:ext cx="6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5061" y="424544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371" y="4381513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55" y="6449797"/>
            <a:ext cx="47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Distribution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7469" y="6253845"/>
            <a:ext cx="478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Condition Probability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8"/>
            <a:ext cx="10515600" cy="1325563"/>
          </a:xfrm>
        </p:spPr>
        <p:txBody>
          <a:bodyPr/>
          <a:lstStyle/>
          <a:p>
            <a:r>
              <a:rPr lang="en-US" dirty="0" smtClean="0"/>
              <a:t>Interesting Phenomenon I:</a:t>
            </a:r>
            <a:br>
              <a:rPr lang="en-US" dirty="0" smtClean="0"/>
            </a:br>
            <a:r>
              <a:rPr lang="en-US" sz="3600" dirty="0" smtClean="0"/>
              <a:t>Long </a:t>
            </a:r>
            <a:r>
              <a:rPr lang="en-US" sz="3600" dirty="0" smtClean="0"/>
              <a:t>Term Changes in P(</a:t>
            </a:r>
            <a:r>
              <a:rPr lang="en-US" sz="3600" dirty="0" err="1" smtClean="0"/>
              <a:t>current|prev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78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non-contiguous decades of the S&amp;P 500 Index</a:t>
            </a:r>
          </a:p>
          <a:p>
            <a:pPr lvl="1"/>
            <a:r>
              <a:rPr lang="en-US" dirty="0" smtClean="0"/>
              <a:t>Percentages only include daily gain or loss &gt; 1 standard deviation</a:t>
            </a:r>
          </a:p>
          <a:p>
            <a:r>
              <a:rPr lang="en-US" dirty="0" smtClean="0"/>
              <a:t>Probability matrix of current given previous is reversed</a:t>
            </a:r>
          </a:p>
          <a:p>
            <a:pPr lvl="1"/>
            <a:r>
              <a:rPr lang="en-US" dirty="0" smtClean="0"/>
              <a:t>Likely outcome of Up-</a:t>
            </a:r>
            <a:r>
              <a:rPr lang="en-US" dirty="0"/>
              <a:t>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replaced 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6404"/>
              </p:ext>
            </p:extLst>
          </p:nvPr>
        </p:nvGraphicFramePr>
        <p:xfrm>
          <a:off x="2952784" y="3289423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Shift over Time of </a:t>
            </a:r>
            <a:r>
              <a:rPr lang="en-US" dirty="0" smtClean="0"/>
              <a:t>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115"/>
            <a:ext cx="10515600" cy="4351338"/>
          </a:xfrm>
        </p:spPr>
        <p:txBody>
          <a:bodyPr/>
          <a:lstStyle/>
          <a:p>
            <a:r>
              <a:rPr lang="en-US" dirty="0" smtClean="0"/>
              <a:t>Still looking at S&amp;P 500, beginning about 1998, likelihood of day to day reversal of direction began to trend sharply upward </a:t>
            </a:r>
          </a:p>
          <a:p>
            <a:pPr lvl="1"/>
            <a:r>
              <a:rPr lang="en-US" dirty="0" smtClean="0"/>
              <a:t>from 5% in 1997 to 19% in </a:t>
            </a:r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Upward trend continues through up years, down years, flat years</a:t>
            </a:r>
          </a:p>
          <a:p>
            <a:pPr lvl="1"/>
            <a:r>
              <a:rPr lang="en-US" dirty="0" smtClean="0"/>
              <a:t>Chart </a:t>
            </a:r>
            <a:r>
              <a:rPr lang="en-US" dirty="0"/>
              <a:t>shows 10 year moving average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096006"/>
              </p:ext>
            </p:extLst>
          </p:nvPr>
        </p:nvGraphicFramePr>
        <p:xfrm>
          <a:off x="2873298" y="3926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Surprise in a Financial 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time period observed</a:t>
            </a:r>
          </a:p>
          <a:p>
            <a:pPr lvl="1"/>
            <a:r>
              <a:rPr lang="en-US" dirty="0" smtClean="0"/>
              <a:t>Pre-electronic market results are not meaningful today</a:t>
            </a:r>
          </a:p>
          <a:p>
            <a:r>
              <a:rPr lang="en-US" dirty="0" smtClean="0"/>
              <a:t>How finely to band possible outputs?  Consider the tradeoffs:</a:t>
            </a:r>
          </a:p>
          <a:p>
            <a:pPr lvl="1"/>
            <a:r>
              <a:rPr lang="en-US" dirty="0" smtClean="0"/>
              <a:t>More bands = more precise predictions</a:t>
            </a:r>
          </a:p>
          <a:p>
            <a:pPr lvl="1"/>
            <a:r>
              <a:rPr lang="en-US" dirty="0" smtClean="0"/>
              <a:t>Less data per band makes some calculations less meaningful</a:t>
            </a:r>
          </a:p>
          <a:p>
            <a:r>
              <a:rPr lang="en-US" dirty="0" smtClean="0"/>
              <a:t>Challenges to an apples-to-apples comparison among instruments </a:t>
            </a:r>
          </a:p>
          <a:p>
            <a:pPr lvl="1"/>
            <a:r>
              <a:rPr lang="en-US" dirty="0" smtClean="0"/>
              <a:t>What are we really measuring</a:t>
            </a:r>
            <a:r>
              <a:rPr lang="en-US" smtClean="0"/>
              <a:t>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519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Surprise and Distance in the Financial Markets</vt:lpstr>
      <vt:lpstr>Project Overview</vt:lpstr>
      <vt:lpstr>The Data</vt:lpstr>
      <vt:lpstr>First Steps - Probability Distributions</vt:lpstr>
      <vt:lpstr>Interesting Phenomenon I: Long Term Changes in P(current|prev)</vt:lpstr>
      <vt:lpstr>Marked Shift over Time of P(current|prev)</vt:lpstr>
      <vt:lpstr>Measuring Surprise in a Financial Instrument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37</cp:revision>
  <dcterms:created xsi:type="dcterms:W3CDTF">2015-03-06T18:51:44Z</dcterms:created>
  <dcterms:modified xsi:type="dcterms:W3CDTF">2015-03-08T02:39:32Z</dcterms:modified>
</cp:coreProperties>
</file>