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0" r:id="rId6"/>
    <p:sldId id="263" r:id="rId7"/>
    <p:sldId id="261" r:id="rId8"/>
    <p:sldId id="262" r:id="rId9"/>
    <p:sldId id="264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5EE23-2311-164B-8E35-6779A2446A2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A0C05-A35C-9A4E-B158-88B1409BC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A0C05-A35C-9A4E-B158-88B1409BC5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A0C05-A35C-9A4E-B158-88B1409BC5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4C30-C029-B247-B074-292739A651C0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E5C-2B9F-EE44-BF44-D871BCE6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5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4C30-C029-B247-B074-292739A651C0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E5C-2B9F-EE44-BF44-D871BCE6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1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4C30-C029-B247-B074-292739A651C0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E5C-2B9F-EE44-BF44-D871BCE6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7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4C30-C029-B247-B074-292739A651C0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E5C-2B9F-EE44-BF44-D871BCE6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6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4C30-C029-B247-B074-292739A651C0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E5C-2B9F-EE44-BF44-D871BCE6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3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4C30-C029-B247-B074-292739A651C0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E5C-2B9F-EE44-BF44-D871BCE6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6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4C30-C029-B247-B074-292739A651C0}" type="datetimeFigureOut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E5C-2B9F-EE44-BF44-D871BCE6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1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4C30-C029-B247-B074-292739A651C0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E5C-2B9F-EE44-BF44-D871BCE6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5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4C30-C029-B247-B074-292739A651C0}" type="datetimeFigureOut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E5C-2B9F-EE44-BF44-D871BCE6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2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4C30-C029-B247-B074-292739A651C0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E5C-2B9F-EE44-BF44-D871BCE6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5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4C30-C029-B247-B074-292739A651C0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E5C-2B9F-EE44-BF44-D871BCE6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4C30-C029-B247-B074-292739A651C0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E5C-2B9F-EE44-BF44-D871BCE66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9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Box plots with </a:t>
            </a:r>
            <a:r>
              <a:rPr lang="en-US" dirty="0" err="1" smtClean="0"/>
              <a:t>ggplot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Sue McClatchy</a:t>
            </a:r>
          </a:p>
          <a:p>
            <a:r>
              <a:rPr lang="en-US" dirty="0" smtClean="0"/>
              <a:t>July 27,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4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Spitzer M, </a:t>
            </a:r>
            <a:r>
              <a:rPr lang="en-US" dirty="0" err="1" smtClean="0"/>
              <a:t>Wildenhain</a:t>
            </a:r>
            <a:r>
              <a:rPr lang="en-US" dirty="0" smtClean="0"/>
              <a:t> J, </a:t>
            </a:r>
            <a:r>
              <a:rPr lang="en-US" dirty="0" err="1" smtClean="0"/>
              <a:t>Rappsilber</a:t>
            </a:r>
            <a:r>
              <a:rPr lang="en-US" dirty="0" smtClean="0"/>
              <a:t> J, </a:t>
            </a:r>
            <a:r>
              <a:rPr lang="en-US" dirty="0" err="1" smtClean="0"/>
              <a:t>Tyers</a:t>
            </a:r>
            <a:r>
              <a:rPr lang="en-US" dirty="0" smtClean="0"/>
              <a:t> M. </a:t>
            </a:r>
            <a:r>
              <a:rPr lang="en-US" dirty="0" err="1" smtClean="0"/>
              <a:t>BoxPlotR</a:t>
            </a:r>
            <a:r>
              <a:rPr lang="en-US" dirty="0" smtClean="0"/>
              <a:t>: a web tool for generation of box plots. Nat Meth. 2014;11(2):121-2. </a:t>
            </a:r>
            <a:r>
              <a:rPr lang="en-US" dirty="0" err="1" smtClean="0"/>
              <a:t>doi</a:t>
            </a:r>
            <a:r>
              <a:rPr lang="en-US" dirty="0" smtClean="0"/>
              <a:t>: 10.1038/nmeth.2811.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Kick the bar chart habit. Nat Meth. 2014;11(2):113. </a:t>
            </a:r>
            <a:r>
              <a:rPr lang="en-US" dirty="0" err="1" smtClean="0"/>
              <a:t>doi</a:t>
            </a:r>
            <a:r>
              <a:rPr lang="en-US" dirty="0" smtClean="0"/>
              <a:t>: 10.1038/nmeth.2837.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Krzywinski</a:t>
            </a:r>
            <a:r>
              <a:rPr lang="en-US" dirty="0" smtClean="0"/>
              <a:t> M, Altman N. Points of Significance: Visualizing samples with box plots. Nat Meth. 2014;11(2):119-20. </a:t>
            </a:r>
            <a:r>
              <a:rPr lang="en-US" dirty="0" err="1" smtClean="0"/>
              <a:t>doi</a:t>
            </a:r>
            <a:r>
              <a:rPr lang="en-US" dirty="0" smtClean="0"/>
              <a:t>: 10.1038/nmeth.2813.</a:t>
            </a:r>
          </a:p>
        </p:txBody>
      </p:sp>
    </p:spTree>
    <p:extLst>
      <p:ext uri="{BB962C8B-B14F-4D97-AF65-F5344CB8AC3E}">
        <p14:creationId xmlns:p14="http://schemas.microsoft.com/office/powerpoint/2010/main" val="356572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7-26 at 1.3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1685"/>
            <a:ext cx="9144000" cy="4062029"/>
          </a:xfrm>
          <a:prstGeom prst="rect">
            <a:avLst/>
          </a:prstGeom>
          <a:ln>
            <a:solidFill>
              <a:srgbClr val="0085CA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 vs. box plots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99935" y="5934670"/>
            <a:ext cx="604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Adapted from </a:t>
            </a:r>
            <a:r>
              <a:rPr lang="en-US" b="1" dirty="0" err="1" smtClean="0"/>
              <a:t>BoxPlotR</a:t>
            </a:r>
            <a:r>
              <a:rPr lang="en-US" b="1" dirty="0" smtClean="0"/>
              <a:t>: a web tool for generation of box plots</a:t>
            </a:r>
          </a:p>
          <a:p>
            <a:r>
              <a:rPr lang="en-US" dirty="0" smtClean="0"/>
              <a:t>Michaela Spitzer, Jan Wildenhain, Juri </a:t>
            </a:r>
            <a:r>
              <a:rPr lang="en-US" dirty="0" err="1" smtClean="0"/>
              <a:t>Rappsilber</a:t>
            </a:r>
            <a:r>
              <a:rPr lang="en-US" dirty="0" smtClean="0"/>
              <a:t> &amp; Mike Tyers </a:t>
            </a:r>
          </a:p>
          <a:p>
            <a:r>
              <a:rPr lang="en-US" i="1" dirty="0" smtClean="0"/>
              <a:t>Nature Methods </a:t>
            </a:r>
            <a:r>
              <a:rPr lang="en-US" dirty="0" smtClean="0"/>
              <a:t>11, 121–122 (2014)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05094" y="1762055"/>
            <a:ext cx="0" cy="434793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105094" y="2669621"/>
            <a:ext cx="0" cy="434793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105094" y="3542862"/>
            <a:ext cx="0" cy="434793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05094" y="4450429"/>
            <a:ext cx="0" cy="434793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39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a bar chart</a:t>
            </a:r>
            <a:endParaRPr lang="en-US" dirty="0"/>
          </a:p>
        </p:txBody>
      </p:sp>
      <p:pic>
        <p:nvPicPr>
          <p:cNvPr id="3" name="Picture 2" descr="Screen Shot 2016-07-26 at 4.0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7" y="1923237"/>
            <a:ext cx="4428230" cy="3626652"/>
          </a:xfrm>
          <a:prstGeom prst="rect">
            <a:avLst/>
          </a:prstGeom>
        </p:spPr>
      </p:pic>
      <p:pic>
        <p:nvPicPr>
          <p:cNvPr id="4" name="Picture 3" descr="Screen Shot 2016-07-26 at 4.00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591" y="2245830"/>
            <a:ext cx="4558409" cy="300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9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4-03 at 3.46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070"/>
            <a:ext cx="9144000" cy="543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5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bar charts so commonly (</a:t>
            </a:r>
            <a:r>
              <a:rPr lang="en-US" dirty="0" err="1" smtClean="0"/>
              <a:t>mis</a:t>
            </a:r>
            <a:r>
              <a:rPr lang="en-US" dirty="0" smtClean="0"/>
              <a:t>)used?</a:t>
            </a:r>
            <a:endParaRPr lang="en-US" dirty="0"/>
          </a:p>
        </p:txBody>
      </p:sp>
      <p:pic>
        <p:nvPicPr>
          <p:cNvPr id="3" name="Content Placeholder 4" descr="StandardError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9" b="1749"/>
          <a:stretch>
            <a:fillRect/>
          </a:stretch>
        </p:blipFill>
        <p:spPr>
          <a:xfrm>
            <a:off x="451586" y="1600200"/>
            <a:ext cx="8375650" cy="4830763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87797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don’t own a lawnmower</a:t>
            </a:r>
            <a:endParaRPr lang="en-US" dirty="0"/>
          </a:p>
        </p:txBody>
      </p:sp>
      <p:pic>
        <p:nvPicPr>
          <p:cNvPr id="3" name="Content Placeholder 3" descr="Meanwhile-In-Norway-Funny-Picture-Cleaning-The-Gra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" r="2377"/>
          <a:stretch>
            <a:fillRect/>
          </a:stretch>
        </p:blipFill>
        <p:spPr>
          <a:xfrm>
            <a:off x="451586" y="1600200"/>
            <a:ext cx="8375650" cy="4830763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7769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 to know?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72037" y="1498892"/>
            <a:ext cx="3798321" cy="19680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51137" y="4656861"/>
            <a:ext cx="1643792" cy="9991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6" name="Curved Right Arrow 5"/>
          <p:cNvSpPr/>
          <p:nvPr/>
        </p:nvSpPr>
        <p:spPr>
          <a:xfrm rot="20771643">
            <a:off x="526202" y="3364535"/>
            <a:ext cx="836460" cy="2114269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 rot="11842736">
            <a:off x="3660960" y="3357135"/>
            <a:ext cx="836460" cy="2114269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8725" y="4045269"/>
            <a:ext cx="1027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94929" y="4045269"/>
            <a:ext cx="107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09698" y="2690910"/>
            <a:ext cx="4121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two (or more) samples from the same 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opulation or from different populations?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56267" y="1805508"/>
            <a:ext cx="387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does the sample tell us about the</a:t>
            </a:r>
          </a:p>
          <a:p>
            <a:r>
              <a:rPr lang="en-US" dirty="0" smtClean="0"/>
              <a:t>population from which it was drawn?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41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7-26 at 1.3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1685"/>
            <a:ext cx="9144000" cy="4062029"/>
          </a:xfrm>
          <a:prstGeom prst="rect">
            <a:avLst/>
          </a:prstGeom>
          <a:ln>
            <a:solidFill>
              <a:srgbClr val="0085CA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 give only one measure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99935" y="5934670"/>
            <a:ext cx="604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Adapted from </a:t>
            </a:r>
            <a:r>
              <a:rPr lang="en-US" b="1" dirty="0" err="1" smtClean="0"/>
              <a:t>BoxPlotR</a:t>
            </a:r>
            <a:r>
              <a:rPr lang="en-US" b="1" dirty="0" smtClean="0"/>
              <a:t>: a web tool for generation of box plots</a:t>
            </a:r>
          </a:p>
          <a:p>
            <a:r>
              <a:rPr lang="en-US" dirty="0" smtClean="0"/>
              <a:t>Michaela Spitzer, Jan Wildenhain, Juri </a:t>
            </a:r>
            <a:r>
              <a:rPr lang="en-US" dirty="0" err="1" smtClean="0"/>
              <a:t>Rappsilber</a:t>
            </a:r>
            <a:r>
              <a:rPr lang="en-US" dirty="0" smtClean="0"/>
              <a:t> &amp; Mike Tyers </a:t>
            </a:r>
          </a:p>
          <a:p>
            <a:r>
              <a:rPr lang="en-US" i="1" dirty="0" smtClean="0"/>
              <a:t>Nature Methods </a:t>
            </a:r>
            <a:r>
              <a:rPr lang="en-US" dirty="0" smtClean="0"/>
              <a:t>11, 121–122 (2014)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05094" y="1762055"/>
            <a:ext cx="0" cy="434793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105094" y="2669621"/>
            <a:ext cx="0" cy="434793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105094" y="3542862"/>
            <a:ext cx="0" cy="434793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105094" y="4450429"/>
            <a:ext cx="0" cy="434793"/>
          </a:xfrm>
          <a:prstGeom prst="line">
            <a:avLst/>
          </a:prstGeom>
          <a:ln w="381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81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xplo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6" t="13191" r="7519" b="18182"/>
          <a:stretch/>
        </p:blipFill>
        <p:spPr>
          <a:xfrm>
            <a:off x="2089727" y="1733258"/>
            <a:ext cx="5103091" cy="4445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1586" y="545078"/>
            <a:ext cx="837491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Five measures are better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53782" y="4242085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02936" y="3311302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02936" y="4900175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02574" y="2478001"/>
            <a:ext cx="185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Q3 + (1.5 * IQR)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0241" y="5539856"/>
            <a:ext cx="180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 </a:t>
            </a:r>
            <a:r>
              <a:rPr lang="en-US" dirty="0"/>
              <a:t>-</a:t>
            </a:r>
            <a:r>
              <a:rPr lang="en-US" dirty="0" smtClean="0"/>
              <a:t> (1.5 * IQR)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13537" y="3387985"/>
            <a:ext cx="530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Avenir Book"/>
                <a:cs typeface="Avenir Book"/>
              </a:rPr>
              <a:t>}</a:t>
            </a:r>
            <a:endParaRPr lang="en-US" sz="9600" dirty="0">
              <a:latin typeface="Avenir Book"/>
              <a:cs typeface="Avenir Boo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67648" y="4115144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IQR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5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282</Words>
  <Application>Microsoft Macintosh PowerPoint</Application>
  <PresentationFormat>On-screen Show (4:3)</PresentationFormat>
  <Paragraphs>37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Box plots with ggplot</vt:lpstr>
      <vt:lpstr>Bar charts vs. box plots</vt:lpstr>
      <vt:lpstr>When to use a bar chart</vt:lpstr>
      <vt:lpstr>PowerPoint Presentation</vt:lpstr>
      <vt:lpstr>Why are bar charts so commonly (mis)used?</vt:lpstr>
      <vt:lpstr>When you don’t own a lawnmower</vt:lpstr>
      <vt:lpstr>What do we want to know?</vt:lpstr>
      <vt:lpstr>Bar charts give only one measure</vt:lpstr>
      <vt:lpstr>PowerPoint Presentation</vt:lpstr>
      <vt:lpstr>References</vt:lpstr>
    </vt:vector>
  </TitlesOfParts>
  <Company>The Jackson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McClatchy</dc:creator>
  <cp:lastModifiedBy>Susan McClatchy</cp:lastModifiedBy>
  <cp:revision>8</cp:revision>
  <dcterms:created xsi:type="dcterms:W3CDTF">2016-07-26T17:38:56Z</dcterms:created>
  <dcterms:modified xsi:type="dcterms:W3CDTF">2016-07-26T20:40:13Z</dcterms:modified>
</cp:coreProperties>
</file>