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67" r:id="rId3"/>
    <p:sldId id="268" r:id="rId4"/>
    <p:sldId id="269" r:id="rId5"/>
    <p:sldId id="270" r:id="rId6"/>
    <p:sldId id="271" r:id="rId7"/>
    <p:sldId id="274" r:id="rId8"/>
    <p:sldId id="273" r:id="rId9"/>
    <p:sldId id="275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E755D-98DF-2049-B256-A26918C53F9D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0EA8F-0CD8-434C-BDE7-D57A9134B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exceptions</a:t>
            </a:r>
            <a:r>
              <a:rPr lang="en-US" baseline="0" dirty="0" smtClean="0"/>
              <a:t> to the 2 </a:t>
            </a:r>
            <a:r>
              <a:rPr lang="en-US" baseline="0" dirty="0" err="1" smtClean="0"/>
              <a:t>yr</a:t>
            </a:r>
            <a:r>
              <a:rPr lang="en-US" baseline="0" dirty="0" smtClean="0"/>
              <a:t> rule, i.e., protection of shipwreck locations.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EA8F-0CD8-434C-BDE7-D57A9134B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EA8F-0CD8-434C-BDE7-D57A9134B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40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FG no password protection </a:t>
            </a:r>
            <a:r>
              <a:rPr lang="en-US" dirty="0" err="1" smtClean="0"/>
              <a:t>Vvan</a:t>
            </a:r>
            <a:r>
              <a:rPr lang="en-US" dirty="0" smtClean="0"/>
              <a:t> </a:t>
            </a:r>
            <a:r>
              <a:rPr lang="en-US" dirty="0" err="1" smtClean="0"/>
              <a:t>passworded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0EA8F-0CD8-434C-BDE7-D57A9134B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6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8CF2-F926-8747-A816-72D5DD534F85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1A3-CF93-9F40-B6CF-BCBE10A6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4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8CF2-F926-8747-A816-72D5DD534F85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1A3-CF93-9F40-B6CF-BCBE10A6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8CF2-F926-8747-A816-72D5DD534F85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1A3-CF93-9F40-B6CF-BCBE10A6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5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rgbClr val="4980A7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rgbClr val="CDD7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-9208" y="6053328"/>
            <a:ext cx="2249488" cy="71323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1753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8CF2-F926-8747-A816-72D5DD534F85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1A3-CF93-9F40-B6CF-BCBE10A6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8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8CF2-F926-8747-A816-72D5DD534F85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1A3-CF93-9F40-B6CF-BCBE10A6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0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8CF2-F926-8747-A816-72D5DD534F85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1A3-CF93-9F40-B6CF-BCBE10A6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8CF2-F926-8747-A816-72D5DD534F85}" type="datetimeFigureOut">
              <a:rPr lang="en-US" smtClean="0"/>
              <a:t>5/31/16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1A3-CF93-9F40-B6CF-BCBE10A6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8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8CF2-F926-8747-A816-72D5DD534F85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1A3-CF93-9F40-B6CF-BCBE10A6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4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8CF2-F926-8747-A816-72D5DD534F85}" type="datetimeFigureOut">
              <a:rPr lang="en-US" smtClean="0"/>
              <a:t>5/31/16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1A3-CF93-9F40-B6CF-BCBE10A6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6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8CF2-F926-8747-A816-72D5DD534F85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1A3-CF93-9F40-B6CF-BCBE10A6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8CF2-F926-8747-A816-72D5DD534F85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1A3-CF93-9F40-B6CF-BCBE10A6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8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8CF2-F926-8747-A816-72D5DD534F85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0C1A3-CF93-9F40-B6CF-BCBE10A6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075572"/>
            <a:ext cx="6477000" cy="1828800"/>
          </a:xfrm>
        </p:spPr>
        <p:txBody>
          <a:bodyPr>
            <a:noAutofit/>
          </a:bodyPr>
          <a:lstStyle/>
          <a:p>
            <a:r>
              <a:rPr lang="en-US" sz="2400" i="1" dirty="0"/>
              <a:t>Current State of End to </a:t>
            </a:r>
            <a:r>
              <a:rPr lang="en-US" sz="2400" i="1" dirty="0" smtClean="0"/>
              <a:t>End Underwater </a:t>
            </a:r>
            <a:r>
              <a:rPr lang="en-US" sz="2400" i="1" dirty="0"/>
              <a:t>Video Acquisition at the </a:t>
            </a:r>
            <a:r>
              <a:rPr lang="en-US" sz="2400" i="1" dirty="0" smtClean="0"/>
              <a:t>U.S. National </a:t>
            </a:r>
            <a:r>
              <a:rPr lang="en-US" sz="2400" i="1" dirty="0"/>
              <a:t>Deep Submergence </a:t>
            </a:r>
            <a:r>
              <a:rPr lang="en-US" sz="2400" i="1" dirty="0" smtClean="0"/>
              <a:t>Facility</a:t>
            </a:r>
            <a:br>
              <a:rPr lang="en-US" sz="2400" i="1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b="1" dirty="0"/>
          </a:p>
        </p:txBody>
      </p:sp>
      <p:sp>
        <p:nvSpPr>
          <p:cNvPr id="8194" name="Subtitle 2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81800" cy="685800"/>
          </a:xfrm>
        </p:spPr>
        <p:txBody>
          <a:bodyPr>
            <a:normAutofit fontScale="47500" lnSpcReduction="20000"/>
          </a:bodyPr>
          <a:lstStyle/>
          <a:p>
            <a:r>
              <a:rPr lang="en-US" sz="2800" dirty="0"/>
              <a:t>Community Workshop: Establishing Community Standards </a:t>
            </a:r>
            <a:r>
              <a:rPr lang="en-US" sz="2800" dirty="0" smtClean="0"/>
              <a:t>for Underwater </a:t>
            </a:r>
            <a:r>
              <a:rPr lang="en-US" sz="2800" dirty="0"/>
              <a:t>Video Acquisition, Tagging, Archiving and Access</a:t>
            </a:r>
          </a:p>
          <a:p>
            <a:r>
              <a:rPr lang="en-US" sz="2800" dirty="0"/>
              <a:t>June 1 &amp; 2, 2016</a:t>
            </a:r>
          </a:p>
          <a:p>
            <a:endParaRPr lang="en-US" dirty="0" smtClean="0"/>
          </a:p>
        </p:txBody>
      </p:sp>
      <p:sp>
        <p:nvSpPr>
          <p:cNvPr id="8195" name="Text Placeholder 3"/>
          <p:cNvSpPr>
            <a:spLocks noGrp="1"/>
          </p:cNvSpPr>
          <p:nvPr>
            <p:ph type="body" idx="10"/>
          </p:nvPr>
        </p:nvSpPr>
        <p:spPr>
          <a:xfrm>
            <a:off x="2057400" y="5020495"/>
            <a:ext cx="6781800" cy="685800"/>
          </a:xfrm>
        </p:spPr>
        <p:txBody>
          <a:bodyPr/>
          <a:lstStyle/>
          <a:p>
            <a:r>
              <a:rPr lang="en-US" sz="2000" dirty="0"/>
              <a:t>Scott McCue</a:t>
            </a:r>
            <a:br>
              <a:rPr lang="en-US" sz="2000" dirty="0"/>
            </a:br>
            <a:r>
              <a:rPr lang="en-US" sz="2000" dirty="0" smtClean="0"/>
              <a:t>WHOI/NDSF Data Manager</a:t>
            </a:r>
          </a:p>
        </p:txBody>
      </p:sp>
      <p:pic>
        <p:nvPicPr>
          <p:cNvPr id="8197" name="Picture 5" descr="http://www.whoi.edu/graphics/downloads/logos/LogoWhite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057" y="294243"/>
            <a:ext cx="2857500" cy="26098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062" y="6240364"/>
            <a:ext cx="2143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smccue@whoi.edu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9744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638" y="199467"/>
            <a:ext cx="7851116" cy="9551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Issues/challenges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err="1"/>
              <a:t>smccue@</a:t>
            </a:r>
            <a:r>
              <a:rPr lang="en-US" dirty="0" err="1" smtClean="0"/>
              <a:t>whoi.edu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7889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000" dirty="0"/>
              <a:t>M</a:t>
            </a:r>
            <a:r>
              <a:rPr lang="en-US" sz="2000" dirty="0" smtClean="0"/>
              <a:t>assive amounts of video data. All worth saving?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How to determine high value/low value video data?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Technology changes rapidly.  How to support while limiting costs</a:t>
            </a:r>
            <a:r>
              <a:rPr lang="en-US" sz="2000" dirty="0"/>
              <a:t>?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Should the operator archive? PI? Outside archive?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How to improve access affordably?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How to improve our metadata standards and </a:t>
            </a:r>
            <a:r>
              <a:rPr lang="en-US" sz="2000" smtClean="0"/>
              <a:t>methods affordably</a:t>
            </a:r>
            <a:r>
              <a:rPr lang="en-US" sz="2000" dirty="0"/>
              <a:t>?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How to affordably migrate from old media?</a:t>
            </a:r>
            <a:endParaRPr lang="en-US" sz="20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800" dirty="0"/>
              <a:t>Community Workshop: Establishing Community Standards for Underwater Video Acquisition, Tagging, Archiving and Access.</a:t>
            </a:r>
          </a:p>
          <a:p>
            <a:r>
              <a:rPr lang="en-US" sz="2800" dirty="0"/>
              <a:t>June 1 &amp; 2,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6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336" y="223237"/>
            <a:ext cx="8036688" cy="982682"/>
          </a:xfrm>
        </p:spPr>
        <p:txBody>
          <a:bodyPr>
            <a:noAutofit/>
          </a:bodyPr>
          <a:lstStyle/>
          <a:p>
            <a:r>
              <a:rPr lang="en-US" sz="2800" dirty="0"/>
              <a:t>National Deep Submergence Facility</a:t>
            </a:r>
            <a:endParaRPr lang="en-US" sz="2800" b="1" dirty="0"/>
          </a:p>
        </p:txBody>
      </p:sp>
      <p:sp>
        <p:nvSpPr>
          <p:cNvPr id="8194" name="Subtitle 2"/>
          <p:cNvSpPr>
            <a:spLocks noGrp="1"/>
          </p:cNvSpPr>
          <p:nvPr>
            <p:ph type="subTitle" idx="1"/>
          </p:nvPr>
        </p:nvSpPr>
        <p:spPr>
          <a:xfrm>
            <a:off x="736430" y="1482483"/>
            <a:ext cx="7641790" cy="428102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000" dirty="0"/>
              <a:t>A virtual group at </a:t>
            </a:r>
            <a:r>
              <a:rPr lang="en-US" sz="2000" dirty="0" smtClean="0"/>
              <a:t>WHOI.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Operators of </a:t>
            </a:r>
            <a:r>
              <a:rPr lang="en-US" sz="2000" i="1" dirty="0"/>
              <a:t>DSV Alvin</a:t>
            </a:r>
            <a:r>
              <a:rPr lang="en-US" sz="2000" dirty="0"/>
              <a:t>, </a:t>
            </a:r>
            <a:r>
              <a:rPr lang="en-US" sz="2000" i="1" dirty="0"/>
              <a:t>ROV Jason</a:t>
            </a:r>
            <a:r>
              <a:rPr lang="en-US" sz="2000" dirty="0"/>
              <a:t>, </a:t>
            </a:r>
            <a:r>
              <a:rPr lang="en-US" sz="2000" i="1" dirty="0"/>
              <a:t>AUV </a:t>
            </a:r>
            <a:r>
              <a:rPr lang="en-US" sz="2000" i="1" dirty="0" smtClean="0"/>
              <a:t>Sentry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1800" i="1" dirty="0" smtClean="0"/>
              <a:t>Alvin</a:t>
            </a:r>
            <a:r>
              <a:rPr lang="en-US" sz="1800" dirty="0" smtClean="0"/>
              <a:t> </a:t>
            </a:r>
            <a:r>
              <a:rPr lang="en-US" sz="1800" dirty="0"/>
              <a:t>and </a:t>
            </a:r>
            <a:r>
              <a:rPr lang="en-US" sz="1800" i="1" dirty="0"/>
              <a:t>Jason</a:t>
            </a:r>
            <a:r>
              <a:rPr lang="en-US" sz="1800" dirty="0"/>
              <a:t> capture </a:t>
            </a:r>
            <a:r>
              <a:rPr lang="en-US" sz="1800" dirty="0" smtClean="0"/>
              <a:t>video.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Funded primarily by </a:t>
            </a:r>
            <a:r>
              <a:rPr lang="en-US" sz="2000" dirty="0" smtClean="0"/>
              <a:t>National Science Foundation, some from NOAA and ONR.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Clients </a:t>
            </a:r>
            <a:r>
              <a:rPr lang="en-US" sz="2000" dirty="0"/>
              <a:t>from universities and US agencies, </a:t>
            </a:r>
            <a:r>
              <a:rPr lang="en-US" sz="2000" dirty="0" smtClean="0"/>
              <a:t>occasionally </a:t>
            </a:r>
            <a:r>
              <a:rPr lang="en-US" sz="2000" dirty="0"/>
              <a:t>private sector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Oversight </a:t>
            </a:r>
            <a:r>
              <a:rPr lang="en-US" sz="2000" dirty="0" smtClean="0"/>
              <a:t>by UNOLS </a:t>
            </a:r>
            <a:r>
              <a:rPr lang="en-US" sz="2000" dirty="0"/>
              <a:t>Deep Submergence Science </a:t>
            </a:r>
            <a:r>
              <a:rPr lang="en-US" sz="2000" dirty="0" smtClean="0"/>
              <a:t>Committee.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Per </a:t>
            </a:r>
            <a:r>
              <a:rPr lang="en-US" sz="2000" dirty="0" err="1"/>
              <a:t>DeSSC</a:t>
            </a:r>
            <a:r>
              <a:rPr lang="en-US" sz="2000" dirty="0"/>
              <a:t> and NSF, WHOI holds copyright for </a:t>
            </a:r>
            <a:r>
              <a:rPr lang="en-US" sz="2000" dirty="0" smtClean="0"/>
              <a:t>video.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1800" dirty="0" smtClean="0"/>
              <a:t>Video </a:t>
            </a:r>
            <a:r>
              <a:rPr lang="en-US" sz="1800" dirty="0"/>
              <a:t>is archived by WHOI Data Library and Archives, and </a:t>
            </a:r>
            <a:r>
              <a:rPr lang="en-US" sz="1800" dirty="0" smtClean="0"/>
              <a:t>NDSF.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Per NSF, NSF rules for data sharing generally </a:t>
            </a:r>
            <a:r>
              <a:rPr lang="en-US" sz="2000" dirty="0" smtClean="0"/>
              <a:t>apply.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1800" dirty="0" smtClean="0"/>
              <a:t>Max </a:t>
            </a:r>
            <a:r>
              <a:rPr lang="en-US" sz="1800" dirty="0"/>
              <a:t>2 year </a:t>
            </a:r>
            <a:r>
              <a:rPr lang="en-US" sz="1800" dirty="0" smtClean="0"/>
              <a:t>embargo.</a:t>
            </a:r>
            <a:endParaRPr lang="en-US" sz="1800" dirty="0"/>
          </a:p>
          <a:p>
            <a:endParaRPr lang="en-US" dirty="0"/>
          </a:p>
        </p:txBody>
      </p:sp>
      <p:sp>
        <p:nvSpPr>
          <p:cNvPr id="8195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err="1"/>
              <a:t>smccue@</a:t>
            </a:r>
            <a:r>
              <a:rPr lang="en-US" dirty="0" err="1" smtClean="0"/>
              <a:t>whoi.edu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362200" y="6053328"/>
            <a:ext cx="6781800" cy="682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Community Workshop: Establishing Community Standards for Underwater Video Acquisition, Tagging, Archiving and Access.</a:t>
            </a:r>
          </a:p>
          <a:p>
            <a:r>
              <a:rPr lang="en-US" sz="2800" dirty="0" smtClean="0"/>
              <a:t>June 1 &amp; 2, 2016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744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336" y="223237"/>
            <a:ext cx="8036688" cy="982682"/>
          </a:xfrm>
        </p:spPr>
        <p:txBody>
          <a:bodyPr>
            <a:noAutofit/>
          </a:bodyPr>
          <a:lstStyle/>
          <a:p>
            <a:r>
              <a:rPr lang="en-US" sz="2800" dirty="0"/>
              <a:t>Two Vehicles/Two Environments</a:t>
            </a:r>
            <a:endParaRPr lang="en-US" sz="2800" b="1" dirty="0"/>
          </a:p>
        </p:txBody>
      </p:sp>
      <p:sp>
        <p:nvSpPr>
          <p:cNvPr id="8194" name="Subtitle 2"/>
          <p:cNvSpPr>
            <a:spLocks noGrp="1"/>
          </p:cNvSpPr>
          <p:nvPr>
            <p:ph type="subTitle" idx="1"/>
          </p:nvPr>
        </p:nvSpPr>
        <p:spPr>
          <a:xfrm>
            <a:off x="736430" y="1482483"/>
            <a:ext cx="7641790" cy="398150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i="1" dirty="0" smtClean="0"/>
              <a:t>Alvin</a:t>
            </a:r>
          </a:p>
          <a:p>
            <a:pPr marL="342900" indent="-342900">
              <a:buFont typeface="Arial"/>
              <a:buChar char="•"/>
            </a:pPr>
            <a:r>
              <a:rPr lang="en-US" sz="2100" dirty="0" smtClean="0"/>
              <a:t>Sphere</a:t>
            </a:r>
            <a:r>
              <a:rPr lang="en-US" sz="2100" dirty="0"/>
              <a:t>: space and power </a:t>
            </a:r>
            <a:r>
              <a:rPr lang="en-US" sz="2100" dirty="0" smtClean="0"/>
              <a:t>limitations.</a:t>
            </a:r>
          </a:p>
          <a:p>
            <a:pPr marL="342900" indent="-342900">
              <a:buFont typeface="Arial"/>
              <a:buChar char="•"/>
            </a:pPr>
            <a:r>
              <a:rPr lang="en-US" sz="2100" dirty="0" smtClean="0"/>
              <a:t>Dive </a:t>
            </a:r>
            <a:r>
              <a:rPr lang="en-US" sz="2100" dirty="0"/>
              <a:t>durations are up to 9 hours</a:t>
            </a:r>
            <a:r>
              <a:rPr lang="en-US" sz="21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100" dirty="0" smtClean="0"/>
              <a:t>Pilot </a:t>
            </a:r>
            <a:r>
              <a:rPr lang="en-US" sz="2100" dirty="0" smtClean="0"/>
              <a:t>plus two observers </a:t>
            </a:r>
          </a:p>
          <a:p>
            <a:pPr marL="342900" indent="-342900">
              <a:buFont typeface="Arial"/>
              <a:buChar char="•"/>
            </a:pPr>
            <a:r>
              <a:rPr lang="en-US" sz="2100" dirty="0" smtClean="0"/>
              <a:t>Limited </a:t>
            </a:r>
            <a:r>
              <a:rPr lang="en-US" sz="2100" dirty="0"/>
              <a:t>post-</a:t>
            </a:r>
            <a:r>
              <a:rPr lang="en-US" sz="2100" dirty="0" smtClean="0"/>
              <a:t>processing possible, </a:t>
            </a:r>
            <a:r>
              <a:rPr lang="en-US" sz="2100" dirty="0"/>
              <a:t>automation </a:t>
            </a:r>
            <a:r>
              <a:rPr lang="en-US" sz="2100" dirty="0" smtClean="0"/>
              <a:t>implemented.</a:t>
            </a:r>
          </a:p>
          <a:p>
            <a:pPr marL="342900" indent="-342900">
              <a:buFont typeface="Arial"/>
              <a:buChar char="•"/>
            </a:pPr>
            <a:r>
              <a:rPr lang="en-US" sz="2100" dirty="0" smtClean="0"/>
              <a:t>Always </a:t>
            </a:r>
            <a:r>
              <a:rPr lang="en-US" sz="2100" dirty="0"/>
              <a:t>hosted on </a:t>
            </a:r>
            <a:r>
              <a:rPr lang="en-US" sz="2100" i="1" dirty="0"/>
              <a:t>R/V </a:t>
            </a:r>
            <a:r>
              <a:rPr lang="en-US" sz="2100" i="1" dirty="0" smtClean="0"/>
              <a:t>Atlantis</a:t>
            </a:r>
          </a:p>
          <a:p>
            <a:pPr marL="342900" indent="-342900">
              <a:buFont typeface="Arial"/>
              <a:buChar char="•"/>
            </a:pPr>
            <a:r>
              <a:rPr lang="en-US" sz="2100" dirty="0" smtClean="0"/>
              <a:t>Vehicle upgrade 2013: change from media-based to file-based HD recording.</a:t>
            </a:r>
          </a:p>
          <a:p>
            <a:pPr marL="342900" indent="-342900">
              <a:buFont typeface="Arial"/>
              <a:buChar char="•"/>
            </a:pPr>
            <a:endParaRPr lang="en-US" sz="2100" dirty="0" smtClean="0"/>
          </a:p>
          <a:p>
            <a:pPr marL="342900" indent="-342900">
              <a:buFont typeface="Arial"/>
              <a:buChar char="•"/>
            </a:pPr>
            <a:r>
              <a:rPr lang="en-US" sz="2400" i="1" dirty="0" smtClean="0"/>
              <a:t>Jason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Unlimited </a:t>
            </a:r>
            <a:r>
              <a:rPr lang="en-US" sz="2000" dirty="0"/>
              <a:t>power, lots of space for </a:t>
            </a:r>
            <a:r>
              <a:rPr lang="en-US" sz="2000" dirty="0" smtClean="0"/>
              <a:t>equipment.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Extended </a:t>
            </a:r>
            <a:r>
              <a:rPr lang="en-US" sz="2000" dirty="0"/>
              <a:t>lowering duration, </a:t>
            </a:r>
            <a:r>
              <a:rPr lang="en-US" sz="2000" dirty="0" err="1"/>
              <a:t>avg</a:t>
            </a:r>
            <a:r>
              <a:rPr lang="en-US" sz="2000" dirty="0"/>
              <a:t> = 17 hours, longest 5+ </a:t>
            </a:r>
            <a:r>
              <a:rPr lang="en-US" sz="2000" dirty="0" smtClean="0"/>
              <a:t>days.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Dedicated </a:t>
            </a:r>
            <a:r>
              <a:rPr lang="en-US" sz="2000" dirty="0"/>
              <a:t>post-processor in Jason </a:t>
            </a:r>
            <a:r>
              <a:rPr lang="en-US" sz="2000" dirty="0" smtClean="0"/>
              <a:t>crew</a:t>
            </a:r>
            <a:r>
              <a:rPr lang="en-US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Hosted </a:t>
            </a:r>
            <a:r>
              <a:rPr lang="en-US" sz="2000" dirty="0"/>
              <a:t>on a variety of global class </a:t>
            </a:r>
            <a:r>
              <a:rPr lang="en-US" sz="2000" dirty="0" smtClean="0"/>
              <a:t>vessels (2-4 installs/</a:t>
            </a:r>
            <a:r>
              <a:rPr lang="en-US" sz="2000" dirty="0" err="1" smtClean="0"/>
              <a:t>yr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Evolving video pipeline since 2002.</a:t>
            </a:r>
            <a:endParaRPr lang="en-US" sz="2000" dirty="0"/>
          </a:p>
          <a:p>
            <a:endParaRPr lang="en-US" dirty="0" smtClean="0"/>
          </a:p>
        </p:txBody>
      </p:sp>
      <p:sp>
        <p:nvSpPr>
          <p:cNvPr id="8195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err="1"/>
              <a:t>smccue@</a:t>
            </a:r>
            <a:r>
              <a:rPr lang="en-US" dirty="0" err="1" smtClean="0"/>
              <a:t>whoi.edu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362200" y="6083355"/>
            <a:ext cx="6781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Community Workshop: Establishing Community Standards for Underwater Video Acquisition, Tagging, Archiving and Access.</a:t>
            </a:r>
          </a:p>
          <a:p>
            <a:r>
              <a:rPr lang="en-US" sz="2800" dirty="0" smtClean="0"/>
              <a:t>June 1 &amp; 2, 2016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063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336" y="223237"/>
            <a:ext cx="8036688" cy="982682"/>
          </a:xfrm>
        </p:spPr>
        <p:txBody>
          <a:bodyPr>
            <a:noAutofit/>
          </a:bodyPr>
          <a:lstStyle/>
          <a:p>
            <a:r>
              <a:rPr lang="en-US" sz="2800" dirty="0" smtClean="0"/>
              <a:t>Two environments</a:t>
            </a:r>
            <a:r>
              <a:rPr lang="en-US" sz="2800" dirty="0"/>
              <a:t>/Two Approaches</a:t>
            </a:r>
            <a:endParaRPr lang="en-US" sz="2800" b="1" dirty="0"/>
          </a:p>
        </p:txBody>
      </p:sp>
      <p:sp>
        <p:nvSpPr>
          <p:cNvPr id="8194" name="Subtitle 2"/>
          <p:cNvSpPr>
            <a:spLocks noGrp="1"/>
          </p:cNvSpPr>
          <p:nvPr>
            <p:ph type="subTitle" idx="1"/>
          </p:nvPr>
        </p:nvSpPr>
        <p:spPr>
          <a:xfrm>
            <a:off x="736430" y="1482483"/>
            <a:ext cx="7641790" cy="4136699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i="1" dirty="0" smtClean="0"/>
              <a:t>Alvin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Capture using a handheld recorder model.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Two </a:t>
            </a:r>
            <a:r>
              <a:rPr lang="en-US" sz="2000" dirty="0"/>
              <a:t>observers, </a:t>
            </a:r>
            <a:r>
              <a:rPr lang="en-US" sz="2000" dirty="0" smtClean="0"/>
              <a:t> </a:t>
            </a:r>
            <a:r>
              <a:rPr lang="en-US" sz="2000" dirty="0"/>
              <a:t>two </a:t>
            </a:r>
            <a:r>
              <a:rPr lang="en-US" sz="2000" dirty="0" smtClean="0"/>
              <a:t>recorders.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Scripted </a:t>
            </a:r>
            <a:r>
              <a:rPr lang="en-US" sz="2000" dirty="0"/>
              <a:t>post-processing creates proxies and </a:t>
            </a:r>
            <a:r>
              <a:rPr lang="en-US" sz="2000" dirty="0" smtClean="0"/>
              <a:t>metadata.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Framegrabber</a:t>
            </a:r>
            <a:r>
              <a:rPr lang="en-US" sz="2000" dirty="0" smtClean="0"/>
              <a:t> </a:t>
            </a:r>
            <a:r>
              <a:rPr lang="en-US" sz="2000" dirty="0"/>
              <a:t>captures video </a:t>
            </a:r>
            <a:r>
              <a:rPr lang="en-US" sz="2000" dirty="0" err="1" smtClean="0"/>
              <a:t>framegrabs</a:t>
            </a:r>
            <a:r>
              <a:rPr lang="en-US" sz="2000" dirty="0" smtClean="0"/>
              <a:t> with </a:t>
            </a:r>
            <a:r>
              <a:rPr lang="en-US" sz="2000" dirty="0"/>
              <a:t>sensor data.</a:t>
            </a:r>
          </a:p>
          <a:p>
            <a:pPr marL="457200" indent="-457200">
              <a:buFont typeface="Arial"/>
              <a:buChar char="•"/>
            </a:pPr>
            <a:r>
              <a:rPr lang="en-US" sz="2400" i="1" dirty="0" smtClean="0"/>
              <a:t>Jason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Automated </a:t>
            </a:r>
            <a:r>
              <a:rPr lang="en-US" sz="2000" dirty="0"/>
              <a:t>capture in a delivery codec </a:t>
            </a:r>
            <a:r>
              <a:rPr lang="en-US" sz="2000" dirty="0" smtClean="0"/>
              <a:t>(h264) over </a:t>
            </a:r>
            <a:r>
              <a:rPr lang="en-US" sz="2000" dirty="0"/>
              <a:t>full dive </a:t>
            </a:r>
            <a:r>
              <a:rPr lang="en-US" sz="2000" dirty="0" smtClean="0"/>
              <a:t>duration.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Also</a:t>
            </a:r>
            <a:r>
              <a:rPr lang="en-US" sz="2000" dirty="0"/>
              <a:t>, a </a:t>
            </a:r>
            <a:r>
              <a:rPr lang="en-US" sz="2000" u="sng" dirty="0"/>
              <a:t>science</a:t>
            </a:r>
            <a:r>
              <a:rPr lang="en-US" sz="2000" dirty="0"/>
              <a:t> </a:t>
            </a:r>
            <a:r>
              <a:rPr lang="en-US" sz="2000" dirty="0" err="1"/>
              <a:t>watchstander</a:t>
            </a:r>
            <a:r>
              <a:rPr lang="en-US" sz="2000" dirty="0"/>
              <a:t> captures highlights </a:t>
            </a:r>
            <a:r>
              <a:rPr lang="en-US" sz="2000" dirty="0" smtClean="0"/>
              <a:t>manually.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Watchstander</a:t>
            </a:r>
            <a:r>
              <a:rPr lang="en-US" sz="2000" dirty="0" smtClean="0"/>
              <a:t> </a:t>
            </a:r>
            <a:r>
              <a:rPr lang="en-US" sz="2000" dirty="0"/>
              <a:t>tasks include router control, recorder, partial </a:t>
            </a:r>
            <a:r>
              <a:rPr lang="en-US" sz="2000" dirty="0" smtClean="0"/>
              <a:t>metadata.</a:t>
            </a:r>
            <a:br>
              <a:rPr lang="en-US" sz="2000" dirty="0" smtClean="0"/>
            </a:br>
            <a:r>
              <a:rPr lang="en-US" sz="2000" dirty="0" smtClean="0"/>
              <a:t>	Jason post</a:t>
            </a:r>
            <a:r>
              <a:rPr lang="en-US" sz="2000" dirty="0"/>
              <a:t>-processor completes </a:t>
            </a:r>
            <a:r>
              <a:rPr lang="en-US" sz="2000" dirty="0" smtClean="0"/>
              <a:t>metadata.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VirtualVan</a:t>
            </a:r>
            <a:r>
              <a:rPr lang="en-US" sz="2000" dirty="0" smtClean="0"/>
              <a:t> </a:t>
            </a:r>
            <a:r>
              <a:rPr lang="en-US" sz="2000" dirty="0"/>
              <a:t>captures </a:t>
            </a:r>
            <a:r>
              <a:rPr lang="en-US" sz="2000" dirty="0" smtClean="0"/>
              <a:t>snapshots: grabs, sensors, comments</a:t>
            </a:r>
            <a:endParaRPr lang="en-US" sz="2000" dirty="0"/>
          </a:p>
          <a:p>
            <a:endParaRPr lang="en-US" dirty="0" smtClean="0"/>
          </a:p>
        </p:txBody>
      </p:sp>
      <p:sp>
        <p:nvSpPr>
          <p:cNvPr id="8195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err="1"/>
              <a:t>smccue@</a:t>
            </a:r>
            <a:r>
              <a:rPr lang="en-US" dirty="0" err="1" smtClean="0"/>
              <a:t>whoi.edu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6123" y="6042899"/>
            <a:ext cx="6757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Community Workshop: Establishing Community Standards for Underwater Video Acquisition, Tagging, Archiving and Access.</a:t>
            </a:r>
          </a:p>
          <a:p>
            <a:r>
              <a:rPr lang="en-US" sz="1400" dirty="0"/>
              <a:t>June 1 &amp; 2, 2016</a:t>
            </a:r>
          </a:p>
        </p:txBody>
      </p:sp>
    </p:spTree>
    <p:extLst>
      <p:ext uri="{BB962C8B-B14F-4D97-AF65-F5344CB8AC3E}">
        <p14:creationId xmlns:p14="http://schemas.microsoft.com/office/powerpoint/2010/main" val="211680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336" y="223237"/>
            <a:ext cx="8036688" cy="982682"/>
          </a:xfrm>
        </p:spPr>
        <p:txBody>
          <a:bodyPr>
            <a:noAutofit/>
          </a:bodyPr>
          <a:lstStyle/>
          <a:p>
            <a:r>
              <a:rPr lang="en-US" sz="2800" i="1" dirty="0" err="1" smtClean="0"/>
              <a:t>alvin</a:t>
            </a:r>
            <a:endParaRPr lang="en-US" sz="2800" b="1" i="1" dirty="0"/>
          </a:p>
        </p:txBody>
      </p:sp>
      <p:sp>
        <p:nvSpPr>
          <p:cNvPr id="8194" name="Subtitle 2"/>
          <p:cNvSpPr>
            <a:spLocks noGrp="1"/>
          </p:cNvSpPr>
          <p:nvPr>
            <p:ph type="subTitle" idx="1"/>
          </p:nvPr>
        </p:nvSpPr>
        <p:spPr>
          <a:xfrm>
            <a:off x="736430" y="1482483"/>
            <a:ext cx="7641790" cy="3981505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/>
              <a:t>Handheld recorder (</a:t>
            </a:r>
            <a:r>
              <a:rPr lang="en-US" sz="2200" dirty="0" err="1"/>
              <a:t>Atomos</a:t>
            </a:r>
            <a:r>
              <a:rPr lang="en-US" sz="2200" dirty="0"/>
              <a:t> Samurai</a:t>
            </a:r>
            <a:r>
              <a:rPr lang="en-US" sz="2200" dirty="0" smtClean="0"/>
              <a:t>)</a:t>
            </a:r>
          </a:p>
          <a:p>
            <a:r>
              <a:rPr lang="en-US" sz="2000" dirty="0"/>
              <a:t>	</a:t>
            </a:r>
            <a:r>
              <a:rPr lang="en-US" sz="1900" dirty="0" smtClean="0"/>
              <a:t>direct to ProRes422.</a:t>
            </a:r>
          </a:p>
          <a:p>
            <a:r>
              <a:rPr lang="en-US" sz="1900" dirty="0"/>
              <a:t>	</a:t>
            </a:r>
            <a:r>
              <a:rPr lang="en-US" sz="1900" dirty="0" smtClean="0"/>
              <a:t>built </a:t>
            </a:r>
            <a:r>
              <a:rPr lang="en-US" sz="1900" dirty="0"/>
              <a:t>in </a:t>
            </a:r>
            <a:r>
              <a:rPr lang="en-US" sz="1900" dirty="0" smtClean="0"/>
              <a:t>monitor.</a:t>
            </a:r>
          </a:p>
          <a:p>
            <a:r>
              <a:rPr lang="en-US" sz="1900" dirty="0"/>
              <a:t>	</a:t>
            </a:r>
            <a:r>
              <a:rPr lang="en-US" sz="1900" dirty="0" smtClean="0"/>
              <a:t>removable </a:t>
            </a:r>
            <a:r>
              <a:rPr lang="en-US" sz="1900" dirty="0"/>
              <a:t>hard drives.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Marine techs (SSSG) </a:t>
            </a:r>
            <a:r>
              <a:rPr lang="en-US" sz="2200" dirty="0" smtClean="0"/>
              <a:t>perform post</a:t>
            </a:r>
            <a:r>
              <a:rPr lang="en-US" sz="2200" dirty="0"/>
              <a:t>-processing</a:t>
            </a:r>
            <a:r>
              <a:rPr lang="en-US" sz="2200" dirty="0" smtClean="0"/>
              <a:t>.</a:t>
            </a:r>
          </a:p>
          <a:p>
            <a:r>
              <a:rPr lang="en-US" sz="2000" dirty="0"/>
              <a:t>	</a:t>
            </a:r>
            <a:r>
              <a:rPr lang="en-US" sz="1900" dirty="0" smtClean="0"/>
              <a:t>media handling, dive parameters, and script invocation.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Specialized </a:t>
            </a:r>
            <a:r>
              <a:rPr lang="en-US" sz="2200" dirty="0"/>
              <a:t>Windows7 system offloads to RAID &amp; LTO on ship.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In-house scripts create proxies (h264), subtitle </a:t>
            </a:r>
            <a:r>
              <a:rPr lang="en-US" sz="2200" dirty="0" smtClean="0"/>
              <a:t>(time</a:t>
            </a:r>
            <a:r>
              <a:rPr lang="en-US" sz="2200" dirty="0"/>
              <a:t>), </a:t>
            </a:r>
            <a:r>
              <a:rPr lang="en-US" sz="2200" dirty="0" smtClean="0"/>
              <a:t>metadata.</a:t>
            </a:r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Originals and proxies are available on ship.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Editing stations </a:t>
            </a:r>
            <a:r>
              <a:rPr lang="en-US" sz="2200" dirty="0" smtClean="0"/>
              <a:t>on </a:t>
            </a:r>
            <a:r>
              <a:rPr lang="en-US" sz="2200" dirty="0"/>
              <a:t>ship for science party (</a:t>
            </a:r>
            <a:r>
              <a:rPr lang="en-US" sz="2200" dirty="0" err="1"/>
              <a:t>MacPro</a:t>
            </a:r>
            <a:r>
              <a:rPr lang="en-US" sz="2200" dirty="0"/>
              <a:t>) </a:t>
            </a:r>
            <a:r>
              <a:rPr lang="en-US" sz="2200" dirty="0" smtClean="0"/>
              <a:t>.</a:t>
            </a:r>
          </a:p>
          <a:p>
            <a:r>
              <a:rPr lang="en-US" sz="2000" dirty="0"/>
              <a:t>	</a:t>
            </a:r>
            <a:r>
              <a:rPr lang="en-US" sz="1900" dirty="0" smtClean="0"/>
              <a:t>Final </a:t>
            </a:r>
            <a:r>
              <a:rPr lang="en-US" sz="1900" dirty="0"/>
              <a:t>Cut, Premier, Media Encoder, </a:t>
            </a:r>
            <a:r>
              <a:rPr lang="en-US" sz="1900" dirty="0" smtClean="0"/>
              <a:t>more</a:t>
            </a:r>
            <a:r>
              <a:rPr lang="en-US" sz="1900" dirty="0"/>
              <a:t>.</a:t>
            </a:r>
          </a:p>
          <a:p>
            <a:endParaRPr lang="en-US" sz="1900" dirty="0" smtClean="0"/>
          </a:p>
        </p:txBody>
      </p:sp>
      <p:sp>
        <p:nvSpPr>
          <p:cNvPr id="8195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err="1"/>
              <a:t>smccue@</a:t>
            </a:r>
            <a:r>
              <a:rPr lang="en-US" dirty="0" err="1" smtClean="0"/>
              <a:t>whoi.edu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3156" y="6027896"/>
            <a:ext cx="67808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Community Workshop: Establishing Community Standards for Underwater Video Acquisition, Tagging, Archiving and Access.</a:t>
            </a:r>
          </a:p>
          <a:p>
            <a:r>
              <a:rPr lang="en-US" sz="1400" dirty="0"/>
              <a:t>June 1 &amp; 2, </a:t>
            </a:r>
            <a:r>
              <a:rPr lang="en-US" sz="1400" dirty="0" smtClean="0"/>
              <a:t>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680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336" y="223237"/>
            <a:ext cx="8036688" cy="982682"/>
          </a:xfrm>
        </p:spPr>
        <p:txBody>
          <a:bodyPr>
            <a:noAutofit/>
          </a:bodyPr>
          <a:lstStyle/>
          <a:p>
            <a:r>
              <a:rPr lang="en-US" sz="2800" i="1" dirty="0"/>
              <a:t>Alvin</a:t>
            </a:r>
            <a:r>
              <a:rPr lang="en-US" sz="2800" dirty="0"/>
              <a:t>, cont’d</a:t>
            </a:r>
            <a:endParaRPr lang="en-US" sz="2800" b="1" dirty="0"/>
          </a:p>
        </p:txBody>
      </p:sp>
      <p:sp>
        <p:nvSpPr>
          <p:cNvPr id="8194" name="Subtitle 2"/>
          <p:cNvSpPr>
            <a:spLocks noGrp="1"/>
          </p:cNvSpPr>
          <p:nvPr>
            <p:ph type="subTitle" idx="1"/>
          </p:nvPr>
        </p:nvSpPr>
        <p:spPr>
          <a:xfrm>
            <a:off x="736430" y="1876981"/>
            <a:ext cx="7641790" cy="3981505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/>
              <a:t>Data </a:t>
            </a:r>
            <a:r>
              <a:rPr lang="en-US" sz="2200" dirty="0" smtClean="0"/>
              <a:t>package</a:t>
            </a:r>
          </a:p>
          <a:p>
            <a:r>
              <a:rPr lang="en-US" sz="2000" dirty="0"/>
              <a:t>	</a:t>
            </a:r>
            <a:r>
              <a:rPr lang="en-US" sz="1800" dirty="0" smtClean="0"/>
              <a:t>Up </a:t>
            </a:r>
            <a:r>
              <a:rPr lang="en-US" sz="1800" dirty="0"/>
              <a:t>to </a:t>
            </a:r>
            <a:r>
              <a:rPr lang="en-US" sz="1800" dirty="0" smtClean="0"/>
              <a:t>700GB of </a:t>
            </a:r>
            <a:r>
              <a:rPr lang="en-US" sz="1800" dirty="0"/>
              <a:t>video per </a:t>
            </a:r>
            <a:r>
              <a:rPr lang="en-US" sz="1800" dirty="0" smtClean="0"/>
              <a:t>dive. Increase expected.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LTO </a:t>
            </a:r>
            <a:r>
              <a:rPr lang="en-US" sz="1800" dirty="0"/>
              <a:t>for delivery to WHOI Data </a:t>
            </a:r>
            <a:r>
              <a:rPr lang="en-US" sz="1800" dirty="0" smtClean="0"/>
              <a:t>Archives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LTO </a:t>
            </a:r>
            <a:r>
              <a:rPr lang="en-US" sz="1800" dirty="0"/>
              <a:t>for </a:t>
            </a:r>
            <a:r>
              <a:rPr lang="en-US" sz="1800" dirty="0" smtClean="0"/>
              <a:t>ship’s “protect while in transit” </a:t>
            </a:r>
            <a:r>
              <a:rPr lang="en-US" sz="1800" dirty="0"/>
              <a:t>archive (~1 year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	</a:t>
            </a:r>
            <a:r>
              <a:rPr lang="en-US" sz="1800" dirty="0" err="1" smtClean="0"/>
              <a:t>Milspec</a:t>
            </a:r>
            <a:r>
              <a:rPr lang="en-US" sz="1800" dirty="0" smtClean="0"/>
              <a:t> </a:t>
            </a:r>
            <a:r>
              <a:rPr lang="en-US" sz="1800" dirty="0"/>
              <a:t>portable USB hard drive to chief scientist (1:1 with LTO) 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smtClean="0"/>
              <a:t>1</a:t>
            </a:r>
            <a:r>
              <a:rPr lang="en-US" sz="1800" dirty="0"/>
              <a:t>-3 dives per </a:t>
            </a:r>
            <a:r>
              <a:rPr lang="en-US" sz="1800" dirty="0" smtClean="0"/>
              <a:t>LTO5/</a:t>
            </a:r>
            <a:r>
              <a:rPr lang="en-US" sz="1800" dirty="0"/>
              <a:t>hard </a:t>
            </a:r>
            <a:r>
              <a:rPr lang="en-US" sz="1800" dirty="0" smtClean="0"/>
              <a:t>drive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At delivery, chief scientist assigns data access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LTO duplicate made on </a:t>
            </a:r>
            <a:r>
              <a:rPr lang="en-US" sz="2000" dirty="0" smtClean="0"/>
              <a:t>shore.</a:t>
            </a:r>
          </a:p>
          <a:p>
            <a:r>
              <a:rPr lang="en-US" sz="2000" dirty="0"/>
              <a:t>	</a:t>
            </a:r>
            <a:r>
              <a:rPr lang="en-US" sz="1800" dirty="0" smtClean="0"/>
              <a:t>Copies </a:t>
            </a:r>
            <a:r>
              <a:rPr lang="en-US" sz="1800" dirty="0"/>
              <a:t>on two campuses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LTO delivered to WHOI Data Library and </a:t>
            </a:r>
            <a:r>
              <a:rPr lang="en-US" sz="2000" dirty="0" smtClean="0"/>
              <a:t>Archives.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Framegrabber</a:t>
            </a:r>
            <a:r>
              <a:rPr lang="en-US" sz="2000" dirty="0"/>
              <a:t> material placed on WHOI server</a:t>
            </a:r>
          </a:p>
          <a:p>
            <a:endParaRPr lang="en-US" dirty="0" smtClean="0"/>
          </a:p>
        </p:txBody>
      </p:sp>
      <p:sp>
        <p:nvSpPr>
          <p:cNvPr id="8195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err="1"/>
              <a:t>smccue@</a:t>
            </a:r>
            <a:r>
              <a:rPr lang="en-US" dirty="0" err="1" smtClean="0"/>
              <a:t>whoi.edu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6880" y="6053328"/>
            <a:ext cx="6777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Community Workshop: Establishing Community Standards for Underwater Video Acquisition, Tagging, Archiving and Access.</a:t>
            </a:r>
          </a:p>
          <a:p>
            <a:r>
              <a:rPr lang="en-US" sz="1400" dirty="0"/>
              <a:t>June 1 &amp; 2, 2016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1680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96" y="237955"/>
            <a:ext cx="7639443" cy="916671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Jason</a:t>
            </a:r>
            <a:endParaRPr lang="en-US" sz="28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800" dirty="0"/>
              <a:t>Community Workshop: Establishing Community Standards for Underwater Video Acquisition, Tagging, Archiving and Access.</a:t>
            </a:r>
          </a:p>
          <a:p>
            <a:r>
              <a:rPr lang="en-US" sz="2800" dirty="0"/>
              <a:t>June 1 &amp; 2, 2016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err="1"/>
              <a:t>smccue@</a:t>
            </a:r>
            <a:r>
              <a:rPr lang="en-US" dirty="0" err="1" smtClean="0"/>
              <a:t>whoi.edu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7305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200" dirty="0"/>
              <a:t>h</a:t>
            </a:r>
            <a:r>
              <a:rPr lang="en-US" sz="2200" dirty="0" smtClean="0"/>
              <a:t>264 recorder</a:t>
            </a:r>
          </a:p>
          <a:p>
            <a:pPr lvl="1" algn="l"/>
            <a:r>
              <a:rPr lang="en-US" sz="1900" dirty="0" smtClean="0"/>
              <a:t>Three primary cameras to hard drive.</a:t>
            </a:r>
          </a:p>
          <a:p>
            <a:pPr lvl="1" algn="l"/>
            <a:r>
              <a:rPr lang="en-US" sz="1900" dirty="0" smtClean="0"/>
              <a:t>Subtitles in real time from broadcast metadata.</a:t>
            </a:r>
          </a:p>
          <a:p>
            <a:pPr lvl="1" algn="l"/>
            <a:r>
              <a:rPr lang="en-US" sz="1900" dirty="0" smtClean="0"/>
              <a:t>Timestamps and camera name in filenames.</a:t>
            </a:r>
          </a:p>
          <a:p>
            <a:pPr lvl="1" algn="l"/>
            <a:r>
              <a:rPr lang="en-US" sz="1900" dirty="0" smtClean="0"/>
              <a:t>Post-processing: merge of video and subtitles.</a:t>
            </a:r>
          </a:p>
          <a:p>
            <a:pPr lvl="2" algn="l"/>
            <a:r>
              <a:rPr lang="en-US" sz="1900" dirty="0" smtClean="0"/>
              <a:t>Future: new subtitle with post-processed navigation.</a:t>
            </a:r>
          </a:p>
          <a:p>
            <a:pPr lvl="1"/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Highlights recorder</a:t>
            </a:r>
          </a:p>
          <a:p>
            <a:pPr lvl="1" algn="l"/>
            <a:r>
              <a:rPr lang="en-US" sz="1900" dirty="0" err="1" smtClean="0"/>
              <a:t>Aja</a:t>
            </a:r>
            <a:r>
              <a:rPr lang="en-US" sz="1900" dirty="0" smtClean="0"/>
              <a:t> </a:t>
            </a:r>
            <a:r>
              <a:rPr lang="en-US" sz="1900" dirty="0" err="1" smtClean="0"/>
              <a:t>KiPro</a:t>
            </a:r>
            <a:r>
              <a:rPr lang="en-US" sz="1900" dirty="0" smtClean="0"/>
              <a:t>, </a:t>
            </a:r>
            <a:r>
              <a:rPr lang="en-US" sz="1900" dirty="0" err="1" smtClean="0"/>
              <a:t>rackmount</a:t>
            </a:r>
            <a:r>
              <a:rPr lang="en-US" sz="1900" dirty="0" smtClean="0"/>
              <a:t> ProRes422</a:t>
            </a:r>
          </a:p>
          <a:p>
            <a:pPr lvl="1" algn="l"/>
            <a:r>
              <a:rPr lang="en-US" sz="1900" u="sng" dirty="0" smtClean="0"/>
              <a:t>Science</a:t>
            </a:r>
            <a:r>
              <a:rPr lang="en-US" sz="1900" dirty="0" smtClean="0"/>
              <a:t> </a:t>
            </a:r>
            <a:r>
              <a:rPr lang="en-US" sz="1900" dirty="0" err="1" smtClean="0"/>
              <a:t>watchstander</a:t>
            </a:r>
            <a:r>
              <a:rPr lang="en-US" sz="1900" dirty="0" smtClean="0"/>
              <a:t> records camera source, crude time, activity “sound bite.”</a:t>
            </a:r>
          </a:p>
          <a:p>
            <a:pPr lvl="1" algn="l"/>
            <a:r>
              <a:rPr lang="en-US" sz="1900" i="1" dirty="0" smtClean="0"/>
              <a:t>Jason </a:t>
            </a:r>
            <a:r>
              <a:rPr lang="en-US" sz="1900" dirty="0"/>
              <a:t>p</a:t>
            </a:r>
            <a:r>
              <a:rPr lang="en-US" sz="1900" dirty="0" smtClean="0"/>
              <a:t>ost processor:</a:t>
            </a:r>
          </a:p>
          <a:p>
            <a:pPr lvl="2" algn="l"/>
            <a:r>
              <a:rPr lang="en-US" sz="1900" dirty="0" smtClean="0"/>
              <a:t>Timestamp from imbedded time code (Final Cut)</a:t>
            </a:r>
          </a:p>
          <a:p>
            <a:pPr lvl="2" algn="l"/>
            <a:r>
              <a:rPr lang="en-US" sz="1900" dirty="0" smtClean="0"/>
              <a:t>Rename clips with lowering ID and time</a:t>
            </a:r>
          </a:p>
          <a:p>
            <a:pPr lvl="2" algn="l"/>
            <a:r>
              <a:rPr lang="en-US" sz="1900" dirty="0" smtClean="0"/>
              <a:t>Merge processed and </a:t>
            </a:r>
            <a:r>
              <a:rPr lang="en-US" sz="1900" dirty="0" err="1" smtClean="0"/>
              <a:t>watchstander</a:t>
            </a:r>
            <a:r>
              <a:rPr lang="en-US" sz="1900" dirty="0" smtClean="0"/>
              <a:t> metadata into cruise metadata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5521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336" y="223237"/>
            <a:ext cx="8036688" cy="982682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Jason</a:t>
            </a:r>
            <a:r>
              <a:rPr lang="en-US" sz="2800" dirty="0" smtClean="0"/>
              <a:t>, cont’d</a:t>
            </a:r>
            <a:endParaRPr lang="en-US" sz="2800" b="1" dirty="0"/>
          </a:p>
        </p:txBody>
      </p:sp>
      <p:sp>
        <p:nvSpPr>
          <p:cNvPr id="8194" name="Subtitle 2"/>
          <p:cNvSpPr>
            <a:spLocks noGrp="1"/>
          </p:cNvSpPr>
          <p:nvPr>
            <p:ph type="subTitle" idx="1"/>
          </p:nvPr>
        </p:nvSpPr>
        <p:spPr>
          <a:xfrm>
            <a:off x="736430" y="1308576"/>
            <a:ext cx="7641790" cy="3578098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Data package</a:t>
            </a:r>
          </a:p>
          <a:p>
            <a:pPr lvl="1" algn="l"/>
            <a:r>
              <a:rPr lang="en-US" sz="1800" dirty="0"/>
              <a:t>Video and all other vehicle data assembled by </a:t>
            </a:r>
            <a:r>
              <a:rPr lang="en-US" sz="1800" i="1" dirty="0" smtClean="0"/>
              <a:t>Jason </a:t>
            </a:r>
            <a:r>
              <a:rPr lang="en-US" sz="1800" dirty="0" smtClean="0"/>
              <a:t>data processor.</a:t>
            </a:r>
            <a:endParaRPr lang="en-US" sz="1800" dirty="0"/>
          </a:p>
          <a:p>
            <a:pPr lvl="1" algn="l"/>
            <a:r>
              <a:rPr lang="en-US" sz="1800" dirty="0"/>
              <a:t>Portable </a:t>
            </a:r>
            <a:r>
              <a:rPr lang="en-US" sz="1800" dirty="0" smtClean="0"/>
              <a:t>RAID hard </a:t>
            </a:r>
            <a:r>
              <a:rPr lang="en-US" sz="1800" dirty="0"/>
              <a:t>drive to NDSF internal repo</a:t>
            </a:r>
            <a:r>
              <a:rPr lang="en-US" sz="1800" dirty="0" smtClean="0"/>
              <a:t>. </a:t>
            </a:r>
          </a:p>
          <a:p>
            <a:pPr lvl="1" algn="l"/>
            <a:r>
              <a:rPr lang="en-US" sz="1800" dirty="0" smtClean="0"/>
              <a:t>Portable </a:t>
            </a:r>
            <a:r>
              <a:rPr lang="en-US" sz="1800" dirty="0"/>
              <a:t>hard drive to chief scientist.</a:t>
            </a:r>
          </a:p>
          <a:p>
            <a:pPr lvl="1" algn="l"/>
            <a:r>
              <a:rPr lang="en-US" sz="1800" dirty="0" smtClean="0"/>
              <a:t>Two c</a:t>
            </a:r>
            <a:r>
              <a:rPr lang="en-US" sz="1800" dirty="0" smtClean="0"/>
              <a:t>opies</a:t>
            </a:r>
            <a:r>
              <a:rPr lang="en-US" sz="2000" dirty="0" smtClean="0"/>
              <a:t> on enterprise RAID on two campuses.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Chief scientist assigns data access at cruise end.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VirtualVan</a:t>
            </a:r>
            <a:r>
              <a:rPr lang="en-US" sz="2000" dirty="0"/>
              <a:t> material placed on WHOI </a:t>
            </a:r>
            <a:r>
              <a:rPr lang="en-US" sz="2000" dirty="0" smtClean="0"/>
              <a:t>server.</a:t>
            </a:r>
            <a:endParaRPr lang="en-US" sz="2000" dirty="0"/>
          </a:p>
        </p:txBody>
      </p:sp>
      <p:sp>
        <p:nvSpPr>
          <p:cNvPr id="8195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err="1"/>
              <a:t>smccue@</a:t>
            </a:r>
            <a:r>
              <a:rPr lang="en-US" dirty="0" err="1" smtClean="0"/>
              <a:t>whoi.edu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6880" y="6053328"/>
            <a:ext cx="6777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Community Workshop: Establishing Community Standards for Underwater Video Acquisition, Tagging, Archiving and Access.</a:t>
            </a:r>
          </a:p>
          <a:p>
            <a:r>
              <a:rPr lang="en-US" sz="1400" dirty="0"/>
              <a:t>June 1 &amp; 2, 2016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1680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745" y="237954"/>
            <a:ext cx="7831873" cy="9166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consumers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800" dirty="0"/>
              <a:t>Community Workshop: Establishing Community Standards for Underwater Video Acquisition, Tagging, Archiving and Access.</a:t>
            </a:r>
          </a:p>
          <a:p>
            <a:r>
              <a:rPr lang="en-US" sz="2800" dirty="0"/>
              <a:t>June 1 &amp; 2, 2016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err="1"/>
              <a:t>smccue@</a:t>
            </a:r>
            <a:r>
              <a:rPr lang="en-US" dirty="0" err="1" smtClean="0"/>
              <a:t>whoi.edu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4382397" cy="3913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000" dirty="0"/>
              <a:t>We must meet the video </a:t>
            </a:r>
            <a:r>
              <a:rPr lang="en-US" sz="2000" dirty="0" smtClean="0"/>
              <a:t>needs </a:t>
            </a:r>
            <a:r>
              <a:rPr lang="en-US" sz="2000" dirty="0"/>
              <a:t>of a wide variety of </a:t>
            </a:r>
            <a:r>
              <a:rPr lang="en-US" sz="2000" dirty="0" smtClean="0"/>
              <a:t>users: science, media, education, news.</a:t>
            </a:r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Requests go to NDSF, WHOI DLA, WHOI Information Office</a:t>
            </a:r>
          </a:p>
          <a:p>
            <a:pPr marL="342900" indent="-342900">
              <a:buFont typeface="Arial"/>
              <a:buChar char="•"/>
            </a:pPr>
            <a:r>
              <a:rPr lang="en-US" sz="2000" u="sng" dirty="0" smtClean="0"/>
              <a:t>All</a:t>
            </a:r>
            <a:r>
              <a:rPr lang="en-US" sz="2000" dirty="0" smtClean="0"/>
              <a:t> video archived at WHOI, “permanently”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~106TB since 2013, plus </a:t>
            </a:r>
            <a:r>
              <a:rPr lang="en-US" sz="2000" dirty="0" err="1" smtClean="0"/>
              <a:t>unquantified</a:t>
            </a:r>
            <a:r>
              <a:rPr lang="en-US" sz="2000" dirty="0" smtClean="0"/>
              <a:t> volumes on original media from 1968.</a:t>
            </a:r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</p:txBody>
      </p:sp>
      <p:pic>
        <p:nvPicPr>
          <p:cNvPr id="6" name="Picture 5" descr="NDSFrequests2014-mid20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83" y="2241008"/>
            <a:ext cx="3896563" cy="3272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0240" y="1446251"/>
            <a:ext cx="370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WHOI Info Office </a:t>
            </a:r>
            <a:r>
              <a:rPr lang="en-US" dirty="0"/>
              <a:t>r</a:t>
            </a:r>
            <a:r>
              <a:rPr lang="en-US" dirty="0" smtClean="0"/>
              <a:t>equests for NDSF</a:t>
            </a:r>
          </a:p>
          <a:p>
            <a:pPr algn="ctr"/>
            <a:r>
              <a:rPr lang="en-US" dirty="0" smtClean="0"/>
              <a:t>imagery (91) </a:t>
            </a:r>
            <a:r>
              <a:rPr lang="en-US" dirty="0"/>
              <a:t>2014-</a:t>
            </a:r>
            <a:r>
              <a:rPr lang="en-US" dirty="0" smtClean="0"/>
              <a:t>2016.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2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WHOI colors">
    <a:dk1>
      <a:sysClr val="windowText" lastClr="000000"/>
    </a:dk1>
    <a:lt1>
      <a:sysClr val="window" lastClr="FFFFFF"/>
    </a:lt1>
    <a:dk2>
      <a:srgbClr val="173656"/>
    </a:dk2>
    <a:lt2>
      <a:srgbClr val="27668F"/>
    </a:lt2>
    <a:accent1>
      <a:srgbClr val="8DC7F0"/>
    </a:accent1>
    <a:accent2>
      <a:srgbClr val="A2A939"/>
    </a:accent2>
    <a:accent3>
      <a:srgbClr val="CDD74C"/>
    </a:accent3>
    <a:accent4>
      <a:srgbClr val="031C33"/>
    </a:accent4>
    <a:accent5>
      <a:srgbClr val="173656"/>
    </a:accent5>
    <a:accent6>
      <a:srgbClr val="E0E88C"/>
    </a:accent6>
    <a:hlink>
      <a:srgbClr val="CDD74C"/>
    </a:hlink>
    <a:folHlink>
      <a:srgbClr val="A2A93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746</Words>
  <Application>Microsoft Macintosh PowerPoint</Application>
  <PresentationFormat>On-screen Show (4:3)</PresentationFormat>
  <Paragraphs>137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Current State of End to End Underwater Video Acquisition at the U.S. National Deep Submergence Facility  </vt:lpstr>
      <vt:lpstr>National Deep Submergence Facility</vt:lpstr>
      <vt:lpstr>Two Vehicles/Two Environments</vt:lpstr>
      <vt:lpstr>Two environments/Two Approaches</vt:lpstr>
      <vt:lpstr>alvin</vt:lpstr>
      <vt:lpstr>Alvin, cont’d</vt:lpstr>
      <vt:lpstr>Jason</vt:lpstr>
      <vt:lpstr>Jason, cont’d</vt:lpstr>
      <vt:lpstr>consumers</vt:lpstr>
      <vt:lpstr>Issues/challenges</vt:lpstr>
    </vt:vector>
  </TitlesOfParts>
  <Company>Woods Hole Oceanographic Institution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Workshop</dc:title>
  <dc:creator>Scott McCue</dc:creator>
  <cp:lastModifiedBy>Scott McCue</cp:lastModifiedBy>
  <cp:revision>83</cp:revision>
  <cp:lastPrinted>2016-05-31T17:00:16Z</cp:lastPrinted>
  <dcterms:created xsi:type="dcterms:W3CDTF">2016-05-18T18:57:27Z</dcterms:created>
  <dcterms:modified xsi:type="dcterms:W3CDTF">2016-06-01T03:04:41Z</dcterms:modified>
</cp:coreProperties>
</file>