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3" r:id="rId2"/>
    <p:sldId id="326" r:id="rId3"/>
    <p:sldId id="284" r:id="rId4"/>
    <p:sldId id="290" r:id="rId5"/>
    <p:sldId id="329" r:id="rId6"/>
    <p:sldId id="324" r:id="rId7"/>
  </p:sldIdLst>
  <p:sldSz cx="9144000" cy="6858000" type="screen4x3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pos="226">
          <p15:clr>
            <a:srgbClr val="A4A3A4"/>
          </p15:clr>
        </p15:guide>
        <p15:guide id="5" pos="2880">
          <p15:clr>
            <a:srgbClr val="A4A3A4"/>
          </p15:clr>
        </p15:guide>
        <p15:guide id="6" pos="5534">
          <p15:clr>
            <a:srgbClr val="A4A3A4"/>
          </p15:clr>
        </p15:guide>
        <p15:guide id="7" pos="589">
          <p15:clr>
            <a:srgbClr val="A4A3A4"/>
          </p15:clr>
        </p15:guide>
        <p15:guide id="8" pos="5171">
          <p15:clr>
            <a:srgbClr val="A4A3A4"/>
          </p15:clr>
        </p15:guide>
        <p15:guide id="9" pos="10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818"/>
    <a:srgbClr val="333333"/>
    <a:srgbClr val="969696"/>
    <a:srgbClr val="5F5F5F"/>
    <a:srgbClr val="1C1C1C"/>
    <a:srgbClr val="B2B2B2"/>
    <a:srgbClr val="FF6600"/>
    <a:srgbClr val="B8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2899" autoAdjust="0"/>
  </p:normalViewPr>
  <p:slideViewPr>
    <p:cSldViewPr>
      <p:cViewPr varScale="1">
        <p:scale>
          <a:sx n="113" d="100"/>
          <a:sy n="113" d="100"/>
        </p:scale>
        <p:origin x="1422" y="84"/>
      </p:cViewPr>
      <p:guideLst>
        <p:guide orient="horz" pos="2160"/>
        <p:guide orient="horz" pos="3997"/>
        <p:guide orient="horz" pos="436"/>
        <p:guide pos="226"/>
        <p:guide pos="2880"/>
        <p:guide pos="5534"/>
        <p:guide pos="589"/>
        <p:guide pos="5171"/>
        <p:guide pos="1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C3663-86F9-4257-8909-0CB676F0EE3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7609F-D234-46FC-96AB-4D11C45676E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7728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Arial" panose="020B0604020202020204" pitchFamily="34" charset="0"/>
              </a:rPr>
              <a:t>Robotik - Projektbezogenes Bild (Höhe 8,5 cm, Breite 12,5 cm).</a:t>
            </a:r>
          </a:p>
        </p:txBody>
      </p:sp>
      <p:sp>
        <p:nvSpPr>
          <p:cNvPr id="471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09C0679-BC13-441E-BC16-B0A6566BD9A8}" type="slidenum">
              <a:rPr lang="de-DE" altLang="de-DE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0491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Arial" panose="020B0604020202020204" pitchFamily="34" charset="0"/>
            </a:endParaRPr>
          </a:p>
        </p:txBody>
      </p:sp>
      <p:sp>
        <p:nvSpPr>
          <p:cNvPr id="512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844C46-1356-4EEB-A87B-186DBEEED5C8}" type="slidenum">
              <a:rPr lang="de-DE" altLang="de-DE"/>
              <a:pPr algn="r" eaLnBrk="1" hangingPunct="1">
                <a:spcBef>
                  <a:spcPct val="0"/>
                </a:spcBef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898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E7146B-7441-4367-9655-0305C01FD860}" type="slidenum">
              <a:rPr lang="de-DE" altLang="de-DE"/>
              <a:pPr algn="r" eaLnBrk="1" hangingPunct="1"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7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Arial" panose="020B0604020202020204" pitchFamily="34" charset="0"/>
            </a:endParaRPr>
          </a:p>
        </p:txBody>
      </p:sp>
      <p:sp>
        <p:nvSpPr>
          <p:cNvPr id="532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BE0A1E-C9BC-40C1-AEEC-8BE40CBFEB1C}" type="slidenum">
              <a:rPr lang="de-DE" altLang="de-DE"/>
              <a:pPr algn="r" eaLnBrk="1" hangingPunct="1">
                <a:spcBef>
                  <a:spcPct val="0"/>
                </a:spcBef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598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E7146B-7441-4367-9655-0305C01FD860}" type="slidenum">
              <a:rPr lang="de-DE" altLang="de-DE"/>
              <a:pPr algn="r" eaLnBrk="1" hangingPunct="1">
                <a:spcBef>
                  <a:spcPct val="0"/>
                </a:spcBef>
              </a:pPr>
              <a:t>5</a:t>
            </a:fld>
            <a:endParaRPr lang="de-DE" altLang="de-DE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8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Arial" panose="020B0604020202020204" pitchFamily="34" charset="0"/>
              </a:rPr>
              <a:t>Robotik - Projektbezogenes Bild (Höhe 8,5 cm, Breite 12,5 cm).</a:t>
            </a:r>
          </a:p>
        </p:txBody>
      </p:sp>
      <p:sp>
        <p:nvSpPr>
          <p:cNvPr id="593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068C03-B114-4292-906A-80EE5A218E17}" type="slidenum">
              <a:rPr lang="de-DE" altLang="de-DE"/>
              <a:pPr algn="r" eaLnBrk="1" hangingPunct="1">
                <a:spcBef>
                  <a:spcPct val="0"/>
                </a:spcBef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7733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727200" y="3429000"/>
            <a:ext cx="7053263" cy="1439863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935038" y="1520825"/>
            <a:ext cx="4498975" cy="3059113"/>
          </a:xfrm>
          <a:prstGeom prst="rect">
            <a:avLst/>
          </a:prstGeom>
          <a:solidFill>
            <a:schemeClr val="bg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9" name="Picture 31" descr="rst Logo RGB aus Vis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449263"/>
            <a:ext cx="107950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tud_logo_rgb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620713"/>
            <a:ext cx="30241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platzhalter 32"/>
          <p:cNvSpPr>
            <a:spLocks noGrp="1"/>
          </p:cNvSpPr>
          <p:nvPr>
            <p:ph type="body" sz="quarter" idx="16"/>
          </p:nvPr>
        </p:nvSpPr>
        <p:spPr>
          <a:xfrm>
            <a:off x="1723986" y="5510241"/>
            <a:ext cx="7156548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5"/>
          </p:nvPr>
        </p:nvSpPr>
        <p:spPr>
          <a:xfrm>
            <a:off x="1723986" y="6297697"/>
            <a:ext cx="7156548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23987" y="4868864"/>
            <a:ext cx="7156548" cy="276247"/>
          </a:xfrm>
        </p:spPr>
        <p:txBody>
          <a:bodyPr tIns="0" bIns="0"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23986" y="5157788"/>
            <a:ext cx="7156548" cy="425479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>
          <a:xfrm>
            <a:off x="946150" y="1530365"/>
            <a:ext cx="4479925" cy="3038460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63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66065" y="727038"/>
            <a:ext cx="1577935" cy="5586489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727038"/>
            <a:ext cx="7024726" cy="5586489"/>
          </a:xfrm>
        </p:spPr>
        <p:txBody>
          <a:bodyPr vert="eaVert"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949325" y="5153025"/>
            <a:ext cx="7273925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30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30" y="437833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285830" y="510859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45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949325" y="5153025"/>
            <a:ext cx="7273925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71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71" y="2151063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71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71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71" y="437833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285871" y="510859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5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949325" y="5153025"/>
            <a:ext cx="7273925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71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71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71" y="2881305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71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71" y="437833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285871" y="510859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33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949325" y="5153025"/>
            <a:ext cx="7273925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30" y="3611565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30" y="437833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285830" y="510859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02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949325" y="5153025"/>
            <a:ext cx="7273925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30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30" y="4378338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285830" y="510859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7651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949325" y="5153025"/>
            <a:ext cx="7273925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30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30" y="437833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285830" y="5108598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73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30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30" y="437833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5051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71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71" y="2151063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71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71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71" y="437833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86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71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71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71" y="2881305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71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71" y="437833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814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88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30" y="3611565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30" y="4378338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24465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949325" y="4422775"/>
            <a:ext cx="7273925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30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285830" y="4378338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736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30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295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71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71" y="2151063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71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71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528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71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71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71" y="2881305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71" y="361156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164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949325" y="3656013"/>
            <a:ext cx="7273925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285830" y="3611565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794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30" y="1384272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30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30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807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71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71" y="2151063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71" y="2881305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949325" y="1428750"/>
            <a:ext cx="7273925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949325" y="2195513"/>
            <a:ext cx="7273925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949325" y="2917825"/>
            <a:ext cx="7273925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285871" y="1384272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285871" y="2151063"/>
            <a:ext cx="6608812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285871" y="2881305"/>
            <a:ext cx="6608812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4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023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727038"/>
            <a:ext cx="8426450" cy="5618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6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02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692150"/>
            <a:ext cx="4137025" cy="565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137025" cy="565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5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74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763551"/>
            <a:ext cx="5111750" cy="5362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763552"/>
            <a:ext cx="3008313" cy="5362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023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9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36577"/>
            <a:ext cx="5486400" cy="43450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023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6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692150"/>
            <a:ext cx="842645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erste Ebene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3175" y="682625"/>
            <a:ext cx="9140825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0" y="6345238"/>
            <a:ext cx="8205788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18" descr="rst Logo RGB aus Visio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6216650"/>
            <a:ext cx="8175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3" descr="tud_logo_rgb_150dpi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16675"/>
            <a:ext cx="2179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nathanleroux.org/software/iguanate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hachatelier.fr/latexi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724025" y="5510213"/>
            <a:ext cx="7156450" cy="481012"/>
          </a:xfrm>
        </p:spPr>
        <p:txBody>
          <a:bodyPr/>
          <a:lstStyle/>
          <a:p>
            <a:pPr>
              <a:defRPr/>
            </a:pPr>
            <a:r>
              <a:rPr u="sng"/>
              <a:t>Author</a:t>
            </a:r>
            <a:r>
              <a:rPr/>
              <a:t>, co-authors</a:t>
            </a:r>
          </a:p>
          <a:p>
            <a:pPr>
              <a:defRPr/>
            </a:pPr>
            <a:endParaRPr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724025" y="6297613"/>
            <a:ext cx="7156450" cy="481012"/>
          </a:xfrm>
        </p:spPr>
        <p:txBody>
          <a:bodyPr/>
          <a:lstStyle/>
          <a:p>
            <a:pPr>
              <a:defRPr/>
            </a:pPr>
            <a:r>
              <a:rPr/>
              <a:t>Univ.-Prof. Dr.-Ing. Prof. h.c. Dr. h.c. Torsten Bertram</a:t>
            </a:r>
          </a:p>
          <a:p>
            <a:pPr>
              <a:defRPr/>
            </a:pPr>
            <a:r>
              <a:rPr/>
              <a:t>Institute </a:t>
            </a:r>
            <a:r>
              <a:rPr err="1"/>
              <a:t>of</a:t>
            </a:r>
            <a:r>
              <a:rPr/>
              <a:t> </a:t>
            </a:r>
            <a:r>
              <a:rPr err="1"/>
              <a:t>Control</a:t>
            </a:r>
            <a:r>
              <a:rPr/>
              <a:t> </a:t>
            </a:r>
            <a:r>
              <a:rPr err="1"/>
              <a:t>Theory</a:t>
            </a:r>
            <a:r>
              <a:rPr/>
              <a:t> </a:t>
            </a:r>
            <a:r>
              <a:rPr err="1"/>
              <a:t>and</a:t>
            </a:r>
            <a:r>
              <a:rPr/>
              <a:t> Systems Engineering</a:t>
            </a:r>
          </a:p>
          <a:p>
            <a:pPr>
              <a:defRPr/>
            </a:pPr>
            <a:endParaRPr/>
          </a:p>
        </p:txBody>
      </p:sp>
      <p:sp>
        <p:nvSpPr>
          <p:cNvPr id="26628" name="Untertitel 3"/>
          <p:cNvSpPr>
            <a:spLocks noGrp="1"/>
          </p:cNvSpPr>
          <p:nvPr>
            <p:ph type="subTitle" idx="1"/>
          </p:nvPr>
        </p:nvSpPr>
        <p:spPr>
          <a:xfrm>
            <a:off x="1724025" y="4868863"/>
            <a:ext cx="7156450" cy="276225"/>
          </a:xfrm>
        </p:spPr>
        <p:txBody>
          <a:bodyPr/>
          <a:lstStyle/>
          <a:p>
            <a:pPr eaLnBrk="1" hangingPunct="1"/>
            <a:r>
              <a:rPr lang="de-DE" altLang="de-DE" smtClean="0"/>
              <a:t>Name of event, Location, Month dd</a:t>
            </a:r>
            <a:r>
              <a:rPr lang="de-DE" altLang="de-DE" baseline="30000" smtClean="0"/>
              <a:t>th</a:t>
            </a:r>
            <a:r>
              <a:rPr lang="de-DE" altLang="de-DE" smtClean="0"/>
              <a:t> - dd</a:t>
            </a:r>
            <a:r>
              <a:rPr lang="de-DE" altLang="de-DE" baseline="30000" smtClean="0"/>
              <a:t>th</a:t>
            </a:r>
            <a:r>
              <a:rPr lang="de-DE" altLang="de-DE" smtClean="0"/>
              <a:t> yyyy</a:t>
            </a:r>
          </a:p>
        </p:txBody>
      </p:sp>
      <p:sp>
        <p:nvSpPr>
          <p:cNvPr id="26629" name="Titel 2"/>
          <p:cNvSpPr>
            <a:spLocks noGrp="1"/>
          </p:cNvSpPr>
          <p:nvPr>
            <p:ph type="ctrTitle"/>
          </p:nvPr>
        </p:nvSpPr>
        <p:spPr>
          <a:xfrm>
            <a:off x="1724025" y="5157788"/>
            <a:ext cx="7156450" cy="425450"/>
          </a:xfrm>
        </p:spPr>
        <p:txBody>
          <a:bodyPr/>
          <a:lstStyle/>
          <a:p>
            <a:r>
              <a:rPr lang="de-DE" altLang="de-DE" smtClean="0"/>
              <a:t>Title</a:t>
            </a:r>
          </a:p>
        </p:txBody>
      </p:sp>
      <p:sp>
        <p:nvSpPr>
          <p:cNvPr id="26630" name="Bildplatzhalter 8"/>
          <p:cNvSpPr>
            <a:spLocks noGrp="1" noTextEdit="1"/>
          </p:cNvSpPr>
          <p:nvPr>
            <p:ph type="pic" sz="quarter" idx="14"/>
          </p:nvPr>
        </p:nvSpPr>
        <p:spPr>
          <a:xfrm>
            <a:off x="946150" y="1530350"/>
            <a:ext cx="4479925" cy="3038475"/>
          </a:xfrm>
        </p:spPr>
      </p:sp>
      <p:grpSp>
        <p:nvGrpSpPr>
          <p:cNvPr id="26631" name="Gruppieren 1"/>
          <p:cNvGrpSpPr>
            <a:grpSpLocks/>
          </p:cNvGrpSpPr>
          <p:nvPr/>
        </p:nvGrpSpPr>
        <p:grpSpPr bwMode="auto">
          <a:xfrm>
            <a:off x="947738" y="1528763"/>
            <a:ext cx="4476750" cy="3043237"/>
            <a:chOff x="947738" y="1528764"/>
            <a:chExt cx="4476750" cy="3043236"/>
          </a:xfrm>
        </p:grpSpPr>
        <p:pic>
          <p:nvPicPr>
            <p:cNvPr id="26632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1528764"/>
              <a:ext cx="4476750" cy="3043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Outline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285875" y="1384300"/>
            <a:ext cx="6608763" cy="584200"/>
          </a:xfrm>
        </p:spPr>
        <p:txBody>
          <a:bodyPr/>
          <a:lstStyle/>
          <a:p>
            <a:pPr>
              <a:defRPr/>
            </a:pPr>
            <a:r>
              <a:rPr/>
              <a:t>Introduction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285875" y="2151063"/>
            <a:ext cx="6608763" cy="584200"/>
          </a:xfrm>
        </p:spPr>
        <p:txBody>
          <a:bodyPr/>
          <a:lstStyle/>
          <a:p>
            <a:pPr marL="342900" indent="-342900">
              <a:defRPr/>
            </a:pPr>
            <a:r>
              <a:rPr lang="de-DE"/>
              <a:t>Inactive Layer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1285875" y="2881313"/>
            <a:ext cx="6608763" cy="584200"/>
          </a:xfrm>
        </p:spPr>
        <p:txBody>
          <a:bodyPr/>
          <a:lstStyle/>
          <a:p>
            <a:pPr>
              <a:defRPr/>
            </a:pPr>
            <a:r>
              <a:rPr/>
              <a:t>Active Layer  (RGB: 132/184/24)</a:t>
            </a:r>
          </a:p>
          <a:p>
            <a:pPr>
              <a:defRPr/>
            </a:pPr>
            <a:endParaRPr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85875" y="3611563"/>
            <a:ext cx="6608763" cy="584200"/>
          </a:xfrm>
        </p:spPr>
        <p:txBody>
          <a:bodyPr/>
          <a:lstStyle/>
          <a:p>
            <a:pPr>
              <a:defRPr/>
            </a:pPr>
            <a:r>
              <a:rPr lang="de-DE"/>
              <a:t>USE “Layouts” for modifications</a:t>
            </a:r>
          </a:p>
          <a:p>
            <a:pPr>
              <a:defRPr/>
            </a:pP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1285875" y="4378325"/>
            <a:ext cx="6608763" cy="584200"/>
          </a:xfrm>
        </p:spPr>
        <p:txBody>
          <a:bodyPr/>
          <a:lstStyle/>
          <a:p>
            <a:pPr>
              <a:defRPr/>
            </a:pPr>
            <a:r>
              <a:rPr lang="de-DE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Folientitel</a:t>
            </a:r>
          </a:p>
        </p:txBody>
      </p:sp>
      <p:sp>
        <p:nvSpPr>
          <p:cNvPr id="31747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58775" y="727075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 smtClean="0"/>
              <a:t>erste Ebene: schwarz, normal, Arial, 22</a:t>
            </a:r>
            <a:br>
              <a:rPr lang="de-DE" altLang="de-DE" smtClean="0"/>
            </a:br>
            <a:r>
              <a:rPr lang="de-DE" altLang="de-DE" smtClean="0"/>
              <a:t>hervorzuhebende Ausdrücke:</a:t>
            </a:r>
            <a:br>
              <a:rPr lang="de-DE" altLang="de-DE" smtClean="0"/>
            </a:br>
            <a:r>
              <a:rPr lang="de-DE" altLang="de-DE" b="1" smtClean="0">
                <a:solidFill>
                  <a:srgbClr val="84B818"/>
                </a:solidFill>
              </a:rPr>
              <a:t>apfelgrün und fett (RGB: 132  184  24)</a:t>
            </a:r>
            <a:r>
              <a:rPr lang="de-DE" altLang="de-DE" b="1" smtClean="0"/>
              <a:t> </a:t>
            </a:r>
            <a:r>
              <a:rPr lang="de-DE" altLang="de-DE" smtClean="0"/>
              <a:t>oder</a:t>
            </a:r>
            <a:br>
              <a:rPr lang="de-DE" altLang="de-DE" smtClean="0"/>
            </a:br>
            <a:r>
              <a:rPr lang="de-DE" altLang="de-DE" b="1" smtClean="0">
                <a:solidFill>
                  <a:srgbClr val="FF6600"/>
                </a:solidFill>
              </a:rPr>
              <a:t>orange und fett (RGB: 255  102  0)</a:t>
            </a:r>
          </a:p>
          <a:p>
            <a:pPr lvl="1" eaLnBrk="1" hangingPunct="1"/>
            <a:r>
              <a:rPr lang="de-DE" altLang="de-DE" smtClean="0"/>
              <a:t>zweite Ebene: schwarz, normal, Arial, 20; </a:t>
            </a:r>
            <a:r>
              <a:rPr lang="de-DE" altLang="de-DE" b="1" smtClean="0">
                <a:solidFill>
                  <a:srgbClr val="84B818"/>
                </a:solidFill>
              </a:rPr>
              <a:t>apfelgrün </a:t>
            </a:r>
            <a:r>
              <a:rPr lang="de-DE" altLang="de-DE" b="1" smtClean="0">
                <a:solidFill>
                  <a:srgbClr val="FF6600"/>
                </a:solidFill>
              </a:rPr>
              <a:t>orange </a:t>
            </a:r>
            <a:endParaRPr lang="de-DE" altLang="de-DE" smtClean="0"/>
          </a:p>
          <a:p>
            <a:pPr lvl="2" eaLnBrk="1" hangingPunct="1"/>
            <a:r>
              <a:rPr lang="de-DE" altLang="de-DE" smtClean="0"/>
              <a:t>dritte Ebene: grau, normal, Arial, 18; </a:t>
            </a:r>
            <a:r>
              <a:rPr lang="de-DE" altLang="de-DE" b="1" smtClean="0">
                <a:solidFill>
                  <a:srgbClr val="84B818"/>
                </a:solidFill>
              </a:rPr>
              <a:t>apfelgrün </a:t>
            </a:r>
            <a:r>
              <a:rPr lang="de-DE" altLang="de-DE" b="1" smtClean="0">
                <a:solidFill>
                  <a:srgbClr val="FF6600"/>
                </a:solidFill>
              </a:rPr>
              <a:t>orange </a:t>
            </a:r>
            <a:endParaRPr lang="de-DE" altLang="de-DE" smtClean="0"/>
          </a:p>
          <a:p>
            <a:pPr eaLnBrk="1" hangingPunct="1"/>
            <a:endParaRPr lang="de-DE" alt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Farbschema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8775" y="727075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 smtClean="0"/>
              <a:t>Weitere Farben zum Hervor-</a:t>
            </a:r>
            <a:br>
              <a:rPr lang="de-DE" altLang="de-DE" smtClean="0"/>
            </a:br>
            <a:r>
              <a:rPr lang="de-DE" altLang="de-DE" smtClean="0"/>
              <a:t>heben und Farbighinterlegen </a:t>
            </a:r>
            <a:br>
              <a:rPr lang="de-DE" altLang="de-DE" smtClean="0"/>
            </a:br>
            <a:r>
              <a:rPr lang="de-DE" altLang="de-DE" smtClean="0"/>
              <a:t>(Transparenz = 0%, da sonst </a:t>
            </a:r>
            <a:br>
              <a:rPr lang="de-DE" altLang="de-DE" smtClean="0"/>
            </a:br>
            <a:r>
              <a:rPr lang="de-DE" altLang="de-DE" smtClean="0"/>
              <a:t>teilweise karierte Darstellung </a:t>
            </a:r>
            <a:br>
              <a:rPr lang="de-DE" altLang="de-DE" smtClean="0"/>
            </a:br>
            <a:r>
              <a:rPr lang="de-DE" altLang="de-DE" smtClean="0"/>
              <a:t>möglich)</a:t>
            </a:r>
          </a:p>
          <a:p>
            <a:pPr eaLnBrk="1" hangingPunct="1"/>
            <a:endParaRPr lang="de-DE" altLang="de-DE" smtClean="0"/>
          </a:p>
          <a:p>
            <a:pPr eaLnBrk="1" hangingPunct="1"/>
            <a:r>
              <a:rPr lang="de-DE" altLang="de-DE" smtClean="0"/>
              <a:t>Farbschema</a:t>
            </a:r>
          </a:p>
          <a:p>
            <a:pPr eaLnBrk="1" hangingPunct="1"/>
            <a:endParaRPr lang="de-DE" altLang="de-DE" smtClean="0"/>
          </a:p>
        </p:txBody>
      </p:sp>
      <p:graphicFrame>
        <p:nvGraphicFramePr>
          <p:cNvPr id="93192" name="Group 8"/>
          <p:cNvGraphicFramePr>
            <a:graphicFrameLocks noGrp="1"/>
          </p:cNvGraphicFramePr>
          <p:nvPr/>
        </p:nvGraphicFramePr>
        <p:xfrm>
          <a:off x="4751388" y="765175"/>
          <a:ext cx="4213225" cy="3203575"/>
        </p:xfrm>
        <a:graphic>
          <a:graphicData uri="http://schemas.openxmlformats.org/drawingml/2006/table">
            <a:tbl>
              <a:tblPr/>
              <a:tblGrid>
                <a:gridCol w="1169987"/>
                <a:gridCol w="1450975"/>
                <a:gridCol w="1592263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RGB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Füllung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4B818"/>
                          </a:solidFill>
                          <a:effectLst/>
                          <a:latin typeface="Arial" charset="0"/>
                        </a:rPr>
                        <a:t>132 184 24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EF81"/>
                          </a:solidFill>
                          <a:effectLst/>
                          <a:latin typeface="Arial" charset="0"/>
                        </a:rPr>
                        <a:t>202 239 129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255 102 0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AD75"/>
                          </a:solidFill>
                          <a:effectLst/>
                          <a:latin typeface="Arial" charset="0"/>
                        </a:rPr>
                        <a:t>255 173 117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0 102 255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BBAFF"/>
                          </a:solidFill>
                          <a:effectLst/>
                          <a:latin typeface="Arial" charset="0"/>
                        </a:rPr>
                        <a:t>139 186 255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255 204 0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E98B"/>
                          </a:solidFill>
                          <a:effectLst/>
                          <a:latin typeface="Arial" charset="0"/>
                        </a:rPr>
                        <a:t>255 233 139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2794" name="Rectangle 46"/>
          <p:cNvSpPr>
            <a:spLocks noChangeArrowheads="1"/>
          </p:cNvSpPr>
          <p:nvPr/>
        </p:nvSpPr>
        <p:spPr bwMode="auto">
          <a:xfrm>
            <a:off x="4751388" y="1952625"/>
            <a:ext cx="1079500" cy="539750"/>
          </a:xfrm>
          <a:prstGeom prst="rect">
            <a:avLst/>
          </a:prstGeom>
          <a:solidFill>
            <a:srgbClr val="FFAD75"/>
          </a:soli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5" name="Rectangle 47"/>
          <p:cNvSpPr>
            <a:spLocks noChangeArrowheads="1"/>
          </p:cNvSpPr>
          <p:nvPr/>
        </p:nvSpPr>
        <p:spPr bwMode="auto">
          <a:xfrm>
            <a:off x="4751388" y="2636838"/>
            <a:ext cx="1079500" cy="539750"/>
          </a:xfrm>
          <a:prstGeom prst="rect">
            <a:avLst/>
          </a:prstGeom>
          <a:solidFill>
            <a:srgbClr val="8BBAFF"/>
          </a:solidFill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6" name="Rectangle 48"/>
          <p:cNvSpPr>
            <a:spLocks noChangeArrowheads="1"/>
          </p:cNvSpPr>
          <p:nvPr/>
        </p:nvSpPr>
        <p:spPr bwMode="auto">
          <a:xfrm>
            <a:off x="4751388" y="3332163"/>
            <a:ext cx="1079500" cy="539750"/>
          </a:xfrm>
          <a:prstGeom prst="rect">
            <a:avLst/>
          </a:prstGeom>
          <a:solidFill>
            <a:srgbClr val="FFE98B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7" name="Rectangle 49"/>
          <p:cNvSpPr>
            <a:spLocks noChangeArrowheads="1"/>
          </p:cNvSpPr>
          <p:nvPr/>
        </p:nvSpPr>
        <p:spPr bwMode="auto">
          <a:xfrm>
            <a:off x="4751388" y="1244600"/>
            <a:ext cx="1079500" cy="539750"/>
          </a:xfrm>
          <a:prstGeom prst="rect">
            <a:avLst/>
          </a:prstGeom>
          <a:solidFill>
            <a:srgbClr val="CAEF8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pic>
        <p:nvPicPr>
          <p:cNvPr id="32798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29000"/>
            <a:ext cx="44291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/>
              <a:t>TeX</a:t>
            </a:r>
            <a:r>
              <a:rPr lang="de-DE" altLang="de-DE" dirty="0" smtClean="0"/>
              <a:t> Formeln</a:t>
            </a:r>
          </a:p>
        </p:txBody>
      </p:sp>
      <p:sp>
        <p:nvSpPr>
          <p:cNvPr id="31747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58775" y="727075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Formeln im Latex-Stil lassen sich bequem mit Hilfe des </a:t>
            </a:r>
            <a:r>
              <a:rPr lang="de-DE" altLang="de-DE" b="1" dirty="0" err="1" smtClean="0">
                <a:solidFill>
                  <a:srgbClr val="84B818"/>
                </a:solidFill>
              </a:rPr>
              <a:t>IguanaTex</a:t>
            </a:r>
            <a:r>
              <a:rPr lang="de-DE" altLang="de-DE" dirty="0" smtClean="0">
                <a:solidFill>
                  <a:srgbClr val="84B818"/>
                </a:solidFill>
              </a:rPr>
              <a:t> </a:t>
            </a:r>
            <a:r>
              <a:rPr lang="de-DE" altLang="de-DE" dirty="0" err="1" smtClean="0"/>
              <a:t>Plugins</a:t>
            </a:r>
            <a:r>
              <a:rPr lang="de-DE" altLang="de-DE" dirty="0" smtClean="0"/>
              <a:t> in die </a:t>
            </a:r>
            <a:r>
              <a:rPr lang="de-DE" altLang="de-DE" dirty="0"/>
              <a:t>Folien </a:t>
            </a:r>
            <a:r>
              <a:rPr lang="de-DE" altLang="de-DE" dirty="0" smtClean="0"/>
              <a:t>einbinden (Windows):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>
                <a:hlinkClick r:id="rId3"/>
              </a:rPr>
              <a:t>http://www.jonathanleroux.org/software/iguanatex</a:t>
            </a:r>
            <a:r>
              <a:rPr lang="de-DE" altLang="de-DE" dirty="0" smtClean="0">
                <a:hlinkClick r:id="rId3"/>
              </a:rPr>
              <a:t>/</a:t>
            </a:r>
            <a:endParaRPr lang="de-DE" altLang="de-DE" dirty="0" smtClean="0"/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smtClean="0"/>
              <a:t>Nachhaltige, wiederwertbare Foliensätze am Lehrstuhl RST sollten </a:t>
            </a:r>
            <a:r>
              <a:rPr lang="de-DE" altLang="de-DE" b="1" dirty="0" smtClean="0">
                <a:solidFill>
                  <a:srgbClr val="84B818"/>
                </a:solidFill>
              </a:rPr>
              <a:t>grundsätzlich</a:t>
            </a:r>
            <a:r>
              <a:rPr lang="de-DE" altLang="de-DE" dirty="0" smtClean="0"/>
              <a:t> nur mit </a:t>
            </a:r>
            <a:r>
              <a:rPr lang="de-DE" altLang="de-DE" dirty="0" err="1" smtClean="0"/>
              <a:t>Boardmitteln</a:t>
            </a:r>
            <a:r>
              <a:rPr lang="de-DE" altLang="de-DE" dirty="0" smtClean="0"/>
              <a:t> + </a:t>
            </a:r>
            <a:r>
              <a:rPr lang="de-DE" altLang="de-DE" dirty="0" err="1" smtClean="0"/>
              <a:t>IguanaTex</a:t>
            </a:r>
            <a:r>
              <a:rPr lang="de-DE" altLang="de-DE" dirty="0" smtClean="0"/>
              <a:t> erstellt werden.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smtClean="0"/>
              <a:t>Für </a:t>
            </a:r>
            <a:r>
              <a:rPr lang="de-DE" altLang="de-DE" dirty="0"/>
              <a:t>Mac OSX Benutzer gibt es eine Alternative, Kompatibilität mit </a:t>
            </a:r>
            <a:r>
              <a:rPr lang="de-DE" altLang="de-DE" dirty="0" err="1"/>
              <a:t>IguanaTex</a:t>
            </a:r>
            <a:r>
              <a:rPr lang="de-DE" altLang="de-DE" dirty="0"/>
              <a:t> ist </a:t>
            </a:r>
            <a:r>
              <a:rPr lang="de-DE" altLang="de-DE" dirty="0" smtClean="0"/>
              <a:t>ausgeschlossen und daher sollte diese nur in wenigen Fällen Verwendung finden (z.B. in Abschlussarbeiten):</a:t>
            </a:r>
            <a:br>
              <a:rPr lang="de-DE" altLang="de-DE" dirty="0" smtClean="0"/>
            </a:b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>
                <a:hlinkClick r:id="rId4"/>
              </a:rPr>
              <a:t>http://www.chachatelier.fr/latexit</a:t>
            </a:r>
            <a:r>
              <a:rPr lang="de-DE" altLang="de-DE" dirty="0" smtClean="0">
                <a:hlinkClick r:id="rId4"/>
              </a:rPr>
              <a:t>/</a:t>
            </a:r>
            <a:endParaRPr lang="de-DE" altLang="de-DE" dirty="0" smtClean="0"/>
          </a:p>
          <a:p>
            <a:pPr marL="0" indent="0" eaLnBrk="1" hangingPunct="1">
              <a:buNone/>
            </a:pPr>
            <a:endParaRPr lang="de-DE" altLang="de-DE" dirty="0"/>
          </a:p>
          <a:p>
            <a:pPr eaLnBrk="1" hangingPunct="1"/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1389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724025" y="6297613"/>
            <a:ext cx="7156450" cy="481012"/>
          </a:xfrm>
        </p:spPr>
        <p:txBody>
          <a:bodyPr/>
          <a:lstStyle/>
          <a:p>
            <a:pPr>
              <a:defRPr/>
            </a:pPr>
            <a:r>
              <a:rPr/>
              <a:t>Univ.-Prof. Dr.-Ing. Prof. h.c. Dr. h.c. Torsten Bertram</a:t>
            </a:r>
          </a:p>
          <a:p>
            <a:pPr>
              <a:defRPr/>
            </a:pPr>
            <a:r>
              <a:rPr/>
              <a:t>Institute </a:t>
            </a:r>
            <a:r>
              <a:rPr err="1"/>
              <a:t>of</a:t>
            </a:r>
            <a:r>
              <a:rPr/>
              <a:t> </a:t>
            </a:r>
            <a:r>
              <a:rPr err="1"/>
              <a:t>Control</a:t>
            </a:r>
            <a:r>
              <a:rPr/>
              <a:t> </a:t>
            </a:r>
            <a:r>
              <a:rPr err="1"/>
              <a:t>Theory</a:t>
            </a:r>
            <a:r>
              <a:rPr/>
              <a:t> </a:t>
            </a:r>
            <a:r>
              <a:rPr err="1"/>
              <a:t>and</a:t>
            </a:r>
            <a:r>
              <a:rPr/>
              <a:t> Systems Engineering</a:t>
            </a:r>
          </a:p>
          <a:p>
            <a:pPr>
              <a:defRPr/>
            </a:pPr>
            <a:endParaRPr/>
          </a:p>
        </p:txBody>
      </p:sp>
      <p:sp>
        <p:nvSpPr>
          <p:cNvPr id="38915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724025" y="4865688"/>
            <a:ext cx="7156450" cy="425450"/>
          </a:xfrm>
        </p:spPr>
        <p:txBody>
          <a:bodyPr/>
          <a:lstStyle/>
          <a:p>
            <a:pPr eaLnBrk="1" hangingPunct="1"/>
            <a:r>
              <a:rPr lang="de-DE" altLang="de-DE" smtClean="0"/>
              <a:t>Thank you for your kind attention!</a:t>
            </a:r>
          </a:p>
        </p:txBody>
      </p:sp>
      <p:sp>
        <p:nvSpPr>
          <p:cNvPr id="38916" name="Bildplatzhalter 7"/>
          <p:cNvSpPr>
            <a:spLocks noGrp="1" noTextEdit="1"/>
          </p:cNvSpPr>
          <p:nvPr>
            <p:ph type="pic" sz="quarter" idx="14"/>
          </p:nvPr>
        </p:nvSpPr>
        <p:spPr>
          <a:xfrm>
            <a:off x="946150" y="1530350"/>
            <a:ext cx="4479925" cy="3038475"/>
          </a:xfrm>
        </p:spPr>
      </p:sp>
      <p:pic>
        <p:nvPicPr>
          <p:cNvPr id="38917" name="Picture 23" descr="Folienbild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30" descr="Folienbilder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1520825"/>
            <a:ext cx="2116137" cy="1439863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3146425"/>
            <a:ext cx="21224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0" name="Gruppieren 1"/>
          <p:cNvGrpSpPr>
            <a:grpSpLocks/>
          </p:cNvGrpSpPr>
          <p:nvPr/>
        </p:nvGrpSpPr>
        <p:grpSpPr bwMode="auto">
          <a:xfrm>
            <a:off x="947738" y="1528763"/>
            <a:ext cx="4476750" cy="3043237"/>
            <a:chOff x="947738" y="1528764"/>
            <a:chExt cx="4476750" cy="3043236"/>
          </a:xfrm>
        </p:grpSpPr>
        <p:pic>
          <p:nvPicPr>
            <p:cNvPr id="38921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1528764"/>
              <a:ext cx="4476750" cy="3043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EF81"/>
      </a:accent1>
      <a:accent2>
        <a:srgbClr val="84B818"/>
      </a:accent2>
      <a:accent3>
        <a:srgbClr val="FFFFFF"/>
      </a:accent3>
      <a:accent4>
        <a:srgbClr val="000000"/>
      </a:accent4>
      <a:accent5>
        <a:srgbClr val="E1F6C1"/>
      </a:accent5>
      <a:accent6>
        <a:srgbClr val="77A615"/>
      </a:accent6>
      <a:hlink>
        <a:srgbClr val="FF6600"/>
      </a:hlink>
      <a:folHlink>
        <a:srgbClr val="FF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F81"/>
        </a:accent1>
        <a:accent2>
          <a:srgbClr val="84B818"/>
        </a:accent2>
        <a:accent3>
          <a:srgbClr val="FFFFFF"/>
        </a:accent3>
        <a:accent4>
          <a:srgbClr val="000000"/>
        </a:accent4>
        <a:accent5>
          <a:srgbClr val="E1F6C1"/>
        </a:accent5>
        <a:accent6>
          <a:srgbClr val="77A615"/>
        </a:accent6>
        <a:hlink>
          <a:srgbClr val="FF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Bildschirmpräsentation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Wingdings</vt:lpstr>
      <vt:lpstr>Standarddesign</vt:lpstr>
      <vt:lpstr>Title</vt:lpstr>
      <vt:lpstr>Outline</vt:lpstr>
      <vt:lpstr>Folientitel</vt:lpstr>
      <vt:lpstr>Farbschema</vt:lpstr>
      <vt:lpstr>TeX Formeln</vt:lpstr>
      <vt:lpstr>Thank you for your kind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2010-06-02T12:06:55Z</dcterms:created>
  <dcterms:modified xsi:type="dcterms:W3CDTF">2015-09-28T11:33:32Z</dcterms:modified>
</cp:coreProperties>
</file>