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5" autoAdjust="0"/>
    <p:restoredTop sz="95504" autoAdjust="0"/>
  </p:normalViewPr>
  <p:slideViewPr>
    <p:cSldViewPr snapToGrid="0">
      <p:cViewPr varScale="1">
        <p:scale>
          <a:sx n="157" d="100"/>
          <a:sy n="157" d="100"/>
        </p:scale>
        <p:origin x="1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C3A9E-C75F-4F4A-9C23-6B927ED2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41655-5CD6-4474-BE40-6EF4147B6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E511B-3BA9-4DAF-8FCC-2B0DF0F5B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D50E-4693-48D6-B425-BE0EE84257E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55E25-56D3-4EAE-A4DE-90AEAE50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C7838-9096-4109-ADF3-4C6403C0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26E1-1715-4FB3-B944-A03BC751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5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15FF8-45F7-4E47-AC07-6FD14EEC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64823-7C9B-418D-ABC2-38E77B0DF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2D844-9A1D-49DB-8EA6-594B1B96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D50E-4693-48D6-B425-BE0EE84257E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2A76E-AF68-4E83-89C1-6C85E1B4F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10E0F-0A3F-41F2-BAF5-1A2B6CBA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26E1-1715-4FB3-B944-A03BC751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2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814F67-8156-4417-B52C-4BF6EFF1C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532E6-A249-46A5-AD4E-9B34A9692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11D42-E097-4566-BB5D-03E03306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D50E-4693-48D6-B425-BE0EE84257E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13067-93C1-4E48-8283-803D5457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7932D-715E-4173-8D45-0E84EF28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26E1-1715-4FB3-B944-A03BC751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5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113F1-1502-4C16-AA32-80463BC9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EA498-16C5-43E0-8040-ABF376678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EF637-549D-41F8-B60C-FA6926035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D50E-4693-48D6-B425-BE0EE84257E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B47CC-4C04-400A-B960-20843B43B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97450-BF60-4EC4-B586-31602F58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26E1-1715-4FB3-B944-A03BC751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4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AD8F-4187-4AF9-B99E-400B9F75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2422F-F8B1-435D-9A1A-A92B32633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37796-6A82-4818-B41B-15C9A3974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D50E-4693-48D6-B425-BE0EE84257E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EF4A7-0970-475F-8E22-118C59D3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A1F1C-0569-4C5A-9F7C-73BB6B4B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26E1-1715-4FB3-B944-A03BC751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EBD8-457A-4A26-913A-78810D297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1BA53-0D5C-42CE-B409-F5E64FA56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1D419-1E43-4D3C-89B1-8042B8125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4E5DC-32D0-4B94-BDEE-B2EA8493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D50E-4693-48D6-B425-BE0EE84257E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5BC93-625D-44C0-A11E-B54E74E2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9DD52-44E3-4D9C-A25E-0E304703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26E1-1715-4FB3-B944-A03BC751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1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6D66-8D2C-4365-80B8-467E3834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C5B2C-3360-4768-BE46-C69B164E7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22FE1-04ED-4616-B3B1-ABEDD1925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10CC75-C926-4B5F-A23B-D49502986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6494A0-69F1-49FD-ACC5-95EACB7B6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BC8E74-DC33-4521-AD45-A30A80A6E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D50E-4693-48D6-B425-BE0EE84257E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DB993E-CED3-43D9-8B71-AD5F5024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8885DD-3BFA-419F-9C91-AF3104BE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26E1-1715-4FB3-B944-A03BC751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5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FA4C-7ED7-40E9-9877-8AEED3425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38C81F-C8C3-485A-818D-1CD97EA0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D50E-4693-48D6-B425-BE0EE84257E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A2A99-F17D-4D83-A8AC-ABD232FB5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05E59-4AF6-485A-B906-A73DEACB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26E1-1715-4FB3-B944-A03BC751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3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91E2AB-1FCC-40BA-9EA3-75C025BC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D50E-4693-48D6-B425-BE0EE84257E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3E21F-7C1C-4688-8AE0-460A41F1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6FA5D-14EC-45A0-9204-52BCC654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26E1-1715-4FB3-B944-A03BC751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0E15D-14A4-4C40-8DF6-318AC9CC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CBB71-27E5-4A3F-B256-46626B8A2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76FB0-593C-4905-8980-F78C31C8D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07BE3-D601-4E35-8239-7D93E799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D50E-4693-48D6-B425-BE0EE84257E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D429E-4DE0-46C1-9166-40052A81F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87E08-C57A-4594-B206-F33886A9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26E1-1715-4FB3-B944-A03BC751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5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0DD9-AA6E-4C09-A495-F9F60CEF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7C7AAC-38E8-46C1-9384-FD4C48997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3529E-065E-4510-863C-C8D92022E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25C4B-6B81-48FB-8379-FE711DC0F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D50E-4693-48D6-B425-BE0EE84257E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1BBF0-C9A7-4CB9-8D64-75FFCF80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06D9C-3229-4A1E-A6DE-3A1441F0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26E1-1715-4FB3-B944-A03BC751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0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6737B2-001F-4F69-A7D8-0BC16A5B3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D017D-E2C3-4366-BFF0-0159884DC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85DBB-8CB9-4535-845C-82FC2D1F8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DD50E-4693-48D6-B425-BE0EE84257E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550C0-6F25-4106-BE5B-5E00BFD6D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F5A4A-9CDB-455E-A681-C8457F4E5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926E1-1715-4FB3-B944-A03BC751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9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ortnitetracker.com/events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epicgames.com/fortnite/competitive/en-US/ho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ortniteping.com/index.html" TargetMode="External"/><Relationship Id="rId5" Type="http://schemas.openxmlformats.org/officeDocument/2006/relationships/hyperlink" Target="https://www.esportsearnings.com/games/534-fortnite" TargetMode="External"/><Relationship Id="rId4" Type="http://schemas.openxmlformats.org/officeDocument/2006/relationships/hyperlink" Target="https://fortnite-esports.gamepedia.com/Power_Ranking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EC78-2AB3-467E-A2D8-06B192EB0B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Fortnite</a:t>
            </a:r>
            <a:r>
              <a:rPr lang="en-US" dirty="0"/>
              <a:t> 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3B697-CA83-4F43-A882-9269AA01D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11865"/>
            <a:ext cx="9144000" cy="69591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Tiny Seed  December 2, 2019</a:t>
            </a:r>
          </a:p>
          <a:p>
            <a:r>
              <a:rPr lang="en-US" dirty="0"/>
              <a:t>fortniteping.com  scottmckissock.gmail.com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9B8A4-3671-4755-991E-996A9323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662" y="1122363"/>
            <a:ext cx="8260429" cy="304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4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4119-6AF6-4FCB-BD12-5812FFC4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791" y="468243"/>
            <a:ext cx="7038008" cy="1289915"/>
          </a:xfrm>
        </p:spPr>
        <p:txBody>
          <a:bodyPr>
            <a:normAutofit/>
          </a:bodyPr>
          <a:lstStyle/>
          <a:p>
            <a:r>
              <a:rPr lang="en-US" sz="4000" b="1" dirty="0"/>
              <a:t>Revenue	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63FD8F-55C5-475B-87E1-3FE84540FA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258324" y="6048920"/>
          <a:ext cx="256040" cy="2497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04">
                  <a:extLst>
                    <a:ext uri="{9D8B030D-6E8A-4147-A177-3AD203B41FA5}">
                      <a16:colId xmlns:a16="http://schemas.microsoft.com/office/drawing/2014/main" val="284570155"/>
                    </a:ext>
                  </a:extLst>
                </a:gridCol>
                <a:gridCol w="25604">
                  <a:extLst>
                    <a:ext uri="{9D8B030D-6E8A-4147-A177-3AD203B41FA5}">
                      <a16:colId xmlns:a16="http://schemas.microsoft.com/office/drawing/2014/main" val="3191452590"/>
                    </a:ext>
                  </a:extLst>
                </a:gridCol>
                <a:gridCol w="25604">
                  <a:extLst>
                    <a:ext uri="{9D8B030D-6E8A-4147-A177-3AD203B41FA5}">
                      <a16:colId xmlns:a16="http://schemas.microsoft.com/office/drawing/2014/main" val="898002170"/>
                    </a:ext>
                  </a:extLst>
                </a:gridCol>
                <a:gridCol w="25604">
                  <a:extLst>
                    <a:ext uri="{9D8B030D-6E8A-4147-A177-3AD203B41FA5}">
                      <a16:colId xmlns:a16="http://schemas.microsoft.com/office/drawing/2014/main" val="3596421730"/>
                    </a:ext>
                  </a:extLst>
                </a:gridCol>
                <a:gridCol w="25604">
                  <a:extLst>
                    <a:ext uri="{9D8B030D-6E8A-4147-A177-3AD203B41FA5}">
                      <a16:colId xmlns:a16="http://schemas.microsoft.com/office/drawing/2014/main" val="4144486758"/>
                    </a:ext>
                  </a:extLst>
                </a:gridCol>
                <a:gridCol w="25604">
                  <a:extLst>
                    <a:ext uri="{9D8B030D-6E8A-4147-A177-3AD203B41FA5}">
                      <a16:colId xmlns:a16="http://schemas.microsoft.com/office/drawing/2014/main" val="3648498993"/>
                    </a:ext>
                  </a:extLst>
                </a:gridCol>
                <a:gridCol w="25604">
                  <a:extLst>
                    <a:ext uri="{9D8B030D-6E8A-4147-A177-3AD203B41FA5}">
                      <a16:colId xmlns:a16="http://schemas.microsoft.com/office/drawing/2014/main" val="1828198151"/>
                    </a:ext>
                  </a:extLst>
                </a:gridCol>
                <a:gridCol w="25604">
                  <a:extLst>
                    <a:ext uri="{9D8B030D-6E8A-4147-A177-3AD203B41FA5}">
                      <a16:colId xmlns:a16="http://schemas.microsoft.com/office/drawing/2014/main" val="3456111344"/>
                    </a:ext>
                  </a:extLst>
                </a:gridCol>
                <a:gridCol w="25604">
                  <a:extLst>
                    <a:ext uri="{9D8B030D-6E8A-4147-A177-3AD203B41FA5}">
                      <a16:colId xmlns:a16="http://schemas.microsoft.com/office/drawing/2014/main" val="437942873"/>
                    </a:ext>
                  </a:extLst>
                </a:gridCol>
                <a:gridCol w="25604">
                  <a:extLst>
                    <a:ext uri="{9D8B030D-6E8A-4147-A177-3AD203B41FA5}">
                      <a16:colId xmlns:a16="http://schemas.microsoft.com/office/drawing/2014/main" val="590697254"/>
                    </a:ext>
                  </a:extLst>
                </a:gridCol>
              </a:tblGrid>
              <a:tr h="0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100" u="none" strike="noStrike">
                          <a:effectLst/>
                        </a:rPr>
                        <a:t>Revenue Projections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625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" u="none" strike="noStrike">
                          <a:effectLst/>
                        </a:rPr>
                        <a:t>6 months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" u="none" strike="noStrike">
                          <a:effectLst/>
                        </a:rPr>
                        <a:t>1 Year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" u="none" strike="noStrike">
                          <a:effectLst/>
                        </a:rPr>
                        <a:t>2 Years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939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" u="none" strike="noStrike">
                          <a:effectLst/>
                        </a:rPr>
                        <a:t>Count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" u="none" strike="noStrike">
                          <a:effectLst/>
                        </a:rPr>
                        <a:t>Fee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" u="none" strike="noStrike">
                          <a:effectLst/>
                        </a:rPr>
                        <a:t>MRR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" u="none" strike="noStrike">
                          <a:effectLst/>
                        </a:rPr>
                        <a:t>Count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" u="none" strike="noStrike">
                          <a:effectLst/>
                        </a:rPr>
                        <a:t>Fee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" u="none" strike="noStrike">
                          <a:effectLst/>
                        </a:rPr>
                        <a:t>MRR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" u="none" strike="noStrike">
                          <a:effectLst/>
                        </a:rPr>
                        <a:t>Count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" u="none" strike="noStrike">
                          <a:effectLst/>
                        </a:rPr>
                        <a:t>Fee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" u="none" strike="noStrike">
                          <a:effectLst/>
                        </a:rPr>
                        <a:t>MRR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extLst>
                  <a:ext uri="{0D108BD9-81ED-4DB2-BD59-A6C34878D82A}">
                    <a16:rowId xmlns:a16="http://schemas.microsoft.com/office/drawing/2014/main" val="2717151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Sponsors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u="none" strike="noStrike">
                          <a:effectLst/>
                        </a:rPr>
                        <a:t>2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u="none" strike="noStrike">
                          <a:effectLst/>
                        </a:rPr>
                        <a:t>2,000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u="none" strike="noStrike">
                          <a:effectLst/>
                        </a:rPr>
                        <a:t>4,000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u="none" strike="noStrike">
                          <a:effectLst/>
                        </a:rPr>
                        <a:t>4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u="none" strike="noStrike">
                          <a:effectLst/>
                        </a:rPr>
                        <a:t>4,000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u="none" strike="noStrike">
                          <a:effectLst/>
                        </a:rPr>
                        <a:t>16,000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u="none" strike="noStrike">
                          <a:effectLst/>
                        </a:rPr>
                        <a:t>6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u="none" strike="noStrike">
                          <a:effectLst/>
                        </a:rPr>
                        <a:t>6,000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u="none" strike="noStrike">
                          <a:effectLst/>
                        </a:rPr>
                        <a:t>36,000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extLst>
                  <a:ext uri="{0D108BD9-81ED-4DB2-BD59-A6C34878D82A}">
                    <a16:rowId xmlns:a16="http://schemas.microsoft.com/office/drawing/2014/main" val="3893301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Organisations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u="none" strike="noStrike">
                          <a:effectLst/>
                        </a:rPr>
                        <a:t>2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u="none" strike="noStrike">
                          <a:effectLst/>
                        </a:rPr>
                        <a:t>1,000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u="none" strike="noStrike">
                          <a:effectLst/>
                        </a:rPr>
                        <a:t>2,000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u="none" strike="noStrike">
                          <a:effectLst/>
                        </a:rPr>
                        <a:t>6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u="none" strike="noStrike">
                          <a:effectLst/>
                        </a:rPr>
                        <a:t>1,000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u="none" strike="noStrike">
                          <a:effectLst/>
                        </a:rPr>
                        <a:t>6,000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u="none" strike="noStrike">
                          <a:effectLst/>
                        </a:rPr>
                        <a:t>15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u="none" strike="noStrike">
                          <a:effectLst/>
                        </a:rPr>
                        <a:t>2,000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u="none" strike="noStrike">
                          <a:effectLst/>
                        </a:rPr>
                        <a:t>30,000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extLst>
                  <a:ext uri="{0D108BD9-81ED-4DB2-BD59-A6C34878D82A}">
                    <a16:rowId xmlns:a16="http://schemas.microsoft.com/office/drawing/2014/main" val="3207340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Players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u="none" strike="noStrike">
                          <a:effectLst/>
                        </a:rPr>
                        <a:t>100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u="none" strike="noStrike">
                          <a:effectLst/>
                        </a:rPr>
                        <a:t>20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u="none" strike="noStrike">
                          <a:effectLst/>
                        </a:rPr>
                        <a:t>2,000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u="none" strike="noStrike">
                          <a:effectLst/>
                        </a:rPr>
                        <a:t>400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u="none" strike="noStrike">
                          <a:effectLst/>
                        </a:rPr>
                        <a:t>20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u="none" strike="noStrike">
                          <a:effectLst/>
                        </a:rPr>
                        <a:t>8,000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u="none" strike="noStrike">
                          <a:effectLst/>
                        </a:rPr>
                        <a:t>2,000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u="none" strike="noStrike">
                          <a:effectLst/>
                        </a:rPr>
                        <a:t>20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u="none" strike="noStrike">
                          <a:effectLst/>
                        </a:rPr>
                        <a:t>40,000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extLst>
                  <a:ext uri="{0D108BD9-81ED-4DB2-BD59-A6C34878D82A}">
                    <a16:rowId xmlns:a16="http://schemas.microsoft.com/office/drawing/2014/main" val="78380794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r" fontAlgn="b"/>
                      <a:r>
                        <a:rPr lang="en-US" sz="100" u="none" strike="noStrike">
                          <a:effectLst/>
                        </a:rPr>
                        <a:t>MRR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u="none" strike="noStrike">
                          <a:effectLst/>
                        </a:rPr>
                        <a:t>8,000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tc gridSpan="3">
                  <a:txBody>
                    <a:bodyPr/>
                    <a:lstStyle/>
                    <a:p>
                      <a:pPr algn="r" fontAlgn="b"/>
                      <a:r>
                        <a:rPr lang="en-US" sz="100" u="none" strike="noStrike">
                          <a:effectLst/>
                        </a:rPr>
                        <a:t>30,000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b"/>
                      <a:r>
                        <a:rPr lang="en-US" sz="100" u="none" strike="noStrike">
                          <a:effectLst/>
                        </a:rPr>
                        <a:t>106,000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207185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r" fontAlgn="b"/>
                      <a:r>
                        <a:rPr lang="en-US" sz="100" u="none" strike="noStrike">
                          <a:effectLst/>
                        </a:rPr>
                        <a:t>YRR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u="none" strike="noStrike">
                          <a:effectLst/>
                        </a:rPr>
                        <a:t>96,000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tc gridSpan="3">
                  <a:txBody>
                    <a:bodyPr/>
                    <a:lstStyle/>
                    <a:p>
                      <a:pPr algn="r" fontAlgn="b"/>
                      <a:r>
                        <a:rPr lang="en-US" sz="100" u="none" strike="noStrike">
                          <a:effectLst/>
                        </a:rPr>
                        <a:t>360,000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b"/>
                      <a:r>
                        <a:rPr lang="en-US" sz="100" u="none" strike="noStrike" dirty="0">
                          <a:effectLst/>
                        </a:rPr>
                        <a:t>1,272,000</a:t>
                      </a:r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" marR="102" marT="10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7593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8FD0CF5-B79A-4233-B855-A9AA4E6F2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19" y="519699"/>
            <a:ext cx="3394972" cy="12384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28CC1A-76F2-4A4B-873C-AF91EC47372B}"/>
              </a:ext>
            </a:extLst>
          </p:cNvPr>
          <p:cNvSpPr txBox="1"/>
          <p:nvPr/>
        </p:nvSpPr>
        <p:spPr>
          <a:xfrm>
            <a:off x="679731" y="2112021"/>
            <a:ext cx="10698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Until now, no attempt at revenue, just building traffic/goodwill.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976BCD3-CEB0-479F-A8FE-CB843B4B3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350228"/>
              </p:ext>
            </p:extLst>
          </p:nvPr>
        </p:nvGraphicFramePr>
        <p:xfrm>
          <a:off x="2334552" y="2973823"/>
          <a:ext cx="7171390" cy="30061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6570">
                  <a:extLst>
                    <a:ext uri="{9D8B030D-6E8A-4147-A177-3AD203B41FA5}">
                      <a16:colId xmlns:a16="http://schemas.microsoft.com/office/drawing/2014/main" val="2169684470"/>
                    </a:ext>
                  </a:extLst>
                </a:gridCol>
                <a:gridCol w="694980">
                  <a:extLst>
                    <a:ext uri="{9D8B030D-6E8A-4147-A177-3AD203B41FA5}">
                      <a16:colId xmlns:a16="http://schemas.microsoft.com/office/drawing/2014/main" val="2544540291"/>
                    </a:ext>
                  </a:extLst>
                </a:gridCol>
                <a:gridCol w="694980">
                  <a:extLst>
                    <a:ext uri="{9D8B030D-6E8A-4147-A177-3AD203B41FA5}">
                      <a16:colId xmlns:a16="http://schemas.microsoft.com/office/drawing/2014/main" val="2657681806"/>
                    </a:ext>
                  </a:extLst>
                </a:gridCol>
                <a:gridCol w="694980">
                  <a:extLst>
                    <a:ext uri="{9D8B030D-6E8A-4147-A177-3AD203B41FA5}">
                      <a16:colId xmlns:a16="http://schemas.microsoft.com/office/drawing/2014/main" val="1207806310"/>
                    </a:ext>
                  </a:extLst>
                </a:gridCol>
                <a:gridCol w="694980">
                  <a:extLst>
                    <a:ext uri="{9D8B030D-6E8A-4147-A177-3AD203B41FA5}">
                      <a16:colId xmlns:a16="http://schemas.microsoft.com/office/drawing/2014/main" val="2156399255"/>
                    </a:ext>
                  </a:extLst>
                </a:gridCol>
                <a:gridCol w="694980">
                  <a:extLst>
                    <a:ext uri="{9D8B030D-6E8A-4147-A177-3AD203B41FA5}">
                      <a16:colId xmlns:a16="http://schemas.microsoft.com/office/drawing/2014/main" val="3727543625"/>
                    </a:ext>
                  </a:extLst>
                </a:gridCol>
                <a:gridCol w="694980">
                  <a:extLst>
                    <a:ext uri="{9D8B030D-6E8A-4147-A177-3AD203B41FA5}">
                      <a16:colId xmlns:a16="http://schemas.microsoft.com/office/drawing/2014/main" val="398774224"/>
                    </a:ext>
                  </a:extLst>
                </a:gridCol>
                <a:gridCol w="694980">
                  <a:extLst>
                    <a:ext uri="{9D8B030D-6E8A-4147-A177-3AD203B41FA5}">
                      <a16:colId xmlns:a16="http://schemas.microsoft.com/office/drawing/2014/main" val="2537303923"/>
                    </a:ext>
                  </a:extLst>
                </a:gridCol>
                <a:gridCol w="694980">
                  <a:extLst>
                    <a:ext uri="{9D8B030D-6E8A-4147-A177-3AD203B41FA5}">
                      <a16:colId xmlns:a16="http://schemas.microsoft.com/office/drawing/2014/main" val="3926180248"/>
                    </a:ext>
                  </a:extLst>
                </a:gridCol>
                <a:gridCol w="694980">
                  <a:extLst>
                    <a:ext uri="{9D8B030D-6E8A-4147-A177-3AD203B41FA5}">
                      <a16:colId xmlns:a16="http://schemas.microsoft.com/office/drawing/2014/main" val="3187514581"/>
                    </a:ext>
                  </a:extLst>
                </a:gridCol>
              </a:tblGrid>
              <a:tr h="614903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Revenue Projections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510633"/>
                  </a:ext>
                </a:extLst>
              </a:tr>
              <a:tr h="34161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 months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 Year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 Years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494858"/>
                  </a:ext>
                </a:extLst>
              </a:tr>
              <a:tr h="34161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MRR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MRR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MRR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05454613"/>
                  </a:ext>
                </a:extLst>
              </a:tr>
              <a:tr h="3416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Sponsors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53203577"/>
                  </a:ext>
                </a:extLst>
              </a:tr>
              <a:tr h="3416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Organisations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52694922"/>
                  </a:ext>
                </a:extLst>
              </a:tr>
              <a:tr h="3416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Players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21143245"/>
                  </a:ext>
                </a:extLst>
              </a:tr>
              <a:tr h="341612">
                <a:tc gridSpan="3"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MRR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3"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106,000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29636"/>
                  </a:ext>
                </a:extLst>
              </a:tr>
              <a:tr h="341612">
                <a:tc gridSpan="3"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YRR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96,000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3"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360,000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1,272,000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57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779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4119-6AF6-4FCB-BD12-5812FFC4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791" y="468243"/>
            <a:ext cx="7038008" cy="1289915"/>
          </a:xfrm>
        </p:spPr>
        <p:txBody>
          <a:bodyPr>
            <a:normAutofit/>
          </a:bodyPr>
          <a:lstStyle/>
          <a:p>
            <a:r>
              <a:rPr lang="en-US" sz="4000" b="1" dirty="0"/>
              <a:t>Competitors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113779-B545-4ED4-8398-F7FD16BCC2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256163" y="5802721"/>
          <a:ext cx="260363" cy="742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30">
                  <a:extLst>
                    <a:ext uri="{9D8B030D-6E8A-4147-A177-3AD203B41FA5}">
                      <a16:colId xmlns:a16="http://schemas.microsoft.com/office/drawing/2014/main" val="78194206"/>
                    </a:ext>
                  </a:extLst>
                </a:gridCol>
                <a:gridCol w="30593">
                  <a:extLst>
                    <a:ext uri="{9D8B030D-6E8A-4147-A177-3AD203B41FA5}">
                      <a16:colId xmlns:a16="http://schemas.microsoft.com/office/drawing/2014/main" val="2545430066"/>
                    </a:ext>
                  </a:extLst>
                </a:gridCol>
                <a:gridCol w="25530">
                  <a:extLst>
                    <a:ext uri="{9D8B030D-6E8A-4147-A177-3AD203B41FA5}">
                      <a16:colId xmlns:a16="http://schemas.microsoft.com/office/drawing/2014/main" val="2303937789"/>
                    </a:ext>
                  </a:extLst>
                </a:gridCol>
                <a:gridCol w="25530">
                  <a:extLst>
                    <a:ext uri="{9D8B030D-6E8A-4147-A177-3AD203B41FA5}">
                      <a16:colId xmlns:a16="http://schemas.microsoft.com/office/drawing/2014/main" val="2119658366"/>
                    </a:ext>
                  </a:extLst>
                </a:gridCol>
                <a:gridCol w="25530">
                  <a:extLst>
                    <a:ext uri="{9D8B030D-6E8A-4147-A177-3AD203B41FA5}">
                      <a16:colId xmlns:a16="http://schemas.microsoft.com/office/drawing/2014/main" val="770678362"/>
                    </a:ext>
                  </a:extLst>
                </a:gridCol>
                <a:gridCol w="25530">
                  <a:extLst>
                    <a:ext uri="{9D8B030D-6E8A-4147-A177-3AD203B41FA5}">
                      <a16:colId xmlns:a16="http://schemas.microsoft.com/office/drawing/2014/main" val="1786488582"/>
                    </a:ext>
                  </a:extLst>
                </a:gridCol>
                <a:gridCol w="25530">
                  <a:extLst>
                    <a:ext uri="{9D8B030D-6E8A-4147-A177-3AD203B41FA5}">
                      <a16:colId xmlns:a16="http://schemas.microsoft.com/office/drawing/2014/main" val="3486811339"/>
                    </a:ext>
                  </a:extLst>
                </a:gridCol>
                <a:gridCol w="25530">
                  <a:extLst>
                    <a:ext uri="{9D8B030D-6E8A-4147-A177-3AD203B41FA5}">
                      <a16:colId xmlns:a16="http://schemas.microsoft.com/office/drawing/2014/main" val="4169978972"/>
                    </a:ext>
                  </a:extLst>
                </a:gridCol>
                <a:gridCol w="25530">
                  <a:extLst>
                    <a:ext uri="{9D8B030D-6E8A-4147-A177-3AD203B41FA5}">
                      <a16:colId xmlns:a16="http://schemas.microsoft.com/office/drawing/2014/main" val="3925402414"/>
                    </a:ext>
                  </a:extLst>
                </a:gridCol>
                <a:gridCol w="25530">
                  <a:extLst>
                    <a:ext uri="{9D8B030D-6E8A-4147-A177-3AD203B41FA5}">
                      <a16:colId xmlns:a16="http://schemas.microsoft.com/office/drawing/2014/main" val="201240518"/>
                    </a:ext>
                  </a:extLst>
                </a:gridCol>
              </a:tblGrid>
              <a:tr h="0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100" u="none" strike="noStrike">
                          <a:effectLst/>
                        </a:rPr>
                        <a:t>Fortnite Ping Competiors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8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" u="none" strike="noStrike">
                          <a:effectLst/>
                        </a:rPr>
                        <a:t>URL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" u="none" strike="noStrike">
                          <a:effectLst/>
                        </a:rPr>
                        <a:t>Collection Method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" u="none" strike="noStrike">
                          <a:effectLst/>
                        </a:rPr>
                        <a:t>Timeliness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" u="none" strike="noStrike">
                          <a:effectLst/>
                        </a:rPr>
                        <a:t>Compre- hensiveness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" u="none" strike="noStrike">
                          <a:effectLst/>
                        </a:rPr>
                        <a:t>Power Rankings?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" u="none" strike="noStrike">
                          <a:effectLst/>
                        </a:rPr>
                        <a:t>Seeds?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" u="none" strike="noStrike">
                          <a:effectLst/>
                        </a:rPr>
                        <a:t>Player Profiles?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" u="none" strike="noStrike">
                          <a:effectLst/>
                        </a:rPr>
                        <a:t>Team Profiles?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" u="none" strike="noStrike">
                          <a:effectLst/>
                        </a:rPr>
                        <a:t>Revenue model(s)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extLst>
                  <a:ext uri="{0D108BD9-81ED-4DB2-BD59-A6C34878D82A}">
                    <a16:rowId xmlns:a16="http://schemas.microsoft.com/office/drawing/2014/main" val="911989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Epic Competitive  Website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sng" strike="noStrike">
                          <a:effectLst/>
                          <a:hlinkClick r:id="rId2"/>
                        </a:rPr>
                        <a:t>epicgames.com/fortnite/competitive/en-US/home</a:t>
                      </a:r>
                      <a:endParaRPr lang="en-US" sz="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Automated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Near real time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Major Events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No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No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No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No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N/A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extLst>
                  <a:ext uri="{0D108BD9-81ED-4DB2-BD59-A6C34878D82A}">
                    <a16:rowId xmlns:a16="http://schemas.microsoft.com/office/drawing/2014/main" val="648131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Fortnite Tracker Network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sng" strike="noStrike">
                          <a:effectLst/>
                          <a:hlinkClick r:id="rId3"/>
                        </a:rPr>
                        <a:t>fortnitetracker.com/events</a:t>
                      </a:r>
                      <a:endParaRPr lang="en-US" sz="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Automated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Near real time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Major Events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No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No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Yes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Yes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Ad Network, subscriptions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extLst>
                  <a:ext uri="{0D108BD9-81ED-4DB2-BD59-A6C34878D82A}">
                    <a16:rowId xmlns:a16="http://schemas.microsoft.com/office/drawing/2014/main" val="3949954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Gamepedia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sng" strike="noStrike">
                          <a:effectLst/>
                          <a:hlinkClick r:id="rId4"/>
                        </a:rPr>
                        <a:t>fortnite-esports.gamepedia.com/Power_Rankings</a:t>
                      </a:r>
                      <a:endParaRPr lang="en-US" sz="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Crowd- sourced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Laggy, Incomplete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All events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Yes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No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Yes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Yes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Ad Network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extLst>
                  <a:ext uri="{0D108BD9-81ED-4DB2-BD59-A6C34878D82A}">
                    <a16:rowId xmlns:a16="http://schemas.microsoft.com/office/drawing/2014/main" val="1672122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Esports Earnings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sng" strike="noStrike">
                          <a:effectLst/>
                          <a:hlinkClick r:id="rId5"/>
                        </a:rPr>
                        <a:t>esportsearnings.com/games/534-fortnite</a:t>
                      </a:r>
                      <a:endParaRPr lang="en-US" sz="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Crowd- sourced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Laggy, Incomplete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All events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No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No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Yes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Yes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Ad Network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extLst>
                  <a:ext uri="{0D108BD9-81ED-4DB2-BD59-A6C34878D82A}">
                    <a16:rowId xmlns:a16="http://schemas.microsoft.com/office/drawing/2014/main" val="2466344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Fortnite Ping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sng" strike="noStrike">
                          <a:effectLst/>
                          <a:hlinkClick r:id="rId6"/>
                        </a:rPr>
                        <a:t>fortniteping.com/index.html</a:t>
                      </a:r>
                      <a:endParaRPr lang="en-US" sz="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Automated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~ 1 day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Major Events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Yes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Yes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Yes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Not Yet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 dirty="0">
                          <a:effectLst/>
                        </a:rPr>
                        <a:t>Not yet - subscriptions, ads</a:t>
                      </a:r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" marR="65" marT="65" marB="0" anchor="ctr"/>
                </a:tc>
                <a:extLst>
                  <a:ext uri="{0D108BD9-81ED-4DB2-BD59-A6C34878D82A}">
                    <a16:rowId xmlns:a16="http://schemas.microsoft.com/office/drawing/2014/main" val="164028225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8FD0CF5-B79A-4233-B855-A9AA4E6F23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419" y="519699"/>
            <a:ext cx="3394972" cy="12384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28CC1A-76F2-4A4B-873C-AF91EC47372B}"/>
              </a:ext>
            </a:extLst>
          </p:cNvPr>
          <p:cNvSpPr txBox="1"/>
          <p:nvPr/>
        </p:nvSpPr>
        <p:spPr>
          <a:xfrm>
            <a:off x="699961" y="2152481"/>
            <a:ext cx="5693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  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B125477-7FEB-4C04-BDFF-831D71EFC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630476"/>
              </p:ext>
            </p:extLst>
          </p:nvPr>
        </p:nvGraphicFramePr>
        <p:xfrm>
          <a:off x="838200" y="1973262"/>
          <a:ext cx="10515599" cy="38294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2449">
                  <a:extLst>
                    <a:ext uri="{9D8B030D-6E8A-4147-A177-3AD203B41FA5}">
                      <a16:colId xmlns:a16="http://schemas.microsoft.com/office/drawing/2014/main" val="1209879936"/>
                    </a:ext>
                  </a:extLst>
                </a:gridCol>
                <a:gridCol w="2936901">
                  <a:extLst>
                    <a:ext uri="{9D8B030D-6E8A-4147-A177-3AD203B41FA5}">
                      <a16:colId xmlns:a16="http://schemas.microsoft.com/office/drawing/2014/main" val="3814970516"/>
                    </a:ext>
                  </a:extLst>
                </a:gridCol>
                <a:gridCol w="871115">
                  <a:extLst>
                    <a:ext uri="{9D8B030D-6E8A-4147-A177-3AD203B41FA5}">
                      <a16:colId xmlns:a16="http://schemas.microsoft.com/office/drawing/2014/main" val="3496218378"/>
                    </a:ext>
                  </a:extLst>
                </a:gridCol>
                <a:gridCol w="871115">
                  <a:extLst>
                    <a:ext uri="{9D8B030D-6E8A-4147-A177-3AD203B41FA5}">
                      <a16:colId xmlns:a16="http://schemas.microsoft.com/office/drawing/2014/main" val="2290364490"/>
                    </a:ext>
                  </a:extLst>
                </a:gridCol>
                <a:gridCol w="871115">
                  <a:extLst>
                    <a:ext uri="{9D8B030D-6E8A-4147-A177-3AD203B41FA5}">
                      <a16:colId xmlns:a16="http://schemas.microsoft.com/office/drawing/2014/main" val="3791630416"/>
                    </a:ext>
                  </a:extLst>
                </a:gridCol>
                <a:gridCol w="634669">
                  <a:extLst>
                    <a:ext uri="{9D8B030D-6E8A-4147-A177-3AD203B41FA5}">
                      <a16:colId xmlns:a16="http://schemas.microsoft.com/office/drawing/2014/main" val="2768015088"/>
                    </a:ext>
                  </a:extLst>
                </a:gridCol>
                <a:gridCol w="634669">
                  <a:extLst>
                    <a:ext uri="{9D8B030D-6E8A-4147-A177-3AD203B41FA5}">
                      <a16:colId xmlns:a16="http://schemas.microsoft.com/office/drawing/2014/main" val="3816215228"/>
                    </a:ext>
                  </a:extLst>
                </a:gridCol>
                <a:gridCol w="634669">
                  <a:extLst>
                    <a:ext uri="{9D8B030D-6E8A-4147-A177-3AD203B41FA5}">
                      <a16:colId xmlns:a16="http://schemas.microsoft.com/office/drawing/2014/main" val="3689075906"/>
                    </a:ext>
                  </a:extLst>
                </a:gridCol>
                <a:gridCol w="634669">
                  <a:extLst>
                    <a:ext uri="{9D8B030D-6E8A-4147-A177-3AD203B41FA5}">
                      <a16:colId xmlns:a16="http://schemas.microsoft.com/office/drawing/2014/main" val="538722143"/>
                    </a:ext>
                  </a:extLst>
                </a:gridCol>
                <a:gridCol w="1294228">
                  <a:extLst>
                    <a:ext uri="{9D8B030D-6E8A-4147-A177-3AD203B41FA5}">
                      <a16:colId xmlns:a16="http://schemas.microsoft.com/office/drawing/2014/main" val="3751842647"/>
                    </a:ext>
                  </a:extLst>
                </a:gridCol>
              </a:tblGrid>
              <a:tr h="548235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</a:rPr>
                        <a:t>Fortnite</a:t>
                      </a:r>
                      <a:r>
                        <a:rPr lang="en-US" sz="1800" u="none" strike="noStrike" dirty="0">
                          <a:effectLst/>
                        </a:rPr>
                        <a:t> Ping Competitors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56382"/>
                  </a:ext>
                </a:extLst>
              </a:tr>
              <a:tr h="86735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URL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Collection Method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Timeliness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Compre- hensiveness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Power Rankings?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Seeds?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Player Profiles?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Team Profiles?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Revenue model(s)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extLst>
                  <a:ext uri="{0D108BD9-81ED-4DB2-BD59-A6C34878D82A}">
                    <a16:rowId xmlns:a16="http://schemas.microsoft.com/office/drawing/2014/main" val="1545554537"/>
                  </a:ext>
                </a:extLst>
              </a:tr>
              <a:tr h="4827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Epic Competitive  Website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sng" strike="noStrike">
                          <a:effectLst/>
                          <a:hlinkClick r:id="rId2"/>
                        </a:rPr>
                        <a:t>epicgames.com/fortnite/competitive/en-US/home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Automated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Near real 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Major Events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N/A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extLst>
                  <a:ext uri="{0D108BD9-81ED-4DB2-BD59-A6C34878D82A}">
                    <a16:rowId xmlns:a16="http://schemas.microsoft.com/office/drawing/2014/main" val="2697740408"/>
                  </a:ext>
                </a:extLst>
              </a:tr>
              <a:tr h="4827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Fortnite Tracker Network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sng" strike="noStrike">
                          <a:effectLst/>
                          <a:hlinkClick r:id="rId3"/>
                        </a:rPr>
                        <a:t>fortnitetracker.com/events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Automated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Near real 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Major Events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Ad Network, subscriptions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extLst>
                  <a:ext uri="{0D108BD9-81ED-4DB2-BD59-A6C34878D82A}">
                    <a16:rowId xmlns:a16="http://schemas.microsoft.com/office/drawing/2014/main" val="14046976"/>
                  </a:ext>
                </a:extLst>
              </a:tr>
              <a:tr h="4827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Gamepedia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sng" strike="noStrike">
                          <a:effectLst/>
                          <a:hlinkClick r:id="rId4"/>
                        </a:rPr>
                        <a:t>fortnite-esports.gamepedia.com/Power_Rankings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Crowd- sourced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Laggy, Incomplete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All events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Ad Network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extLst>
                  <a:ext uri="{0D108BD9-81ED-4DB2-BD59-A6C34878D82A}">
                    <a16:rowId xmlns:a16="http://schemas.microsoft.com/office/drawing/2014/main" val="1198245928"/>
                  </a:ext>
                </a:extLst>
              </a:tr>
              <a:tr h="4827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Esports Earnings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sng" strike="noStrike">
                          <a:effectLst/>
                          <a:hlinkClick r:id="rId5"/>
                        </a:rPr>
                        <a:t>esportsearnings.com/games/534-fortnite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Crowd- sourced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Laggy, Incomplete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All events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Ad Network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extLst>
                  <a:ext uri="{0D108BD9-81ED-4DB2-BD59-A6C34878D82A}">
                    <a16:rowId xmlns:a16="http://schemas.microsoft.com/office/drawing/2014/main" val="764186325"/>
                  </a:ext>
                </a:extLst>
              </a:tr>
              <a:tr h="4827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Fortnite Ping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sng" strike="noStrike">
                          <a:effectLst/>
                          <a:hlinkClick r:id="rId6"/>
                        </a:rPr>
                        <a:t>fortniteping.com/index.html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Automated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~ 1 day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Major Events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Not Yet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Not yet - subscriptions, ads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extLst>
                  <a:ext uri="{0D108BD9-81ED-4DB2-BD59-A6C34878D82A}">
                    <a16:rowId xmlns:a16="http://schemas.microsoft.com/office/drawing/2014/main" val="158815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040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4119-6AF6-4FCB-BD12-5812FFC4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791" y="468243"/>
            <a:ext cx="7038008" cy="1289915"/>
          </a:xfrm>
        </p:spPr>
        <p:txBody>
          <a:bodyPr>
            <a:normAutofit/>
          </a:bodyPr>
          <a:lstStyle/>
          <a:p>
            <a:r>
              <a:rPr lang="en-US" sz="4000" b="1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9866-BFBE-4A2B-A4E6-AEB5FDEAB0DF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1331711" y="6144591"/>
            <a:ext cx="109332" cy="57425"/>
          </a:xfrm>
        </p:spPr>
        <p:txBody>
          <a:bodyPr>
            <a:normAutofit fontScale="25000" lnSpcReduction="20000"/>
          </a:bodyPr>
          <a:lstStyle/>
          <a:p>
            <a:pPr lvl="2"/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D0CF5-B79A-4233-B855-A9AA4E6F2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19" y="519699"/>
            <a:ext cx="3394972" cy="12384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28CC1A-76F2-4A4B-873C-AF91EC47372B}"/>
              </a:ext>
            </a:extLst>
          </p:cNvPr>
          <p:cNvSpPr txBox="1"/>
          <p:nvPr/>
        </p:nvSpPr>
        <p:spPr>
          <a:xfrm>
            <a:off x="627133" y="1873882"/>
            <a:ext cx="9456563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100" dirty="0"/>
              <a:t>Front end: d3 &amp; </a:t>
            </a:r>
            <a:r>
              <a:rPr lang="en-US" sz="4100" dirty="0" err="1"/>
              <a:t>rmarkdown</a:t>
            </a:r>
            <a:r>
              <a:rPr lang="en-US" sz="4100" dirty="0"/>
              <a:t>/</a:t>
            </a:r>
            <a:r>
              <a:rPr lang="en-US" sz="4100" dirty="0" err="1"/>
              <a:t>ggplot</a:t>
            </a:r>
            <a:endParaRPr lang="en-US" sz="41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100" dirty="0"/>
              <a:t>Hosting: </a:t>
            </a:r>
            <a:r>
              <a:rPr lang="en-US" sz="4100" dirty="0" err="1"/>
              <a:t>Netlify</a:t>
            </a:r>
            <a:r>
              <a:rPr lang="en-US" sz="4100" dirty="0"/>
              <a:t> – fast and inexpensive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100" dirty="0"/>
              <a:t>Scraping: python/</a:t>
            </a:r>
            <a:r>
              <a:rPr lang="en-US" sz="4100" dirty="0" err="1"/>
              <a:t>c#</a:t>
            </a:r>
            <a:endParaRPr lang="en-US" sz="41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100" dirty="0"/>
              <a:t>API: c#, </a:t>
            </a:r>
            <a:r>
              <a:rPr lang="en-US" sz="4100" dirty="0" err="1"/>
              <a:t>sql</a:t>
            </a:r>
            <a:r>
              <a:rPr lang="en-US" sz="4100" dirty="0"/>
              <a:t> server (free version)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100" dirty="0"/>
              <a:t>Team info collection: </a:t>
            </a:r>
            <a:r>
              <a:rPr lang="en-US" sz="4100" dirty="0" err="1"/>
              <a:t>airtable</a:t>
            </a:r>
            <a:r>
              <a:rPr lang="en-US" sz="4100" dirty="0"/>
              <a:t>, for now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100" dirty="0"/>
              <a:t>Player info collection: TBD, many options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100" dirty="0"/>
              <a:t>Hosting cost ~$0.00</a:t>
            </a:r>
          </a:p>
        </p:txBody>
      </p:sp>
    </p:spTree>
    <p:extLst>
      <p:ext uri="{BB962C8B-B14F-4D97-AF65-F5344CB8AC3E}">
        <p14:creationId xmlns:p14="http://schemas.microsoft.com/office/powerpoint/2010/main" val="2882720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4119-6AF6-4FCB-BD12-5812FFC4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791" y="468243"/>
            <a:ext cx="7038008" cy="1289915"/>
          </a:xfrm>
        </p:spPr>
        <p:txBody>
          <a:bodyPr>
            <a:normAutofit/>
          </a:bodyPr>
          <a:lstStyle/>
          <a:p>
            <a:r>
              <a:rPr lang="en-US" sz="4000" b="1" dirty="0"/>
              <a:t>Outreach, aka “growth”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9866-BFBE-4A2B-A4E6-AEB5FDEAB0DF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1331711" y="6144591"/>
            <a:ext cx="109332" cy="57425"/>
          </a:xfrm>
        </p:spPr>
        <p:txBody>
          <a:bodyPr>
            <a:normAutofit fontScale="25000" lnSpcReduction="20000"/>
          </a:bodyPr>
          <a:lstStyle/>
          <a:p>
            <a:pPr lvl="2"/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D0CF5-B79A-4233-B855-A9AA4E6F2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19" y="519699"/>
            <a:ext cx="3394972" cy="12384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28CC1A-76F2-4A4B-873C-AF91EC47372B}"/>
              </a:ext>
            </a:extLst>
          </p:cNvPr>
          <p:cNvSpPr txBox="1"/>
          <p:nvPr/>
        </p:nvSpPr>
        <p:spPr>
          <a:xfrm>
            <a:off x="699961" y="2152481"/>
            <a:ext cx="5693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4176DD-5270-4027-9DCF-B14495D1BAFB}"/>
              </a:ext>
            </a:extLst>
          </p:cNvPr>
          <p:cNvSpPr txBox="1"/>
          <p:nvPr/>
        </p:nvSpPr>
        <p:spPr>
          <a:xfrm>
            <a:off x="1153115" y="2310276"/>
            <a:ext cx="816486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 Continue making the best </a:t>
            </a:r>
            <a:r>
              <a:rPr lang="en-US" sz="3200" dirty="0" err="1"/>
              <a:t>Fortnite</a:t>
            </a:r>
            <a:r>
              <a:rPr lang="en-US" sz="3200" dirty="0"/>
              <a:t> leaderboards, player and team profiles &amp; seeds.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Cultivate influencers on twitter, </a:t>
            </a:r>
            <a:r>
              <a:rPr lang="en-US" sz="3200" dirty="0" err="1"/>
              <a:t>youtube</a:t>
            </a:r>
            <a:r>
              <a:rPr lang="en-US" sz="3200" dirty="0"/>
              <a:t>, reddit, twitch &amp; discord – grow traffic.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Spend money on ads? Would like to learn.</a:t>
            </a:r>
          </a:p>
          <a:p>
            <a:r>
              <a:rPr lang="en-US" sz="3200" dirty="0"/>
              <a:t>- Revenue channels reinforce each other: player and team info bring legitimacy and traffic, increasing demand for sponsor ads.</a:t>
            </a:r>
          </a:p>
        </p:txBody>
      </p:sp>
    </p:spTree>
    <p:extLst>
      <p:ext uri="{BB962C8B-B14F-4D97-AF65-F5344CB8AC3E}">
        <p14:creationId xmlns:p14="http://schemas.microsoft.com/office/powerpoint/2010/main" val="1037397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4119-6AF6-4FCB-BD12-5812FFC4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791" y="468243"/>
            <a:ext cx="7038008" cy="1289915"/>
          </a:xfrm>
        </p:spPr>
        <p:txBody>
          <a:bodyPr>
            <a:normAutofit/>
          </a:bodyPr>
          <a:lstStyle/>
          <a:p>
            <a:r>
              <a:rPr lang="en-US" sz="4000" b="1" dirty="0"/>
              <a:t>Why Tiny Seed?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9866-BFBE-4A2B-A4E6-AEB5FDEAB0DF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1331711" y="6144591"/>
            <a:ext cx="109332" cy="57425"/>
          </a:xfrm>
        </p:spPr>
        <p:txBody>
          <a:bodyPr>
            <a:normAutofit fontScale="25000" lnSpcReduction="20000"/>
          </a:bodyPr>
          <a:lstStyle/>
          <a:p>
            <a:pPr lvl="2"/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D0CF5-B79A-4233-B855-A9AA4E6F2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19" y="519699"/>
            <a:ext cx="3394972" cy="12384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28CC1A-76F2-4A4B-873C-AF91EC47372B}"/>
              </a:ext>
            </a:extLst>
          </p:cNvPr>
          <p:cNvSpPr txBox="1"/>
          <p:nvPr/>
        </p:nvSpPr>
        <p:spPr>
          <a:xfrm>
            <a:off x="699961" y="2164619"/>
            <a:ext cx="10518842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arenR"/>
            </a:pPr>
            <a:r>
              <a:rPr lang="en-US" sz="3200" dirty="0"/>
              <a:t>Many improvements if not working full time – but which?</a:t>
            </a:r>
          </a:p>
          <a:p>
            <a:r>
              <a:rPr lang="en-US" sz="3200" dirty="0"/>
              <a:t>2) Multiple directions to generate revenue: need help with </a:t>
            </a:r>
          </a:p>
          <a:p>
            <a:r>
              <a:rPr lang="en-US" sz="3200" dirty="0"/>
              <a:t>prioritization.</a:t>
            </a:r>
          </a:p>
          <a:p>
            <a:r>
              <a:rPr lang="en-US" sz="3200" dirty="0"/>
              <a:t>3) Could use guidance with site metrics &amp; social</a:t>
            </a:r>
          </a:p>
          <a:p>
            <a:r>
              <a:rPr lang="en-US" sz="3200" dirty="0"/>
              <a:t>media.</a:t>
            </a:r>
          </a:p>
          <a:p>
            <a:r>
              <a:rPr lang="en-US" sz="3200" dirty="0"/>
              <a:t>4) Paid ads or influencers? (or both)</a:t>
            </a:r>
          </a:p>
          <a:p>
            <a:r>
              <a:rPr lang="en-US" sz="3200" dirty="0"/>
              <a:t>5) Build community features?</a:t>
            </a:r>
          </a:p>
          <a:p>
            <a:r>
              <a:rPr lang="en-US" sz="3200" dirty="0"/>
              <a:t>6) Could this be a sports data journalism platform?</a:t>
            </a:r>
          </a:p>
          <a:p>
            <a:endParaRPr lang="en-US" sz="44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94628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4119-6AF6-4FCB-BD12-5812FFC4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030" y="493970"/>
            <a:ext cx="7038008" cy="1289915"/>
          </a:xfrm>
        </p:spPr>
        <p:txBody>
          <a:bodyPr>
            <a:normAutofit/>
          </a:bodyPr>
          <a:lstStyle/>
          <a:p>
            <a:r>
              <a:rPr lang="en-US" sz="4000" b="1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9866-BFBE-4A2B-A4E6-AEB5FDEAB0DF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1331711" y="6144591"/>
            <a:ext cx="109332" cy="57425"/>
          </a:xfrm>
        </p:spPr>
        <p:txBody>
          <a:bodyPr>
            <a:normAutofit fontScale="25000" lnSpcReduction="20000"/>
          </a:bodyPr>
          <a:lstStyle/>
          <a:p>
            <a:pPr lvl="2"/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D0CF5-B79A-4233-B855-A9AA4E6F2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19" y="519699"/>
            <a:ext cx="3394972" cy="12384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28CC1A-76F2-4A4B-873C-AF91EC47372B}"/>
              </a:ext>
            </a:extLst>
          </p:cNvPr>
          <p:cNvSpPr txBox="1"/>
          <p:nvPr/>
        </p:nvSpPr>
        <p:spPr>
          <a:xfrm>
            <a:off x="699961" y="2164619"/>
            <a:ext cx="8184100" cy="2968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670" dirty="0"/>
              <a:t>Fun project that keeps me connected with my kid </a:t>
            </a:r>
          </a:p>
          <a:p>
            <a:pPr marL="457200" indent="-457200">
              <a:buFontTx/>
              <a:buChar char="-"/>
            </a:pPr>
            <a:r>
              <a:rPr lang="en-US" sz="2670" dirty="0"/>
              <a:t>Would be great full time if feasible  – you tell me…</a:t>
            </a:r>
          </a:p>
          <a:p>
            <a:pPr marL="571500" indent="-571500">
              <a:buFontTx/>
              <a:buChar char="-"/>
            </a:pPr>
            <a:r>
              <a:rPr lang="en-US" sz="2670" dirty="0"/>
              <a:t>Doesn’t fit your model? But I have users..?</a:t>
            </a:r>
          </a:p>
          <a:p>
            <a:pPr marL="571500" indent="-571500">
              <a:buFontTx/>
              <a:buChar char="-"/>
            </a:pPr>
            <a:r>
              <a:rPr lang="en-US" sz="2670" dirty="0"/>
              <a:t>Not exactly SAS, no revenue? – but a way to get there</a:t>
            </a:r>
          </a:p>
          <a:p>
            <a:pPr marL="571500" indent="-571500">
              <a:buFontTx/>
              <a:buChar char="-"/>
            </a:pPr>
            <a:r>
              <a:rPr lang="en-US" sz="2670" dirty="0"/>
              <a:t>Federal budgeting is a perfect background for this…</a:t>
            </a:r>
          </a:p>
          <a:p>
            <a:pPr marL="571500" indent="-571500">
              <a:buFontTx/>
              <a:buChar char="-"/>
            </a:pPr>
            <a:r>
              <a:rPr lang="en-US" sz="2670" dirty="0"/>
              <a:t>I will </a:t>
            </a:r>
            <a:r>
              <a:rPr lang="en-US" sz="2670"/>
              <a:t>work on it </a:t>
            </a:r>
            <a:r>
              <a:rPr lang="en-US" sz="2670" dirty="0"/>
              <a:t>regardless…</a:t>
            </a:r>
          </a:p>
          <a:p>
            <a:pPr marL="571500" indent="-571500">
              <a:buFontTx/>
              <a:buChar char="-"/>
            </a:pPr>
            <a:r>
              <a:rPr lang="en-US" sz="2670" dirty="0"/>
              <a:t>If no - please send some feedback!</a:t>
            </a:r>
          </a:p>
        </p:txBody>
      </p:sp>
    </p:spTree>
    <p:extLst>
      <p:ext uri="{BB962C8B-B14F-4D97-AF65-F5344CB8AC3E}">
        <p14:creationId xmlns:p14="http://schemas.microsoft.com/office/powerpoint/2010/main" val="289912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4119-6AF6-4FCB-BD12-5812FFC4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791" y="468243"/>
            <a:ext cx="7038008" cy="1289915"/>
          </a:xfrm>
        </p:spPr>
        <p:txBody>
          <a:bodyPr>
            <a:normAutofit/>
          </a:bodyPr>
          <a:lstStyle/>
          <a:p>
            <a:r>
              <a:rPr lang="en-US" sz="6600" b="1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9866-BFBE-4A2B-A4E6-AEB5FDEAB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112" y="1925983"/>
            <a:ext cx="10515600" cy="4276034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Fortnite</a:t>
            </a:r>
            <a:r>
              <a:rPr lang="en-US" dirty="0"/>
              <a:t> generated and estimated $2.4 billion for Epic games in 2018.</a:t>
            </a:r>
          </a:p>
          <a:p>
            <a:r>
              <a:rPr lang="en-US" dirty="0"/>
              <a:t>Epic’s 2019 </a:t>
            </a:r>
            <a:r>
              <a:rPr lang="en-US" dirty="0" err="1"/>
              <a:t>Fortnite</a:t>
            </a:r>
            <a:r>
              <a:rPr lang="en-US" dirty="0"/>
              <a:t> World Cup had a prize pool of $100 million, spread  across ~19,000 players worldwide (whom we track.)</a:t>
            </a:r>
          </a:p>
          <a:p>
            <a:r>
              <a:rPr lang="en-US" dirty="0"/>
              <a:t>Emerging ecosystem of organizations, players and vendors needs a single place to go for information – but existing sites suck.</a:t>
            </a:r>
          </a:p>
          <a:p>
            <a:r>
              <a:rPr lang="en-US" dirty="0"/>
              <a:t>The name, “</a:t>
            </a:r>
            <a:r>
              <a:rPr lang="en-US" dirty="0" err="1"/>
              <a:t>Fortnite</a:t>
            </a:r>
            <a:r>
              <a:rPr lang="en-US" dirty="0"/>
              <a:t> Ping”: </a:t>
            </a:r>
            <a:r>
              <a:rPr lang="en-US" dirty="0" err="1"/>
              <a:t>Fornite</a:t>
            </a:r>
            <a:r>
              <a:rPr lang="en-US" dirty="0"/>
              <a:t> shows the “ping” (</a:t>
            </a:r>
            <a:r>
              <a:rPr lang="en-US" dirty="0" err="1"/>
              <a:t>unix</a:t>
            </a:r>
            <a:r>
              <a:rPr lang="en-US" dirty="0"/>
              <a:t> term) of a player in the top left corner of the screen. Having a low-latency network connection to </a:t>
            </a:r>
            <a:r>
              <a:rPr lang="en-US" dirty="0" err="1"/>
              <a:t>Fortnite</a:t>
            </a:r>
            <a:r>
              <a:rPr lang="en-US" dirty="0"/>
              <a:t> servers is crucial to success, and is a topic of much discussion in </a:t>
            </a:r>
            <a:r>
              <a:rPr lang="en-US" dirty="0" err="1"/>
              <a:t>Fortnite</a:t>
            </a:r>
            <a:r>
              <a:rPr lang="en-US" dirty="0"/>
              <a:t> circles. So this is a great, memorable name for a </a:t>
            </a:r>
            <a:r>
              <a:rPr lang="en-US" dirty="0" err="1"/>
              <a:t>Fortnite</a:t>
            </a:r>
            <a:r>
              <a:rPr lang="en-US" dirty="0"/>
              <a:t> site.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D0CF5-B79A-4233-B855-A9AA4E6F2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19" y="519699"/>
            <a:ext cx="3394972" cy="123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50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4119-6AF6-4FCB-BD12-5812FFC4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791" y="468243"/>
            <a:ext cx="7038008" cy="1289915"/>
          </a:xfrm>
        </p:spPr>
        <p:txBody>
          <a:bodyPr>
            <a:normAutofit/>
          </a:bodyPr>
          <a:lstStyle/>
          <a:p>
            <a:r>
              <a:rPr lang="en-US" sz="6600" b="1" dirty="0"/>
              <a:t>Launch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9866-BFBE-4A2B-A4E6-AEB5FDEAB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112" y="1842052"/>
            <a:ext cx="10515600" cy="4359965"/>
          </a:xfrm>
        </p:spPr>
        <p:txBody>
          <a:bodyPr>
            <a:normAutofit/>
          </a:bodyPr>
          <a:lstStyle/>
          <a:p>
            <a:r>
              <a:rPr lang="en-US" dirty="0"/>
              <a:t>Site launched in May 2019, and covered World Cup qualifiers</a:t>
            </a:r>
          </a:p>
          <a:p>
            <a:endParaRPr lang="en-US" sz="3600" dirty="0"/>
          </a:p>
          <a:p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D0CF5-B79A-4233-B855-A9AA4E6F2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19" y="519699"/>
            <a:ext cx="3394972" cy="12384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B5D193-D9A2-452D-9911-0C0C7A8E9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929" y="2517914"/>
            <a:ext cx="5830957" cy="38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5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4119-6AF6-4FCB-BD12-5812FFC4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791" y="468243"/>
            <a:ext cx="7038008" cy="1289915"/>
          </a:xfrm>
        </p:spPr>
        <p:txBody>
          <a:bodyPr>
            <a:normAutofit/>
          </a:bodyPr>
          <a:lstStyle/>
          <a:p>
            <a:r>
              <a:rPr lang="en-US" sz="6600" b="1" dirty="0"/>
              <a:t>Progression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9866-BFBE-4A2B-A4E6-AEB5FDEAB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112" y="1817028"/>
            <a:ext cx="10515600" cy="4297286"/>
          </a:xfrm>
        </p:spPr>
        <p:txBody>
          <a:bodyPr>
            <a:normAutofit/>
          </a:bodyPr>
          <a:lstStyle/>
          <a:p>
            <a:r>
              <a:rPr lang="en-US" sz="2000" dirty="0"/>
              <a:t>Since World Cup, expanded to cover trio and squad formats in FNCS (</a:t>
            </a:r>
            <a:r>
              <a:rPr lang="en-US" sz="2000" dirty="0" err="1"/>
              <a:t>Fortnite</a:t>
            </a:r>
            <a:r>
              <a:rPr lang="en-US" sz="2000" dirty="0"/>
              <a:t> Champion Series)</a:t>
            </a:r>
            <a:r>
              <a:rPr lang="en-US" sz="36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D0CF5-B79A-4233-B855-A9AA4E6F2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19" y="519699"/>
            <a:ext cx="3394972" cy="12384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073256-AB96-4154-BEE6-53FCB6D71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229" y="2496392"/>
            <a:ext cx="7019171" cy="380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1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4119-6AF6-4FCB-BD12-5812FFC4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791" y="468243"/>
            <a:ext cx="7038008" cy="1289915"/>
          </a:xfrm>
        </p:spPr>
        <p:txBody>
          <a:bodyPr>
            <a:normAutofit/>
          </a:bodyPr>
          <a:lstStyle/>
          <a:p>
            <a:r>
              <a:rPr lang="en-US" sz="6600" b="1" dirty="0"/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9866-BFBE-4A2B-A4E6-AEB5FDEAB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811" y="1925983"/>
            <a:ext cx="10732901" cy="4276034"/>
          </a:xfrm>
        </p:spPr>
        <p:txBody>
          <a:bodyPr>
            <a:normAutofit/>
          </a:bodyPr>
          <a:lstStyle/>
          <a:p>
            <a:r>
              <a:rPr lang="en-US" sz="2000" dirty="0"/>
              <a:t>300-400 unique users per day, 1000+ when there are Twitter mentions. No marketing yet.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D0CF5-B79A-4233-B855-A9AA4E6F2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19" y="519699"/>
            <a:ext cx="3394972" cy="12384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E0ACCB-8AB5-458E-8C5C-D39B30642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12" y="2416313"/>
            <a:ext cx="4255054" cy="37857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C67A73-7323-4FEE-B31E-256710513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887" y="2641598"/>
            <a:ext cx="4973983" cy="3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50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4119-6AF6-4FCB-BD12-5812FFC4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791" y="468243"/>
            <a:ext cx="7038008" cy="1289915"/>
          </a:xfrm>
        </p:spPr>
        <p:txBody>
          <a:bodyPr>
            <a:normAutofit/>
          </a:bodyPr>
          <a:lstStyle/>
          <a:p>
            <a:r>
              <a:rPr lang="en-US" sz="6600" b="1" dirty="0"/>
              <a:t>Developer/Founder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9866-BFBE-4A2B-A4E6-AEB5FDEAB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112" y="2098261"/>
            <a:ext cx="10515600" cy="4103756"/>
          </a:xfrm>
        </p:spPr>
        <p:txBody>
          <a:bodyPr>
            <a:normAutofit/>
          </a:bodyPr>
          <a:lstStyle/>
          <a:p>
            <a:r>
              <a:rPr lang="en-US" sz="3600" dirty="0"/>
              <a:t>Scott McKissock, dev lead at US Agency for International Development</a:t>
            </a:r>
          </a:p>
          <a:p>
            <a:r>
              <a:rPr lang="en-US" sz="3600" dirty="0"/>
              <a:t>25+ years of full stack development, plus expertise in d3.js, and R/</a:t>
            </a:r>
            <a:r>
              <a:rPr lang="en-US" sz="3600" dirty="0" err="1"/>
              <a:t>ggplot</a:t>
            </a:r>
            <a:endParaRPr lang="en-US" sz="3600" dirty="0"/>
          </a:p>
          <a:p>
            <a:r>
              <a:rPr lang="en-US" sz="3600" dirty="0"/>
              <a:t>430 part-time hours invested in project to date.</a:t>
            </a:r>
          </a:p>
          <a:p>
            <a:r>
              <a:rPr lang="en-US" sz="3600" dirty="0"/>
              <a:t>Father of a professional </a:t>
            </a:r>
            <a:r>
              <a:rPr lang="en-US" sz="3600" dirty="0" err="1"/>
              <a:t>Fortnite</a:t>
            </a:r>
            <a:r>
              <a:rPr lang="en-US" sz="3600" dirty="0"/>
              <a:t> player who advises on feature prioritization for the site.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D0CF5-B79A-4233-B855-A9AA4E6F2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19" y="519699"/>
            <a:ext cx="3394972" cy="123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90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4119-6AF6-4FCB-BD12-5812FFC4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791" y="468243"/>
            <a:ext cx="7038008" cy="1289915"/>
          </a:xfrm>
        </p:spPr>
        <p:txBody>
          <a:bodyPr>
            <a:normAutofit/>
          </a:bodyPr>
          <a:lstStyle/>
          <a:p>
            <a:r>
              <a:rPr lang="en-US" b="1" dirty="0"/>
              <a:t>Revenue Source #1: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9866-BFBE-4A2B-A4E6-AEB5FDEAB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112" y="1793461"/>
            <a:ext cx="10515600" cy="4408556"/>
          </a:xfrm>
        </p:spPr>
        <p:txBody>
          <a:bodyPr>
            <a:normAutofit/>
          </a:bodyPr>
          <a:lstStyle/>
          <a:p>
            <a:r>
              <a:rPr lang="en-US" sz="3200" dirty="0"/>
              <a:t>Competitive Players want to be easily recruited by orgs, and want better social media profiles. Charge a monthly fee to edit their profile page.</a:t>
            </a:r>
          </a:p>
          <a:p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D0CF5-B79A-4233-B855-A9AA4E6F2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19" y="519699"/>
            <a:ext cx="3394972" cy="12384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F2B983-1BFA-4A0C-BED2-CCF4D6F55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374" y="2758659"/>
            <a:ext cx="5041756" cy="378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03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4119-6AF6-4FCB-BD12-5812FFC4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791" y="468243"/>
            <a:ext cx="7038008" cy="1289915"/>
          </a:xfrm>
        </p:spPr>
        <p:txBody>
          <a:bodyPr>
            <a:normAutofit/>
          </a:bodyPr>
          <a:lstStyle/>
          <a:p>
            <a:r>
              <a:rPr lang="en-US" sz="4000" b="1" dirty="0"/>
              <a:t>Revenue Source #2: Orgs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9866-BFBE-4A2B-A4E6-AEB5FDEAB0DF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1331711" y="6144591"/>
            <a:ext cx="109332" cy="57425"/>
          </a:xfrm>
        </p:spPr>
        <p:txBody>
          <a:bodyPr>
            <a:normAutofit fontScale="25000" lnSpcReduction="20000"/>
          </a:bodyPr>
          <a:lstStyle/>
          <a:p>
            <a:pPr lvl="2"/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D0CF5-B79A-4233-B855-A9AA4E6F2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19" y="519699"/>
            <a:ext cx="3394972" cy="12384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28CC1A-76F2-4A4B-873C-AF91EC47372B}"/>
              </a:ext>
            </a:extLst>
          </p:cNvPr>
          <p:cNvSpPr txBox="1"/>
          <p:nvPr/>
        </p:nvSpPr>
        <p:spPr>
          <a:xfrm>
            <a:off x="699961" y="2152481"/>
            <a:ext cx="914878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Charge eSport orgs monthly fees for:</a:t>
            </a:r>
          </a:p>
          <a:p>
            <a:r>
              <a:rPr lang="en-US" sz="3600" dirty="0"/>
              <a:t>	1) A team page showing their current </a:t>
            </a:r>
          </a:p>
          <a:p>
            <a:r>
              <a:rPr lang="en-US" sz="3600" dirty="0"/>
              <a:t>	roster, stats, news, etc.</a:t>
            </a:r>
          </a:p>
          <a:p>
            <a:r>
              <a:rPr lang="en-US" sz="3600" dirty="0"/>
              <a:t>	2) Data subscriptions with the most </a:t>
            </a:r>
          </a:p>
          <a:p>
            <a:r>
              <a:rPr lang="en-US" sz="3600" dirty="0"/>
              <a:t>	comprehensive player data – for recruiting </a:t>
            </a:r>
          </a:p>
          <a:p>
            <a:r>
              <a:rPr lang="en-US" sz="3600" dirty="0"/>
              <a:t>	3) Display ads</a:t>
            </a:r>
          </a:p>
          <a:p>
            <a:r>
              <a:rPr lang="en-US" sz="44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469331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4119-6AF6-4FCB-BD12-5812FFC4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791" y="468243"/>
            <a:ext cx="7038008" cy="1289915"/>
          </a:xfrm>
        </p:spPr>
        <p:txBody>
          <a:bodyPr>
            <a:normAutofit/>
          </a:bodyPr>
          <a:lstStyle/>
          <a:p>
            <a:r>
              <a:rPr lang="en-US" sz="4000" b="1" dirty="0"/>
              <a:t>Revenue Source #3: Sponsors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9866-BFBE-4A2B-A4E6-AEB5FDEAB0DF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1331711" y="6144591"/>
            <a:ext cx="109332" cy="57425"/>
          </a:xfrm>
        </p:spPr>
        <p:txBody>
          <a:bodyPr>
            <a:normAutofit fontScale="25000" lnSpcReduction="20000"/>
          </a:bodyPr>
          <a:lstStyle/>
          <a:p>
            <a:pPr lvl="2"/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D0CF5-B79A-4233-B855-A9AA4E6F2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19" y="519699"/>
            <a:ext cx="3394972" cy="12384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28CC1A-76F2-4A4B-873C-AF91EC47372B}"/>
              </a:ext>
            </a:extLst>
          </p:cNvPr>
          <p:cNvSpPr txBox="1"/>
          <p:nvPr/>
        </p:nvSpPr>
        <p:spPr>
          <a:xfrm>
            <a:off x="699961" y="2152481"/>
            <a:ext cx="988937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 players are a well-targeted market for:</a:t>
            </a:r>
          </a:p>
          <a:p>
            <a:r>
              <a:rPr lang="en-US" sz="4000" dirty="0"/>
              <a:t>	1) Gaming desktops, laptops and monitors</a:t>
            </a:r>
          </a:p>
          <a:p>
            <a:r>
              <a:rPr lang="en-US" sz="4000" dirty="0"/>
              <a:t>	2) Graphics cards</a:t>
            </a:r>
          </a:p>
          <a:p>
            <a:r>
              <a:rPr lang="en-US" sz="4000" dirty="0"/>
              <a:t>	3) Gaming mice and keyboards</a:t>
            </a:r>
          </a:p>
          <a:p>
            <a:r>
              <a:rPr lang="en-US" sz="4000" dirty="0"/>
              <a:t>	4) Network providers</a:t>
            </a:r>
          </a:p>
          <a:p>
            <a:r>
              <a:rPr lang="en-US" sz="4000" dirty="0"/>
              <a:t>	5) Energy drinks, </a:t>
            </a:r>
            <a:r>
              <a:rPr lang="en-US" sz="4000" dirty="0" err="1"/>
              <a:t>etc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35346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1064</Words>
  <Application>Microsoft Office PowerPoint</Application>
  <PresentationFormat>Widescreen</PresentationFormat>
  <Paragraphs>293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Fortnite Ping</vt:lpstr>
      <vt:lpstr>Why?</vt:lpstr>
      <vt:lpstr>Launch</vt:lpstr>
      <vt:lpstr>Progression</vt:lpstr>
      <vt:lpstr>Users</vt:lpstr>
      <vt:lpstr>Developer/Founder</vt:lpstr>
      <vt:lpstr>Revenue Source #1: Players</vt:lpstr>
      <vt:lpstr>Revenue Source #2: Orgs</vt:lpstr>
      <vt:lpstr>Revenue Source #3: Sponsors</vt:lpstr>
      <vt:lpstr>Revenue </vt:lpstr>
      <vt:lpstr>Competitors</vt:lpstr>
      <vt:lpstr>Tech stack</vt:lpstr>
      <vt:lpstr>Outreach, aka “growth”</vt:lpstr>
      <vt:lpstr>Why Tiny Seed?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Fortnite Ping</dc:title>
  <dc:creator>Scott McKissock</dc:creator>
  <cp:lastModifiedBy>Scott McKissock</cp:lastModifiedBy>
  <cp:revision>46</cp:revision>
  <dcterms:created xsi:type="dcterms:W3CDTF">2019-12-02T10:25:26Z</dcterms:created>
  <dcterms:modified xsi:type="dcterms:W3CDTF">2019-12-03T03:45:11Z</dcterms:modified>
</cp:coreProperties>
</file>