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753600" cy="7315200"/>
  <p:notesSz cx="6858000" cy="9144000"/>
  <p:embeddedFontLst>
    <p:embeddedFont>
      <p:font typeface="Calibri (MS)" charset="1" panose="020F0502020204030204"/>
      <p:regular r:id="rId24"/>
    </p:embeddedFont>
    <p:embeddedFont>
      <p:font typeface="Courier New OS" charset="1" panose="020703090202050204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84368" y="198910"/>
            <a:ext cx="2353020" cy="2428069"/>
          </a:xfrm>
          <a:custGeom>
            <a:avLst/>
            <a:gdLst/>
            <a:ahLst/>
            <a:cxnLst/>
            <a:rect r="r" b="b" t="t" l="l"/>
            <a:pathLst>
              <a:path h="2428069" w="2353020">
                <a:moveTo>
                  <a:pt x="0" y="0"/>
                </a:moveTo>
                <a:lnTo>
                  <a:pt x="2353019" y="0"/>
                </a:lnTo>
                <a:lnTo>
                  <a:pt x="2353019" y="2428069"/>
                </a:lnTo>
                <a:lnTo>
                  <a:pt x="0" y="242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1520" y="2272453"/>
            <a:ext cx="8290560" cy="1568027"/>
            <a:chOff x="0" y="0"/>
            <a:chExt cx="11054080" cy="20907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054080" cy="21859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Email Spam Detection — Lab 1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87584" y="3840480"/>
            <a:ext cx="2654753" cy="2926080"/>
          </a:xfrm>
          <a:custGeom>
            <a:avLst/>
            <a:gdLst/>
            <a:ahLst/>
            <a:cxnLst/>
            <a:rect r="r" b="b" t="t" l="l"/>
            <a:pathLst>
              <a:path h="2926080" w="2654753">
                <a:moveTo>
                  <a:pt x="0" y="0"/>
                </a:moveTo>
                <a:lnTo>
                  <a:pt x="2654752" y="0"/>
                </a:lnTo>
                <a:lnTo>
                  <a:pt x="2654752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3708712">
            <a:off x="4914528" y="469228"/>
            <a:ext cx="1772518" cy="2453312"/>
          </a:xfrm>
          <a:custGeom>
            <a:avLst/>
            <a:gdLst/>
            <a:ahLst/>
            <a:cxnLst/>
            <a:rect r="r" b="b" t="t" l="l"/>
            <a:pathLst>
              <a:path h="2453312" w="1772518">
                <a:moveTo>
                  <a:pt x="1772518" y="2453312"/>
                </a:moveTo>
                <a:lnTo>
                  <a:pt x="0" y="2453312"/>
                </a:lnTo>
                <a:lnTo>
                  <a:pt x="0" y="0"/>
                </a:lnTo>
                <a:lnTo>
                  <a:pt x="1772518" y="0"/>
                </a:lnTo>
                <a:lnTo>
                  <a:pt x="1772518" y="245331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54480" y="4124325"/>
            <a:ext cx="6644640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Date: 12-09-2025</a:t>
            </a:r>
          </a:p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YouTube Handle: @csquickrevisionshorts</a:t>
            </a:r>
          </a:p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Course: Big Data Analysis</a:t>
            </a:r>
          </a:p>
        </p:txBody>
      </p:sp>
      <p:sp>
        <p:nvSpPr>
          <p:cNvPr name="Freeform 9" id="9"/>
          <p:cNvSpPr/>
          <p:nvPr/>
        </p:nvSpPr>
        <p:spPr>
          <a:xfrm flipH="true" flipV="true" rot="203794">
            <a:off x="2156077" y="3465335"/>
            <a:ext cx="1772518" cy="2453312"/>
          </a:xfrm>
          <a:custGeom>
            <a:avLst/>
            <a:gdLst/>
            <a:ahLst/>
            <a:cxnLst/>
            <a:rect r="r" b="b" t="t" l="l"/>
            <a:pathLst>
              <a:path h="2453312" w="1772518">
                <a:moveTo>
                  <a:pt x="1772518" y="2453312"/>
                </a:moveTo>
                <a:lnTo>
                  <a:pt x="0" y="2453312"/>
                </a:lnTo>
                <a:lnTo>
                  <a:pt x="0" y="0"/>
                </a:lnTo>
                <a:lnTo>
                  <a:pt x="1772518" y="0"/>
                </a:lnTo>
                <a:lnTo>
                  <a:pt x="1772518" y="245331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Error Analysis Report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24025"/>
            <a:ext cx="8595360" cy="476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64727" indent="-82364" lvl="1">
              <a:lnSpc>
                <a:spcPts val="1535"/>
              </a:lnSpc>
              <a:buFont typeface="Arial"/>
              <a:buChar char="•"/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precision    recall  f1-score   support</a:t>
            </a:r>
          </a:p>
          <a:p>
            <a:pPr algn="l" marL="164727" indent="-82364" lvl="1">
              <a:lnSpc>
                <a:spcPts val="1535"/>
              </a:lnSpc>
            </a:pPr>
          </a:p>
          <a:p>
            <a:pPr algn="l" marL="164727" indent="-82364" lvl="1">
              <a:lnSpc>
                <a:spcPts val="1535"/>
              </a:lnSpc>
              <a:buFont typeface="Arial"/>
              <a:buChar char="•"/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0       1.00      1.00      1.00         1</a:t>
            </a:r>
          </a:p>
          <a:p>
            <a:pPr algn="l" marL="164727" indent="-82364" lvl="1">
              <a:lnSpc>
                <a:spcPts val="1535"/>
              </a:lnSpc>
              <a:buFont typeface="Arial"/>
              <a:buChar char="•"/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1       1.00      1.00      1.00         2</a:t>
            </a:r>
          </a:p>
          <a:p>
            <a:pPr algn="l" marL="164727" indent="-82364" lvl="1">
              <a:lnSpc>
                <a:spcPts val="1535"/>
              </a:lnSpc>
            </a:pPr>
          </a:p>
          <a:p>
            <a:pPr algn="l" marL="164727" indent="-82364" lvl="1">
              <a:lnSpc>
                <a:spcPts val="1535"/>
              </a:lnSpc>
              <a:buFont typeface="Arial"/>
              <a:buChar char="•"/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accuracy                           1.00         3</a:t>
            </a:r>
          </a:p>
          <a:p>
            <a:pPr algn="l" marL="164727" indent="-82364" lvl="1">
              <a:lnSpc>
                <a:spcPts val="1535"/>
              </a:lnSpc>
              <a:buFont typeface="Arial"/>
              <a:buChar char="•"/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macro avg       1.00      1.00      1.00         3</a:t>
            </a:r>
          </a:p>
          <a:p>
            <a:pPr algn="l" marL="164727" indent="-82364" lvl="1">
              <a:lnSpc>
                <a:spcPts val="1535"/>
              </a:lnSpc>
              <a:buFont typeface="Arial"/>
              <a:buChar char="•"/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weighted avg       1.00      1.00      1.00         3</a:t>
            </a:r>
          </a:p>
          <a:p>
            <a:pPr algn="l" marL="164727" indent="-82364" lvl="1">
              <a:lnSpc>
                <a:spcPts val="153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66800" y="5869305"/>
            <a:ext cx="371856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@csquickrevisionshorts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Day-3 Confusion Matrix</a:t>
              </a: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75360" y="1463040"/>
            <a:ext cx="4434525" cy="4389120"/>
            <a:chOff x="0" y="0"/>
            <a:chExt cx="5912700" cy="5852160"/>
          </a:xfrm>
        </p:grpSpPr>
        <p:sp>
          <p:nvSpPr>
            <p:cNvPr name="Freeform 6" id="6" descr="confusion_day3.png"/>
            <p:cNvSpPr/>
            <p:nvPr/>
          </p:nvSpPr>
          <p:spPr>
            <a:xfrm flipH="false" flipV="false" rot="0">
              <a:off x="0" y="0"/>
              <a:ext cx="5912739" cy="5852160"/>
            </a:xfrm>
            <a:custGeom>
              <a:avLst/>
              <a:gdLst/>
              <a:ahLst/>
              <a:cxnLst/>
              <a:rect r="r" b="b" t="t" l="l"/>
              <a:pathLst>
                <a:path h="5852160" w="5912739">
                  <a:moveTo>
                    <a:pt x="0" y="0"/>
                  </a:moveTo>
                  <a:lnTo>
                    <a:pt x="5912739" y="0"/>
                  </a:lnTo>
                  <a:lnTo>
                    <a:pt x="5912739" y="5852160"/>
                  </a:lnTo>
                  <a:lnTo>
                    <a:pt x="0" y="58521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66800" y="5869305"/>
            <a:ext cx="371856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@csquickrevisionshorts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Main Code: spam_main.py (part 1)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489710"/>
            <a:ext cx="8595360" cy="480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# --- model + metrics + image saving ---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from sklearn.model_selection import train_test_split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from sklearn.feature_extraction.text import TfidfVectorizer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from sklearn.naive_bayes import MultinomialNB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from sklearn.pipeline import Pipeline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from sklearn.metrics import accuracy_score, classification_report, confusion_matrix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import matplotlib.pyplot as plt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import numpy as np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from pptx import Presentation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from pptx.util import Inches</a:t>
            </a: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@csquickrevisionshorts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Example data (replace with real dataset if available)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emails = [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"Congratulations, you won a free iPhone!",                # Spam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"Meeting scheduled tomorrow at 10 AM",                   # Ham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"Claim your free prize now!!!",                           # Spam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"Please review the attached project report",             # Ham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"Win cash now, limited offer",                            # Spam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"Lunch at noon?",                                         # Ham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"Exclusive deal: buy one get one free",                  # Spam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"Minutes of today's meeting attached",                   # Ham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"Get a free gift card by completing this survey!",       # Spam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"Team outing next Friday, RSVP",                          # Ham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"Limited-time offer! Earn $5000 per week",               # Spam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Main Code: spam_main.py (part 2)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489710"/>
            <a:ext cx="8595360" cy="480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"Can you send me the latest sales figures?",             # Ham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"Your account has been compromised, reset now",          # Spam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"Reminder: doctor appointment tomorrow at 9 AM",         # Ham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"Win a luxury vacation to the Bahamas!",                 # Spam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"Please find the invoice attached",                      # Ham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"Earn money fast with this simple trick",                # Spam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"Family dinner plans for Saturday?",                      # Ham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"Get free tickets to the concert of your dreams!",       # Spam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"Notes from today's lecture attached",                   # Ham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]</a:t>
            </a: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labels = [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1,0,1,0,1,0,1,0,1,0,1,0,1,0,1,0,1,0,1,0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]  # 1 = spam, 0 = not spam</a:t>
            </a: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Train / test split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X_train, X_test, y_train, y_test = train_test_split(emails, labels, test_size=0.25, random_state=42)</a:t>
            </a: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@csquickrevisionshorts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Pipeline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model = Pipeline([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('tfidf', TfidfVectorizer(stop_words='english')),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('clf', MultinomialNB())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])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Main Code: spam_main.py (part 3)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489710"/>
            <a:ext cx="8595360" cy="480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model.fit(X_train, y_train)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y_pred = model.predict(X_test)</a:t>
            </a: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Print numeric results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acc = accuracy_score(y_test, y_pred)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report = classification_report(y_test, y_pred, zero_division=0)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print("Accuracy:", acc)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print("Classification report: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", report)</a:t>
            </a: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@csquickrevisionshorts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Confusion matrix plot (matplotlib only)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cm = confusion_matrix(y_test, y_pred)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plt.figure(figsize=(4,3))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plt.imshow(cm, interpolation='nearest', cmap='Blues')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for i in range(cm.shape[0]):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for j in range(cm.shape[1]):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    plt.text(j, i, str(cm[i, j]), ha='center', va='center')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plt.xticks([0,1], ['not spam','spam'])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plt.yticks([0,1], ['not spam','spam'])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plt.xlabel('Predicted')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plt.ylabel('Actual')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plt.title('Confusion Matrix')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plt.tight_layout()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plt.savefig('/content/confusion.png', bbox_inches='tight')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Main Code: spam_main.py (part 4)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489710"/>
            <a:ext cx="8595360" cy="480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plt.show()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6800" y="5869305"/>
            <a:ext cx="371856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@csquickrevisionshorts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Prediction Code: spam_prediction.py (part 1)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489710"/>
            <a:ext cx="8595360" cy="480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#Practice Code -1: Prediction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#---------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#Practical big data. Predict spam/ham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New data for prediction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new_emails = [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"Win a brand new car by clicking this link!",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"Don't forget our lunch meeting tomorrow",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"Get free coupons instantly!!!"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]</a:t>
            </a: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Predict labels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new_preds = model.predict(new_emails)</a:t>
            </a: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Display results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for email, label in zip(new_emails, new_preds):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print(f"Email: {email}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Predicted label: {'Spam' if label == 1 else 'Ham'}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")</a:t>
            </a: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#***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#Practice Code -2: Practical-Big data. Error #analysis of spam/ham.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#---------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#Practical big data. Predict spam/ham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New data with true labels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6800" y="5869305"/>
            <a:ext cx="371856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@csquickrevisionshorts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Prediction Code: spam_prediction.py (part 2)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489710"/>
            <a:ext cx="8595360" cy="480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new_emails = [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"Win a brand new car by clicking this link!",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"Don't forget our lunch meeting tomorrow",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    "Get free coupons instantly!!!"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]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true_labels = [1, 0, 1]  # Actual spam/ham labels</a:t>
            </a: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Predictions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new_preds = model.predict(new_emails)</a:t>
            </a: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# Error analysis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from sklearn.metrics import classification_report, confusion_matrix</a:t>
            </a:r>
          </a:p>
          <a:p>
            <a:pPr algn="l">
              <a:lnSpc>
                <a:spcPts val="1535"/>
              </a:lnSpc>
            </a:pP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print(confusion_matrix(true_labels, new_preds))</a:t>
            </a:r>
          </a:p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ourier New OS"/>
                <a:ea typeface="Courier New OS"/>
                <a:cs typeface="Courier New OS"/>
                <a:sym typeface="Courier New OS"/>
              </a:rPr>
              <a:t>print(classification_report(true_labels, new_preds))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6800" y="5869305"/>
            <a:ext cx="371856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@csquickrevisionshorts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Sample Dataset (emails + labels)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87680" y="1463040"/>
          <a:ext cx="8778240" cy="4836160"/>
        </p:xfrm>
        <a:graphic>
          <a:graphicData uri="http://schemas.openxmlformats.org/drawingml/2006/table">
            <a:tbl>
              <a:tblPr/>
              <a:tblGrid>
                <a:gridCol w="4389120"/>
                <a:gridCol w="4389120"/>
              </a:tblGrid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email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label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Congratulations, you won a free iPhone!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Meeting scheduled tomorrow at 10 AM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Claim your free prize now!!!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Please review the attached project report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Win cash now, limited offer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Lunch at noon?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Exclusive deal: buy one get one free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Minutes of today's meeting attached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Get a free gift card by completing this survey!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Team outing next Friday, RSVP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Limited-time offer! Earn $5000 per week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Can you send me the latest sales figures?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Your account has been compromised, reset now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Reminder: doctor appointment tomorrow at 9 AM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Win a luxury vacation to the Bahamas!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Please find the invoice attached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Earn money fast with this simple trick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Family dinner plans for Saturday?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Get free tickets to the concert of your dreams!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1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29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Notes from today's lecture attached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35"/>
                        </a:lnSpc>
                        <a:defRPr/>
                      </a:pPr>
                      <a:r>
                        <a:rPr lang="en-US" sz="1279">
                          <a:solidFill>
                            <a:srgbClr val="000000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66800" y="5869305"/>
            <a:ext cx="371856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@csquickrevisionshorts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1283097"/>
            <a:ext cx="8290560" cy="2374503"/>
            <a:chOff x="0" y="0"/>
            <a:chExt cx="11054080" cy="3166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3166004"/>
            </a:xfrm>
            <a:custGeom>
              <a:avLst/>
              <a:gdLst/>
              <a:ahLst/>
              <a:cxnLst/>
              <a:rect r="r" b="b" t="t" l="l"/>
              <a:pathLst>
                <a:path h="3166004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3166004"/>
                  </a:lnTo>
                  <a:lnTo>
                    <a:pt x="0" y="3166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326125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Experiment 1: Identification of Spam and  non-spam (ham) mails from your mail account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4480" y="4124325"/>
            <a:ext cx="6644640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Date: 12-09-2025</a:t>
            </a:r>
          </a:p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YouTube Handle: @csquickrevisionshorts</a:t>
            </a:r>
          </a:p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Course: Big Data Analysis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31520" y="307882"/>
            <a:ext cx="8290560" cy="1568027"/>
            <a:chOff x="0" y="0"/>
            <a:chExt cx="11054080" cy="20907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1054080" cy="21859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DAY-1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4480" y="2819400"/>
            <a:ext cx="6644640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Email Text → TF-IDF Vector → MultinomialNB → Spam/Ham Prediction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307882"/>
            <a:ext cx="8290560" cy="1568027"/>
            <a:chOff x="0" y="0"/>
            <a:chExt cx="11054080" cy="20907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054080" cy="21859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System Diagram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66800" y="5869305"/>
            <a:ext cx="371856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@csquickrevisionshorts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3152" y="2115629"/>
            <a:ext cx="9107296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Library: scikit-learn (sklearn.naive_bayes)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1520" y="307882"/>
            <a:ext cx="8290560" cy="1736328"/>
            <a:chOff x="0" y="0"/>
            <a:chExt cx="11054080" cy="23151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54080" cy="2315104"/>
            </a:xfrm>
            <a:custGeom>
              <a:avLst/>
              <a:gdLst/>
              <a:ahLst/>
              <a:cxnLst/>
              <a:rect r="r" b="b" t="t" l="l"/>
              <a:pathLst>
                <a:path h="2315104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315104"/>
                  </a:lnTo>
                  <a:lnTo>
                    <a:pt x="0" y="2315104"/>
                  </a:lnTo>
                  <a:close/>
                </a:path>
              </a:pathLst>
            </a:custGeom>
            <a:solidFill>
              <a:srgbClr val="5CE1E6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054080" cy="241035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Classifier Used: Multinomial Naive Bayes (MultinomialNB)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23152" y="2903814"/>
            <a:ext cx="9107296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Task: Text classification (Spam vs Ham)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6304" y="3691998"/>
            <a:ext cx="910729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Input Features: TF-IDF vectors from TfidfVectorizer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81876" y="5087166"/>
            <a:ext cx="6036152" cy="1496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3"/>
              </a:lnSpc>
            </a:pPr>
            <a:r>
              <a:rPr lang="en-US" sz="23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Advantages:</a:t>
            </a:r>
          </a:p>
          <a:p>
            <a:pPr algn="ctr">
              <a:lnSpc>
                <a:spcPts val="2863"/>
              </a:lnSpc>
            </a:pPr>
            <a:r>
              <a:rPr lang="en-US" sz="23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Simple and fast</a:t>
            </a:r>
          </a:p>
          <a:p>
            <a:pPr algn="ctr">
              <a:lnSpc>
                <a:spcPts val="2863"/>
              </a:lnSpc>
            </a:pPr>
            <a:r>
              <a:rPr lang="en-US" sz="23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Works well with discrete word count features</a:t>
            </a:r>
          </a:p>
          <a:p>
            <a:pPr algn="ctr">
              <a:lnSpc>
                <a:spcPts val="2863"/>
              </a:lnSpc>
            </a:pPr>
            <a:r>
              <a:rPr lang="en-US" sz="23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Effective even with small datasets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6800" y="5869305"/>
            <a:ext cx="371856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@csquickrevisionshorts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Model Results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Accuracy: 0.80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Classification report: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precision    recall  f1-score   support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0       1.00      0.67      0.80         3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1       0.67      1.00      0.80         2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accuracy                           0.80         5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macro avg       0.83      0.83      0.80         5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weighted avg       0.87      0.80      0.80         5</a:t>
            </a:r>
          </a:p>
          <a:p>
            <a:pPr algn="l" marL="439273" indent="-219637" lvl="1">
              <a:lnSpc>
                <a:spcPts val="409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66800" y="5869305"/>
            <a:ext cx="371856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@csquickrevisionshorts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Confusion Matrix</a:t>
              </a: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75360" y="1463040"/>
            <a:ext cx="4812897" cy="4389120"/>
            <a:chOff x="0" y="0"/>
            <a:chExt cx="6417196" cy="5852160"/>
          </a:xfrm>
        </p:grpSpPr>
        <p:sp>
          <p:nvSpPr>
            <p:cNvPr name="Freeform 6" id="6" descr="confusion.png"/>
            <p:cNvSpPr/>
            <p:nvPr/>
          </p:nvSpPr>
          <p:spPr>
            <a:xfrm flipH="false" flipV="false" rot="0">
              <a:off x="0" y="0"/>
              <a:ext cx="6417183" cy="5852160"/>
            </a:xfrm>
            <a:custGeom>
              <a:avLst/>
              <a:gdLst/>
              <a:ahLst/>
              <a:cxnLst/>
              <a:rect r="r" b="b" t="t" l="l"/>
              <a:pathLst>
                <a:path h="5852160" w="6417183">
                  <a:moveTo>
                    <a:pt x="0" y="0"/>
                  </a:moveTo>
                  <a:lnTo>
                    <a:pt x="6417183" y="0"/>
                  </a:lnTo>
                  <a:lnTo>
                    <a:pt x="6417183" y="5852160"/>
                  </a:lnTo>
                  <a:lnTo>
                    <a:pt x="0" y="58521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66800" y="5869305"/>
            <a:ext cx="371856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@csquickrevisionshorts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272453"/>
            <a:ext cx="8290560" cy="1568027"/>
            <a:chOff x="0" y="0"/>
            <a:chExt cx="11054080" cy="2090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Big Data Analysis — Day 3 / Lab 3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4480" y="4124325"/>
            <a:ext cx="6644640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Date: 20-09-2025</a:t>
            </a:r>
          </a:p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Experiment: Spam Detection — Prediction &amp; Error Analysis</a:t>
            </a:r>
          </a:p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@csquickrevisionshorts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272453"/>
            <a:ext cx="8290560" cy="1660128"/>
            <a:chOff x="0" y="0"/>
            <a:chExt cx="11054080" cy="22135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213504"/>
            </a:xfrm>
            <a:custGeom>
              <a:avLst/>
              <a:gdLst/>
              <a:ahLst/>
              <a:cxnLst/>
              <a:rect r="r" b="b" t="t" l="l"/>
              <a:pathLst>
                <a:path h="2213504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213504"/>
                  </a:lnTo>
                  <a:lnTo>
                    <a:pt x="0" y="22135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30875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Big Data Analysis — Additional Experiment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4480" y="4124325"/>
            <a:ext cx="6644640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Date: 20-09-2025</a:t>
            </a:r>
          </a:p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Experiment: Spam Detection — Prediction &amp; Error Analysis</a:t>
            </a:r>
          </a:p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@csquickrevisionshorts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Predictions on New Emails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24025"/>
            <a:ext cx="8595360" cy="476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92182" indent="-96091" lvl="1">
              <a:lnSpc>
                <a:spcPts val="1791"/>
              </a:lnSpc>
              <a:buFont typeface="Arial"/>
              <a:buChar char="•"/>
            </a:pPr>
            <a:r>
              <a:rPr lang="en-US" sz="149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Win a brand new car by clicking this link!  --&gt;  Spam</a:t>
            </a:r>
          </a:p>
          <a:p>
            <a:pPr algn="l" marL="192182" indent="-96091" lvl="1">
              <a:lnSpc>
                <a:spcPts val="1791"/>
              </a:lnSpc>
              <a:buFont typeface="Arial"/>
              <a:buChar char="•"/>
            </a:pPr>
            <a:r>
              <a:rPr lang="en-US" sz="149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Don't forget our lunch meeting tomorrow  --&gt;  Ham</a:t>
            </a:r>
          </a:p>
          <a:p>
            <a:pPr algn="l" marL="192182" indent="-96091" lvl="1">
              <a:lnSpc>
                <a:spcPts val="1791"/>
              </a:lnSpc>
              <a:buFont typeface="Arial"/>
              <a:buChar char="•"/>
            </a:pPr>
            <a:r>
              <a:rPr lang="en-US" sz="149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Get free coupons instantly!!!  --&gt;  Spam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6800" y="5869305"/>
            <a:ext cx="371856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5"/>
              </a:lnSpc>
            </a:pPr>
            <a:r>
              <a:rPr lang="en-US" sz="12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@csquickrevisionshorts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DAG0Mme--HA</dc:identifier>
  <dcterms:modified xsi:type="dcterms:W3CDTF">2011-08-01T06:04:30Z</dcterms:modified>
  <cp:revision>1</cp:revision>
  <dc:title>spam_classification_lab_full.pptx</dc:title>
</cp:coreProperties>
</file>