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6" r:id="rId10"/>
    <p:sldId id="265" r:id="rId11"/>
    <p:sldId id="267" r:id="rId12"/>
    <p:sldId id="270" r:id="rId13"/>
    <p:sldId id="269" r:id="rId14"/>
    <p:sldId id="268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2A390-EAB2-4758-82D7-223C9FDF4E7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10536BC-DF8D-4295-8DDB-9FBBC14723CE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1A24A218-E776-46B9-843B-A5739BD02E0B}" type="parTrans" cxnId="{300F95DF-452C-4F98-BC0E-6D1AC883754D}">
      <dgm:prSet/>
      <dgm:spPr/>
      <dgm:t>
        <a:bodyPr/>
        <a:lstStyle/>
        <a:p>
          <a:endParaRPr lang="en-US"/>
        </a:p>
      </dgm:t>
    </dgm:pt>
    <dgm:pt modelId="{E7CE439D-5B01-4858-A09C-5BB41E7AA71E}" type="sibTrans" cxnId="{300F95DF-452C-4F98-BC0E-6D1AC883754D}">
      <dgm:prSet/>
      <dgm:spPr/>
      <dgm:t>
        <a:bodyPr/>
        <a:lstStyle/>
        <a:p>
          <a:endParaRPr lang="en-US"/>
        </a:p>
      </dgm:t>
    </dgm:pt>
    <dgm:pt modelId="{E5DCCD12-D2C4-4E2F-A6E0-8A8ABD4E0182}">
      <dgm:prSet/>
      <dgm:spPr/>
      <dgm:t>
        <a:bodyPr/>
        <a:lstStyle/>
        <a:p>
          <a:r>
            <a:rPr lang="en-US"/>
            <a:t>Use the data provided to determine which three variables are the best predictor for employee attrition</a:t>
          </a:r>
        </a:p>
      </dgm:t>
    </dgm:pt>
    <dgm:pt modelId="{E21C034C-AC51-403A-A35A-9C0E07258C81}" type="parTrans" cxnId="{3309188A-DD2F-4D58-888B-FC32BB4B5968}">
      <dgm:prSet/>
      <dgm:spPr/>
      <dgm:t>
        <a:bodyPr/>
        <a:lstStyle/>
        <a:p>
          <a:endParaRPr lang="en-US"/>
        </a:p>
      </dgm:t>
    </dgm:pt>
    <dgm:pt modelId="{74EE2C2C-7DF2-4BD8-BAF9-96161F82DEA2}" type="sibTrans" cxnId="{3309188A-DD2F-4D58-888B-FC32BB4B5968}">
      <dgm:prSet/>
      <dgm:spPr/>
      <dgm:t>
        <a:bodyPr/>
        <a:lstStyle/>
        <a:p>
          <a:endParaRPr lang="en-US"/>
        </a:p>
      </dgm:t>
    </dgm:pt>
    <dgm:pt modelId="{D0882FA7-E06D-447F-9B7D-504060C99F1A}">
      <dgm:prSet/>
      <dgm:spPr/>
      <dgm:t>
        <a:bodyPr/>
        <a:lstStyle/>
        <a:p>
          <a:r>
            <a:rPr lang="en-US"/>
            <a:t>Prediction</a:t>
          </a:r>
        </a:p>
      </dgm:t>
    </dgm:pt>
    <dgm:pt modelId="{7F9CFEA6-9199-463C-AB8D-375B7663AB0B}" type="parTrans" cxnId="{280BC8B7-2C71-4306-A20E-6CEF1377B4CE}">
      <dgm:prSet/>
      <dgm:spPr/>
      <dgm:t>
        <a:bodyPr/>
        <a:lstStyle/>
        <a:p>
          <a:endParaRPr lang="en-US"/>
        </a:p>
      </dgm:t>
    </dgm:pt>
    <dgm:pt modelId="{2AA262E1-3327-4DCC-A647-F3045F23923F}" type="sibTrans" cxnId="{280BC8B7-2C71-4306-A20E-6CEF1377B4CE}">
      <dgm:prSet/>
      <dgm:spPr/>
      <dgm:t>
        <a:bodyPr/>
        <a:lstStyle/>
        <a:p>
          <a:endParaRPr lang="en-US"/>
        </a:p>
      </dgm:t>
    </dgm:pt>
    <dgm:pt modelId="{A6DD4517-F6AB-4BA5-BD56-4BD19D454C80}">
      <dgm:prSet/>
      <dgm:spPr/>
      <dgm:t>
        <a:bodyPr/>
        <a:lstStyle/>
        <a:p>
          <a:r>
            <a:rPr lang="en-US"/>
            <a:t>Use linear regression to develop a model to predict salary</a:t>
          </a:r>
        </a:p>
      </dgm:t>
    </dgm:pt>
    <dgm:pt modelId="{007662D0-F2F4-45FA-A87A-599BF4DF619E}" type="parTrans" cxnId="{5B23E2DE-7815-4485-B550-C82E69B4E068}">
      <dgm:prSet/>
      <dgm:spPr/>
      <dgm:t>
        <a:bodyPr/>
        <a:lstStyle/>
        <a:p>
          <a:endParaRPr lang="en-US"/>
        </a:p>
      </dgm:t>
    </dgm:pt>
    <dgm:pt modelId="{2E7C9EAB-E103-489B-A9A6-1A8B3FB4E018}" type="sibTrans" cxnId="{5B23E2DE-7815-4485-B550-C82E69B4E068}">
      <dgm:prSet/>
      <dgm:spPr/>
      <dgm:t>
        <a:bodyPr/>
        <a:lstStyle/>
        <a:p>
          <a:endParaRPr lang="en-US"/>
        </a:p>
      </dgm:t>
    </dgm:pt>
    <dgm:pt modelId="{F6755B85-F1F6-44CE-B105-AF3C1EACD4D7}" type="pres">
      <dgm:prSet presAssocID="{C002A390-EAB2-4758-82D7-223C9FDF4E7C}" presName="linear" presStyleCnt="0">
        <dgm:presLayoutVars>
          <dgm:dir/>
          <dgm:animLvl val="lvl"/>
          <dgm:resizeHandles val="exact"/>
        </dgm:presLayoutVars>
      </dgm:prSet>
      <dgm:spPr/>
    </dgm:pt>
    <dgm:pt modelId="{2BC81999-E18C-4D02-8E5F-2583373E5F5F}" type="pres">
      <dgm:prSet presAssocID="{F10536BC-DF8D-4295-8DDB-9FBBC14723CE}" presName="parentLin" presStyleCnt="0"/>
      <dgm:spPr/>
    </dgm:pt>
    <dgm:pt modelId="{52212E07-034E-4D63-9796-BFBF4D4B3FC3}" type="pres">
      <dgm:prSet presAssocID="{F10536BC-DF8D-4295-8DDB-9FBBC14723CE}" presName="parentLeftMargin" presStyleLbl="node1" presStyleIdx="0" presStyleCnt="2"/>
      <dgm:spPr/>
    </dgm:pt>
    <dgm:pt modelId="{65DBDD16-A176-4A40-9781-9ABC2643B524}" type="pres">
      <dgm:prSet presAssocID="{F10536BC-DF8D-4295-8DDB-9FBBC14723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97C6D7-357D-43A7-B259-247AA27A3D67}" type="pres">
      <dgm:prSet presAssocID="{F10536BC-DF8D-4295-8DDB-9FBBC14723CE}" presName="negativeSpace" presStyleCnt="0"/>
      <dgm:spPr/>
    </dgm:pt>
    <dgm:pt modelId="{4A9DE4F8-6130-41EA-9CD7-1313BBF58DA1}" type="pres">
      <dgm:prSet presAssocID="{F10536BC-DF8D-4295-8DDB-9FBBC14723CE}" presName="childText" presStyleLbl="conFgAcc1" presStyleIdx="0" presStyleCnt="2">
        <dgm:presLayoutVars>
          <dgm:bulletEnabled val="1"/>
        </dgm:presLayoutVars>
      </dgm:prSet>
      <dgm:spPr/>
    </dgm:pt>
    <dgm:pt modelId="{5A98DE32-D334-445F-AA87-60C5672641FE}" type="pres">
      <dgm:prSet presAssocID="{E7CE439D-5B01-4858-A09C-5BB41E7AA71E}" presName="spaceBetweenRectangles" presStyleCnt="0"/>
      <dgm:spPr/>
    </dgm:pt>
    <dgm:pt modelId="{A153B7F0-CED1-4FF0-B18F-3BC7A6D8B7D0}" type="pres">
      <dgm:prSet presAssocID="{D0882FA7-E06D-447F-9B7D-504060C99F1A}" presName="parentLin" presStyleCnt="0"/>
      <dgm:spPr/>
    </dgm:pt>
    <dgm:pt modelId="{42942D42-CED1-45B2-B356-4FF063B5B29F}" type="pres">
      <dgm:prSet presAssocID="{D0882FA7-E06D-447F-9B7D-504060C99F1A}" presName="parentLeftMargin" presStyleLbl="node1" presStyleIdx="0" presStyleCnt="2"/>
      <dgm:spPr/>
    </dgm:pt>
    <dgm:pt modelId="{71D54707-0ECD-4381-8C29-1565A81CE0AC}" type="pres">
      <dgm:prSet presAssocID="{D0882FA7-E06D-447F-9B7D-504060C99F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6D22F2-3994-4D1C-B594-0651F3DEC24B}" type="pres">
      <dgm:prSet presAssocID="{D0882FA7-E06D-447F-9B7D-504060C99F1A}" presName="negativeSpace" presStyleCnt="0"/>
      <dgm:spPr/>
    </dgm:pt>
    <dgm:pt modelId="{6A210A37-4A29-4C8D-A42E-D4149C103292}" type="pres">
      <dgm:prSet presAssocID="{D0882FA7-E06D-447F-9B7D-504060C99F1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04D417-ED67-4CC5-BB05-F922C731B4E1}" type="presOf" srcId="{D0882FA7-E06D-447F-9B7D-504060C99F1A}" destId="{42942D42-CED1-45B2-B356-4FF063B5B29F}" srcOrd="0" destOrd="0" presId="urn:microsoft.com/office/officeart/2005/8/layout/list1"/>
    <dgm:cxn modelId="{107ED730-A044-46DD-95C2-B8AE1907B3FD}" type="presOf" srcId="{F10536BC-DF8D-4295-8DDB-9FBBC14723CE}" destId="{65DBDD16-A176-4A40-9781-9ABC2643B524}" srcOrd="1" destOrd="0" presId="urn:microsoft.com/office/officeart/2005/8/layout/list1"/>
    <dgm:cxn modelId="{57A94235-0F77-42D0-ABFA-0664572AE1CB}" type="presOf" srcId="{C002A390-EAB2-4758-82D7-223C9FDF4E7C}" destId="{F6755B85-F1F6-44CE-B105-AF3C1EACD4D7}" srcOrd="0" destOrd="0" presId="urn:microsoft.com/office/officeart/2005/8/layout/list1"/>
    <dgm:cxn modelId="{DE7AFF42-F954-442C-852D-F5131B84BE17}" type="presOf" srcId="{E5DCCD12-D2C4-4E2F-A6E0-8A8ABD4E0182}" destId="{4A9DE4F8-6130-41EA-9CD7-1313BBF58DA1}" srcOrd="0" destOrd="0" presId="urn:microsoft.com/office/officeart/2005/8/layout/list1"/>
    <dgm:cxn modelId="{A1570653-08BD-4496-9950-A79367E99520}" type="presOf" srcId="{A6DD4517-F6AB-4BA5-BD56-4BD19D454C80}" destId="{6A210A37-4A29-4C8D-A42E-D4149C103292}" srcOrd="0" destOrd="0" presId="urn:microsoft.com/office/officeart/2005/8/layout/list1"/>
    <dgm:cxn modelId="{3309188A-DD2F-4D58-888B-FC32BB4B5968}" srcId="{F10536BC-DF8D-4295-8DDB-9FBBC14723CE}" destId="{E5DCCD12-D2C4-4E2F-A6E0-8A8ABD4E0182}" srcOrd="0" destOrd="0" parTransId="{E21C034C-AC51-403A-A35A-9C0E07258C81}" sibTransId="{74EE2C2C-7DF2-4BD8-BAF9-96161F82DEA2}"/>
    <dgm:cxn modelId="{1266AD90-48DA-4CDC-B009-791C607CF0EF}" type="presOf" srcId="{F10536BC-DF8D-4295-8DDB-9FBBC14723CE}" destId="{52212E07-034E-4D63-9796-BFBF4D4B3FC3}" srcOrd="0" destOrd="0" presId="urn:microsoft.com/office/officeart/2005/8/layout/list1"/>
    <dgm:cxn modelId="{43A032B0-57CF-424F-A973-3406E0BCE382}" type="presOf" srcId="{D0882FA7-E06D-447F-9B7D-504060C99F1A}" destId="{71D54707-0ECD-4381-8C29-1565A81CE0AC}" srcOrd="1" destOrd="0" presId="urn:microsoft.com/office/officeart/2005/8/layout/list1"/>
    <dgm:cxn modelId="{280BC8B7-2C71-4306-A20E-6CEF1377B4CE}" srcId="{C002A390-EAB2-4758-82D7-223C9FDF4E7C}" destId="{D0882FA7-E06D-447F-9B7D-504060C99F1A}" srcOrd="1" destOrd="0" parTransId="{7F9CFEA6-9199-463C-AB8D-375B7663AB0B}" sibTransId="{2AA262E1-3327-4DCC-A647-F3045F23923F}"/>
    <dgm:cxn modelId="{5B23E2DE-7815-4485-B550-C82E69B4E068}" srcId="{D0882FA7-E06D-447F-9B7D-504060C99F1A}" destId="{A6DD4517-F6AB-4BA5-BD56-4BD19D454C80}" srcOrd="0" destOrd="0" parTransId="{007662D0-F2F4-45FA-A87A-599BF4DF619E}" sibTransId="{2E7C9EAB-E103-489B-A9A6-1A8B3FB4E018}"/>
    <dgm:cxn modelId="{300F95DF-452C-4F98-BC0E-6D1AC883754D}" srcId="{C002A390-EAB2-4758-82D7-223C9FDF4E7C}" destId="{F10536BC-DF8D-4295-8DDB-9FBBC14723CE}" srcOrd="0" destOrd="0" parTransId="{1A24A218-E776-46B9-843B-A5739BD02E0B}" sibTransId="{E7CE439D-5B01-4858-A09C-5BB41E7AA71E}"/>
    <dgm:cxn modelId="{50959DE3-910B-4B1E-A2B6-CA98596843D3}" type="presParOf" srcId="{F6755B85-F1F6-44CE-B105-AF3C1EACD4D7}" destId="{2BC81999-E18C-4D02-8E5F-2583373E5F5F}" srcOrd="0" destOrd="0" presId="urn:microsoft.com/office/officeart/2005/8/layout/list1"/>
    <dgm:cxn modelId="{D0716880-F165-4B56-AE23-4F4AE8B633B8}" type="presParOf" srcId="{2BC81999-E18C-4D02-8E5F-2583373E5F5F}" destId="{52212E07-034E-4D63-9796-BFBF4D4B3FC3}" srcOrd="0" destOrd="0" presId="urn:microsoft.com/office/officeart/2005/8/layout/list1"/>
    <dgm:cxn modelId="{365D606E-8EC0-4F6E-B8A3-DF812DE88688}" type="presParOf" srcId="{2BC81999-E18C-4D02-8E5F-2583373E5F5F}" destId="{65DBDD16-A176-4A40-9781-9ABC2643B524}" srcOrd="1" destOrd="0" presId="urn:microsoft.com/office/officeart/2005/8/layout/list1"/>
    <dgm:cxn modelId="{3B923C22-41AB-4D43-87BE-CCCAAD66CE2A}" type="presParOf" srcId="{F6755B85-F1F6-44CE-B105-AF3C1EACD4D7}" destId="{3797C6D7-357D-43A7-B259-247AA27A3D67}" srcOrd="1" destOrd="0" presId="urn:microsoft.com/office/officeart/2005/8/layout/list1"/>
    <dgm:cxn modelId="{211DDFAF-5AB3-4775-BA7E-70DBCE2743F1}" type="presParOf" srcId="{F6755B85-F1F6-44CE-B105-AF3C1EACD4D7}" destId="{4A9DE4F8-6130-41EA-9CD7-1313BBF58DA1}" srcOrd="2" destOrd="0" presId="urn:microsoft.com/office/officeart/2005/8/layout/list1"/>
    <dgm:cxn modelId="{B5139299-81E6-42E6-954A-4DA3FEECE8E1}" type="presParOf" srcId="{F6755B85-F1F6-44CE-B105-AF3C1EACD4D7}" destId="{5A98DE32-D334-445F-AA87-60C5672641FE}" srcOrd="3" destOrd="0" presId="urn:microsoft.com/office/officeart/2005/8/layout/list1"/>
    <dgm:cxn modelId="{AA22C8C0-8058-4475-AB8D-0B39697CF15D}" type="presParOf" srcId="{F6755B85-F1F6-44CE-B105-AF3C1EACD4D7}" destId="{A153B7F0-CED1-4FF0-B18F-3BC7A6D8B7D0}" srcOrd="4" destOrd="0" presId="urn:microsoft.com/office/officeart/2005/8/layout/list1"/>
    <dgm:cxn modelId="{BC6C8248-F97E-4145-8D92-BCB9AB739E78}" type="presParOf" srcId="{A153B7F0-CED1-4FF0-B18F-3BC7A6D8B7D0}" destId="{42942D42-CED1-45B2-B356-4FF063B5B29F}" srcOrd="0" destOrd="0" presId="urn:microsoft.com/office/officeart/2005/8/layout/list1"/>
    <dgm:cxn modelId="{A3201877-9799-4CB0-8801-E510687C017F}" type="presParOf" srcId="{A153B7F0-CED1-4FF0-B18F-3BC7A6D8B7D0}" destId="{71D54707-0ECD-4381-8C29-1565A81CE0AC}" srcOrd="1" destOrd="0" presId="urn:microsoft.com/office/officeart/2005/8/layout/list1"/>
    <dgm:cxn modelId="{068DAF7C-B120-4826-A0F0-E789D3F5B882}" type="presParOf" srcId="{F6755B85-F1F6-44CE-B105-AF3C1EACD4D7}" destId="{706D22F2-3994-4D1C-B594-0651F3DEC24B}" srcOrd="5" destOrd="0" presId="urn:microsoft.com/office/officeart/2005/8/layout/list1"/>
    <dgm:cxn modelId="{970FE55D-245B-436C-A92D-321C508220C3}" type="presParOf" srcId="{F6755B85-F1F6-44CE-B105-AF3C1EACD4D7}" destId="{6A210A37-4A29-4C8D-A42E-D4149C10329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B2AA5-8D75-4255-AEB3-AE3393DC6D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4535FA-3CE0-4274-ADA1-550147322E10}">
      <dgm:prSet/>
      <dgm:spPr/>
      <dgm:t>
        <a:bodyPr/>
        <a:lstStyle/>
        <a:p>
          <a:pPr>
            <a:defRPr cap="all"/>
          </a:pPr>
          <a:r>
            <a:rPr lang="en-US"/>
            <a:t>36 Different Variables</a:t>
          </a:r>
        </a:p>
      </dgm:t>
    </dgm:pt>
    <dgm:pt modelId="{666C8459-2595-4A46-999A-58B1EE85C2CE}" type="parTrans" cxnId="{7443012A-DCE0-4AC6-AB26-6F255BB9BE68}">
      <dgm:prSet/>
      <dgm:spPr/>
      <dgm:t>
        <a:bodyPr/>
        <a:lstStyle/>
        <a:p>
          <a:endParaRPr lang="en-US"/>
        </a:p>
      </dgm:t>
    </dgm:pt>
    <dgm:pt modelId="{55273A12-681B-44E5-AB9B-CB3A7A313C5A}" type="sibTrans" cxnId="{7443012A-DCE0-4AC6-AB26-6F255BB9BE68}">
      <dgm:prSet/>
      <dgm:spPr/>
      <dgm:t>
        <a:bodyPr/>
        <a:lstStyle/>
        <a:p>
          <a:endParaRPr lang="en-US"/>
        </a:p>
      </dgm:t>
    </dgm:pt>
    <dgm:pt modelId="{A8F37FBE-1123-4C9E-B193-3A7C7E165882}">
      <dgm:prSet/>
      <dgm:spPr/>
      <dgm:t>
        <a:bodyPr/>
        <a:lstStyle/>
        <a:p>
          <a:pPr>
            <a:defRPr cap="all"/>
          </a:pPr>
          <a:r>
            <a:rPr lang="en-US" dirty="0"/>
            <a:t>870 Individual Observations</a:t>
          </a:r>
        </a:p>
      </dgm:t>
    </dgm:pt>
    <dgm:pt modelId="{2BA8C08E-F920-4CE4-89A9-22434CB02C21}" type="parTrans" cxnId="{23773133-FB79-4148-B69B-33134C8D118E}">
      <dgm:prSet/>
      <dgm:spPr/>
      <dgm:t>
        <a:bodyPr/>
        <a:lstStyle/>
        <a:p>
          <a:endParaRPr lang="en-US"/>
        </a:p>
      </dgm:t>
    </dgm:pt>
    <dgm:pt modelId="{13AB62B8-3598-44A9-93B7-F522427864F3}" type="sibTrans" cxnId="{23773133-FB79-4148-B69B-33134C8D118E}">
      <dgm:prSet/>
      <dgm:spPr/>
      <dgm:t>
        <a:bodyPr/>
        <a:lstStyle/>
        <a:p>
          <a:endParaRPr lang="en-US"/>
        </a:p>
      </dgm:t>
    </dgm:pt>
    <dgm:pt modelId="{86BD5933-09BB-4819-867D-758FF85C21CE}">
      <dgm:prSet/>
      <dgm:spPr/>
      <dgm:t>
        <a:bodyPr/>
        <a:lstStyle/>
        <a:p>
          <a:pPr>
            <a:defRPr cap="all"/>
          </a:pPr>
          <a:r>
            <a:rPr lang="en-US"/>
            <a:t>9 Factor / 27 Numerical </a:t>
          </a:r>
        </a:p>
      </dgm:t>
    </dgm:pt>
    <dgm:pt modelId="{9D705A29-4BFC-49B2-9AF2-B569011BEA67}" type="parTrans" cxnId="{6A5577B4-AB17-4A86-8F6B-FE25D06368E0}">
      <dgm:prSet/>
      <dgm:spPr/>
      <dgm:t>
        <a:bodyPr/>
        <a:lstStyle/>
        <a:p>
          <a:endParaRPr lang="en-US"/>
        </a:p>
      </dgm:t>
    </dgm:pt>
    <dgm:pt modelId="{1954E2F0-DC94-4148-970E-D2BA9E4CF2DD}" type="sibTrans" cxnId="{6A5577B4-AB17-4A86-8F6B-FE25D06368E0}">
      <dgm:prSet/>
      <dgm:spPr/>
      <dgm:t>
        <a:bodyPr/>
        <a:lstStyle/>
        <a:p>
          <a:endParaRPr lang="en-US"/>
        </a:p>
      </dgm:t>
    </dgm:pt>
    <dgm:pt modelId="{61BAA10D-1C61-4362-B8B3-00759EB7C9ED}">
      <dgm:prSet/>
      <dgm:spPr/>
      <dgm:t>
        <a:bodyPr/>
        <a:lstStyle/>
        <a:p>
          <a:pPr>
            <a:defRPr cap="all"/>
          </a:pPr>
          <a:r>
            <a:rPr lang="en-US" dirty="0"/>
            <a:t>Missing Values: 0</a:t>
          </a:r>
        </a:p>
      </dgm:t>
    </dgm:pt>
    <dgm:pt modelId="{5672B66B-3612-4DE3-BC17-754FACF3591B}" type="parTrans" cxnId="{DF32642D-EC02-4D93-AF2D-05E483423704}">
      <dgm:prSet/>
      <dgm:spPr/>
      <dgm:t>
        <a:bodyPr/>
        <a:lstStyle/>
        <a:p>
          <a:endParaRPr lang="en-US"/>
        </a:p>
      </dgm:t>
    </dgm:pt>
    <dgm:pt modelId="{38A42D5C-1B6B-4ACF-B58F-6091A003FF3F}" type="sibTrans" cxnId="{DF32642D-EC02-4D93-AF2D-05E483423704}">
      <dgm:prSet/>
      <dgm:spPr/>
      <dgm:t>
        <a:bodyPr/>
        <a:lstStyle/>
        <a:p>
          <a:endParaRPr lang="en-US"/>
        </a:p>
      </dgm:t>
    </dgm:pt>
    <dgm:pt modelId="{01F21FA6-18BA-4784-A07B-20BC727023F8}" type="pres">
      <dgm:prSet presAssocID="{D9BB2AA5-8D75-4255-AEB3-AE3393DC6D39}" presName="root" presStyleCnt="0">
        <dgm:presLayoutVars>
          <dgm:dir/>
          <dgm:resizeHandles val="exact"/>
        </dgm:presLayoutVars>
      </dgm:prSet>
      <dgm:spPr/>
    </dgm:pt>
    <dgm:pt modelId="{DB453EBA-2718-49F5-BC6B-B64F157F780E}" type="pres">
      <dgm:prSet presAssocID="{C34535FA-3CE0-4274-ADA1-550147322E10}" presName="compNode" presStyleCnt="0"/>
      <dgm:spPr/>
    </dgm:pt>
    <dgm:pt modelId="{8DFE77AA-4847-4F8A-B45C-325E74012717}" type="pres">
      <dgm:prSet presAssocID="{C34535FA-3CE0-4274-ADA1-550147322E10}" presName="iconBgRect" presStyleLbl="bgShp" presStyleIdx="0" presStyleCnt="4"/>
      <dgm:spPr/>
    </dgm:pt>
    <dgm:pt modelId="{88BE6F26-14BE-4626-B5A4-0CA0114A8CDE}" type="pres">
      <dgm:prSet presAssocID="{C34535FA-3CE0-4274-ADA1-550147322E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295222F-4A93-40E8-86AC-B9DAC99F93F9}" type="pres">
      <dgm:prSet presAssocID="{C34535FA-3CE0-4274-ADA1-550147322E10}" presName="spaceRect" presStyleCnt="0"/>
      <dgm:spPr/>
    </dgm:pt>
    <dgm:pt modelId="{DCAD7CBC-CE49-40D4-A35B-92FF34AF8EED}" type="pres">
      <dgm:prSet presAssocID="{C34535FA-3CE0-4274-ADA1-550147322E10}" presName="textRect" presStyleLbl="revTx" presStyleIdx="0" presStyleCnt="4">
        <dgm:presLayoutVars>
          <dgm:chMax val="1"/>
          <dgm:chPref val="1"/>
        </dgm:presLayoutVars>
      </dgm:prSet>
      <dgm:spPr/>
    </dgm:pt>
    <dgm:pt modelId="{11DE5E8B-0044-482F-8EB3-5741BACAD35E}" type="pres">
      <dgm:prSet presAssocID="{55273A12-681B-44E5-AB9B-CB3A7A313C5A}" presName="sibTrans" presStyleCnt="0"/>
      <dgm:spPr/>
    </dgm:pt>
    <dgm:pt modelId="{C52F30F6-6391-49D2-8BD4-DC7D6F3436C5}" type="pres">
      <dgm:prSet presAssocID="{A8F37FBE-1123-4C9E-B193-3A7C7E165882}" presName="compNode" presStyleCnt="0"/>
      <dgm:spPr/>
    </dgm:pt>
    <dgm:pt modelId="{A92B4562-B65F-41B9-8A25-300AC1997C4B}" type="pres">
      <dgm:prSet presAssocID="{A8F37FBE-1123-4C9E-B193-3A7C7E165882}" presName="iconBgRect" presStyleLbl="bgShp" presStyleIdx="1" presStyleCnt="4"/>
      <dgm:spPr/>
    </dgm:pt>
    <dgm:pt modelId="{65B751B1-87DF-4E64-9AF5-1B013066538E}" type="pres">
      <dgm:prSet presAssocID="{A8F37FBE-1123-4C9E-B193-3A7C7E1658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C91EC6D-02B8-4B67-9ECD-24525464FB12}" type="pres">
      <dgm:prSet presAssocID="{A8F37FBE-1123-4C9E-B193-3A7C7E165882}" presName="spaceRect" presStyleCnt="0"/>
      <dgm:spPr/>
    </dgm:pt>
    <dgm:pt modelId="{78C7130E-CA13-4172-8446-F3B2F34EE1C8}" type="pres">
      <dgm:prSet presAssocID="{A8F37FBE-1123-4C9E-B193-3A7C7E165882}" presName="textRect" presStyleLbl="revTx" presStyleIdx="1" presStyleCnt="4">
        <dgm:presLayoutVars>
          <dgm:chMax val="1"/>
          <dgm:chPref val="1"/>
        </dgm:presLayoutVars>
      </dgm:prSet>
      <dgm:spPr/>
    </dgm:pt>
    <dgm:pt modelId="{26152404-FE78-4A10-BD4A-E21646891B1A}" type="pres">
      <dgm:prSet presAssocID="{13AB62B8-3598-44A9-93B7-F522427864F3}" presName="sibTrans" presStyleCnt="0"/>
      <dgm:spPr/>
    </dgm:pt>
    <dgm:pt modelId="{792EEC7A-141F-4AD4-8D74-2E1EF2CF8088}" type="pres">
      <dgm:prSet presAssocID="{86BD5933-09BB-4819-867D-758FF85C21CE}" presName="compNode" presStyleCnt="0"/>
      <dgm:spPr/>
    </dgm:pt>
    <dgm:pt modelId="{EF54B2C3-9628-43E4-982F-C45F570F6BC0}" type="pres">
      <dgm:prSet presAssocID="{86BD5933-09BB-4819-867D-758FF85C21CE}" presName="iconBgRect" presStyleLbl="bgShp" presStyleIdx="2" presStyleCnt="4"/>
      <dgm:spPr/>
    </dgm:pt>
    <dgm:pt modelId="{A9551F68-C5EC-47A8-BA0B-213D852F1506}" type="pres">
      <dgm:prSet presAssocID="{86BD5933-09BB-4819-867D-758FF85C21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E9F036-03B2-4778-9320-F1FAE5DA362F}" type="pres">
      <dgm:prSet presAssocID="{86BD5933-09BB-4819-867D-758FF85C21CE}" presName="spaceRect" presStyleCnt="0"/>
      <dgm:spPr/>
    </dgm:pt>
    <dgm:pt modelId="{76B8BFD3-8AC6-497E-8983-6CE2474FF563}" type="pres">
      <dgm:prSet presAssocID="{86BD5933-09BB-4819-867D-758FF85C21CE}" presName="textRect" presStyleLbl="revTx" presStyleIdx="2" presStyleCnt="4">
        <dgm:presLayoutVars>
          <dgm:chMax val="1"/>
          <dgm:chPref val="1"/>
        </dgm:presLayoutVars>
      </dgm:prSet>
      <dgm:spPr/>
    </dgm:pt>
    <dgm:pt modelId="{52AA9472-D68D-47ED-A0F4-0E5F5912A494}" type="pres">
      <dgm:prSet presAssocID="{1954E2F0-DC94-4148-970E-D2BA9E4CF2DD}" presName="sibTrans" presStyleCnt="0"/>
      <dgm:spPr/>
    </dgm:pt>
    <dgm:pt modelId="{C9AEACAD-2D64-4050-A887-1C6480F50C74}" type="pres">
      <dgm:prSet presAssocID="{61BAA10D-1C61-4362-B8B3-00759EB7C9ED}" presName="compNode" presStyleCnt="0"/>
      <dgm:spPr/>
    </dgm:pt>
    <dgm:pt modelId="{FB0E3C5D-EE67-44CD-B3D7-4573AD06FFEC}" type="pres">
      <dgm:prSet presAssocID="{61BAA10D-1C61-4362-B8B3-00759EB7C9ED}" presName="iconBgRect" presStyleLbl="bgShp" presStyleIdx="3" presStyleCnt="4"/>
      <dgm:spPr/>
    </dgm:pt>
    <dgm:pt modelId="{94E93934-27BD-4F0F-835D-3345EC5B5D16}" type="pres">
      <dgm:prSet presAssocID="{61BAA10D-1C61-4362-B8B3-00759EB7C9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B0AAF5-304F-43ED-B678-F617B06A3CC7}" type="pres">
      <dgm:prSet presAssocID="{61BAA10D-1C61-4362-B8B3-00759EB7C9ED}" presName="spaceRect" presStyleCnt="0"/>
      <dgm:spPr/>
    </dgm:pt>
    <dgm:pt modelId="{5A26A238-5C2D-4B23-8D30-D6DDD3BC0BF1}" type="pres">
      <dgm:prSet presAssocID="{61BAA10D-1C61-4362-B8B3-00759EB7C9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605001-98F0-4A35-928A-A09FF77CDF00}" type="presOf" srcId="{86BD5933-09BB-4819-867D-758FF85C21CE}" destId="{76B8BFD3-8AC6-497E-8983-6CE2474FF563}" srcOrd="0" destOrd="0" presId="urn:microsoft.com/office/officeart/2018/5/layout/IconCircleLabelList"/>
    <dgm:cxn modelId="{7443012A-DCE0-4AC6-AB26-6F255BB9BE68}" srcId="{D9BB2AA5-8D75-4255-AEB3-AE3393DC6D39}" destId="{C34535FA-3CE0-4274-ADA1-550147322E10}" srcOrd="0" destOrd="0" parTransId="{666C8459-2595-4A46-999A-58B1EE85C2CE}" sibTransId="{55273A12-681B-44E5-AB9B-CB3A7A313C5A}"/>
    <dgm:cxn modelId="{DF32642D-EC02-4D93-AF2D-05E483423704}" srcId="{D9BB2AA5-8D75-4255-AEB3-AE3393DC6D39}" destId="{61BAA10D-1C61-4362-B8B3-00759EB7C9ED}" srcOrd="3" destOrd="0" parTransId="{5672B66B-3612-4DE3-BC17-754FACF3591B}" sibTransId="{38A42D5C-1B6B-4ACF-B58F-6091A003FF3F}"/>
    <dgm:cxn modelId="{23773133-FB79-4148-B69B-33134C8D118E}" srcId="{D9BB2AA5-8D75-4255-AEB3-AE3393DC6D39}" destId="{A8F37FBE-1123-4C9E-B193-3A7C7E165882}" srcOrd="1" destOrd="0" parTransId="{2BA8C08E-F920-4CE4-89A9-22434CB02C21}" sibTransId="{13AB62B8-3598-44A9-93B7-F522427864F3}"/>
    <dgm:cxn modelId="{79FE5662-55EB-4C0B-A27A-A9ADFD75FE01}" type="presOf" srcId="{C34535FA-3CE0-4274-ADA1-550147322E10}" destId="{DCAD7CBC-CE49-40D4-A35B-92FF34AF8EED}" srcOrd="0" destOrd="0" presId="urn:microsoft.com/office/officeart/2018/5/layout/IconCircleLabelList"/>
    <dgm:cxn modelId="{C9FE3C5A-860F-4F14-A181-007B1C81B504}" type="presOf" srcId="{61BAA10D-1C61-4362-B8B3-00759EB7C9ED}" destId="{5A26A238-5C2D-4B23-8D30-D6DDD3BC0BF1}" srcOrd="0" destOrd="0" presId="urn:microsoft.com/office/officeart/2018/5/layout/IconCircleLabelList"/>
    <dgm:cxn modelId="{6A5577B4-AB17-4A86-8F6B-FE25D06368E0}" srcId="{D9BB2AA5-8D75-4255-AEB3-AE3393DC6D39}" destId="{86BD5933-09BB-4819-867D-758FF85C21CE}" srcOrd="2" destOrd="0" parTransId="{9D705A29-4BFC-49B2-9AF2-B569011BEA67}" sibTransId="{1954E2F0-DC94-4148-970E-D2BA9E4CF2DD}"/>
    <dgm:cxn modelId="{734D2DEC-5BDD-4689-9D9B-7BDA1A95AF52}" type="presOf" srcId="{A8F37FBE-1123-4C9E-B193-3A7C7E165882}" destId="{78C7130E-CA13-4172-8446-F3B2F34EE1C8}" srcOrd="0" destOrd="0" presId="urn:microsoft.com/office/officeart/2018/5/layout/IconCircleLabelList"/>
    <dgm:cxn modelId="{FD14C4EC-504D-435D-BFBA-9737E38BD67E}" type="presOf" srcId="{D9BB2AA5-8D75-4255-AEB3-AE3393DC6D39}" destId="{01F21FA6-18BA-4784-A07B-20BC727023F8}" srcOrd="0" destOrd="0" presId="urn:microsoft.com/office/officeart/2018/5/layout/IconCircleLabelList"/>
    <dgm:cxn modelId="{F8B55466-C444-4E92-B6BF-9640BCD8250B}" type="presParOf" srcId="{01F21FA6-18BA-4784-A07B-20BC727023F8}" destId="{DB453EBA-2718-49F5-BC6B-B64F157F780E}" srcOrd="0" destOrd="0" presId="urn:microsoft.com/office/officeart/2018/5/layout/IconCircleLabelList"/>
    <dgm:cxn modelId="{6F842378-6212-4C14-9F7C-C20433CA65FA}" type="presParOf" srcId="{DB453EBA-2718-49F5-BC6B-B64F157F780E}" destId="{8DFE77AA-4847-4F8A-B45C-325E74012717}" srcOrd="0" destOrd="0" presId="urn:microsoft.com/office/officeart/2018/5/layout/IconCircleLabelList"/>
    <dgm:cxn modelId="{677B61E6-629D-45CD-A2F7-EBC61839C35B}" type="presParOf" srcId="{DB453EBA-2718-49F5-BC6B-B64F157F780E}" destId="{88BE6F26-14BE-4626-B5A4-0CA0114A8CDE}" srcOrd="1" destOrd="0" presId="urn:microsoft.com/office/officeart/2018/5/layout/IconCircleLabelList"/>
    <dgm:cxn modelId="{615E9D69-8571-4DC0-B51A-CC40F83FF601}" type="presParOf" srcId="{DB453EBA-2718-49F5-BC6B-B64F157F780E}" destId="{0295222F-4A93-40E8-86AC-B9DAC99F93F9}" srcOrd="2" destOrd="0" presId="urn:microsoft.com/office/officeart/2018/5/layout/IconCircleLabelList"/>
    <dgm:cxn modelId="{0F3D7AE9-8064-4127-9FC8-2422324ACE4D}" type="presParOf" srcId="{DB453EBA-2718-49F5-BC6B-B64F157F780E}" destId="{DCAD7CBC-CE49-40D4-A35B-92FF34AF8EED}" srcOrd="3" destOrd="0" presId="urn:microsoft.com/office/officeart/2018/5/layout/IconCircleLabelList"/>
    <dgm:cxn modelId="{BE29B5D4-7D96-4DB5-8619-259947CF1DFF}" type="presParOf" srcId="{01F21FA6-18BA-4784-A07B-20BC727023F8}" destId="{11DE5E8B-0044-482F-8EB3-5741BACAD35E}" srcOrd="1" destOrd="0" presId="urn:microsoft.com/office/officeart/2018/5/layout/IconCircleLabelList"/>
    <dgm:cxn modelId="{36B3F822-18F9-4E24-B7A4-86DF5199D5E1}" type="presParOf" srcId="{01F21FA6-18BA-4784-A07B-20BC727023F8}" destId="{C52F30F6-6391-49D2-8BD4-DC7D6F3436C5}" srcOrd="2" destOrd="0" presId="urn:microsoft.com/office/officeart/2018/5/layout/IconCircleLabelList"/>
    <dgm:cxn modelId="{77A49752-DCF0-4910-AE55-515E72D2C94E}" type="presParOf" srcId="{C52F30F6-6391-49D2-8BD4-DC7D6F3436C5}" destId="{A92B4562-B65F-41B9-8A25-300AC1997C4B}" srcOrd="0" destOrd="0" presId="urn:microsoft.com/office/officeart/2018/5/layout/IconCircleLabelList"/>
    <dgm:cxn modelId="{9755A3F8-85D9-40E9-B2B6-C708676D89DB}" type="presParOf" srcId="{C52F30F6-6391-49D2-8BD4-DC7D6F3436C5}" destId="{65B751B1-87DF-4E64-9AF5-1B013066538E}" srcOrd="1" destOrd="0" presId="urn:microsoft.com/office/officeart/2018/5/layout/IconCircleLabelList"/>
    <dgm:cxn modelId="{B4B23D52-224D-457C-88E1-8F35EA9484C6}" type="presParOf" srcId="{C52F30F6-6391-49D2-8BD4-DC7D6F3436C5}" destId="{7C91EC6D-02B8-4B67-9ECD-24525464FB12}" srcOrd="2" destOrd="0" presId="urn:microsoft.com/office/officeart/2018/5/layout/IconCircleLabelList"/>
    <dgm:cxn modelId="{93659847-55B4-4A81-9CEE-DB2E048349B0}" type="presParOf" srcId="{C52F30F6-6391-49D2-8BD4-DC7D6F3436C5}" destId="{78C7130E-CA13-4172-8446-F3B2F34EE1C8}" srcOrd="3" destOrd="0" presId="urn:microsoft.com/office/officeart/2018/5/layout/IconCircleLabelList"/>
    <dgm:cxn modelId="{EA7AD6EA-2B7D-4E3C-A0CC-49B7297DE302}" type="presParOf" srcId="{01F21FA6-18BA-4784-A07B-20BC727023F8}" destId="{26152404-FE78-4A10-BD4A-E21646891B1A}" srcOrd="3" destOrd="0" presId="urn:microsoft.com/office/officeart/2018/5/layout/IconCircleLabelList"/>
    <dgm:cxn modelId="{CE7ECF15-DE56-4410-9CA8-012CE8103CD1}" type="presParOf" srcId="{01F21FA6-18BA-4784-A07B-20BC727023F8}" destId="{792EEC7A-141F-4AD4-8D74-2E1EF2CF8088}" srcOrd="4" destOrd="0" presId="urn:microsoft.com/office/officeart/2018/5/layout/IconCircleLabelList"/>
    <dgm:cxn modelId="{57E64E14-33B3-4E89-BCA5-7554171FBD11}" type="presParOf" srcId="{792EEC7A-141F-4AD4-8D74-2E1EF2CF8088}" destId="{EF54B2C3-9628-43E4-982F-C45F570F6BC0}" srcOrd="0" destOrd="0" presId="urn:microsoft.com/office/officeart/2018/5/layout/IconCircleLabelList"/>
    <dgm:cxn modelId="{85A827D1-6265-4551-91CC-72593255EAC8}" type="presParOf" srcId="{792EEC7A-141F-4AD4-8D74-2E1EF2CF8088}" destId="{A9551F68-C5EC-47A8-BA0B-213D852F1506}" srcOrd="1" destOrd="0" presId="urn:microsoft.com/office/officeart/2018/5/layout/IconCircleLabelList"/>
    <dgm:cxn modelId="{1E6C1BBB-360C-4AB4-BB6F-79C225A79275}" type="presParOf" srcId="{792EEC7A-141F-4AD4-8D74-2E1EF2CF8088}" destId="{30E9F036-03B2-4778-9320-F1FAE5DA362F}" srcOrd="2" destOrd="0" presId="urn:microsoft.com/office/officeart/2018/5/layout/IconCircleLabelList"/>
    <dgm:cxn modelId="{652FE768-763E-4C4D-961D-5CA97B2A14BB}" type="presParOf" srcId="{792EEC7A-141F-4AD4-8D74-2E1EF2CF8088}" destId="{76B8BFD3-8AC6-497E-8983-6CE2474FF563}" srcOrd="3" destOrd="0" presId="urn:microsoft.com/office/officeart/2018/5/layout/IconCircleLabelList"/>
    <dgm:cxn modelId="{E7A667D6-91AA-4375-98F1-5558F818C9D4}" type="presParOf" srcId="{01F21FA6-18BA-4784-A07B-20BC727023F8}" destId="{52AA9472-D68D-47ED-A0F4-0E5F5912A494}" srcOrd="5" destOrd="0" presId="urn:microsoft.com/office/officeart/2018/5/layout/IconCircleLabelList"/>
    <dgm:cxn modelId="{A423D9B0-C2F7-4D9E-B854-1FD2FD2AAE77}" type="presParOf" srcId="{01F21FA6-18BA-4784-A07B-20BC727023F8}" destId="{C9AEACAD-2D64-4050-A887-1C6480F50C74}" srcOrd="6" destOrd="0" presId="urn:microsoft.com/office/officeart/2018/5/layout/IconCircleLabelList"/>
    <dgm:cxn modelId="{705469D0-0CC8-4500-B9BC-4836A66CE2F9}" type="presParOf" srcId="{C9AEACAD-2D64-4050-A887-1C6480F50C74}" destId="{FB0E3C5D-EE67-44CD-B3D7-4573AD06FFEC}" srcOrd="0" destOrd="0" presId="urn:microsoft.com/office/officeart/2018/5/layout/IconCircleLabelList"/>
    <dgm:cxn modelId="{DD5A3B03-1402-4023-B933-3EF92A7CAD31}" type="presParOf" srcId="{C9AEACAD-2D64-4050-A887-1C6480F50C74}" destId="{94E93934-27BD-4F0F-835D-3345EC5B5D16}" srcOrd="1" destOrd="0" presId="urn:microsoft.com/office/officeart/2018/5/layout/IconCircleLabelList"/>
    <dgm:cxn modelId="{FA0EF2D0-6347-44B3-B107-4ED78D030666}" type="presParOf" srcId="{C9AEACAD-2D64-4050-A887-1C6480F50C74}" destId="{4EB0AAF5-304F-43ED-B678-F617B06A3CC7}" srcOrd="2" destOrd="0" presId="urn:microsoft.com/office/officeart/2018/5/layout/IconCircleLabelList"/>
    <dgm:cxn modelId="{70D94932-67F4-45A7-96DC-547B1C094F72}" type="presParOf" srcId="{C9AEACAD-2D64-4050-A887-1C6480F50C74}" destId="{5A26A238-5C2D-4B23-8D30-D6DDD3BC0B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DE4F8-6130-41EA-9CD7-1313BBF58DA1}">
      <dsp:nvSpPr>
        <dsp:cNvPr id="0" name=""/>
        <dsp:cNvSpPr/>
      </dsp:nvSpPr>
      <dsp:spPr>
        <a:xfrm>
          <a:off x="0" y="661887"/>
          <a:ext cx="6513603" cy="263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45668" rIns="50552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Use the data provided to determine which three variables are the best predictor for employee attrition</a:t>
          </a:r>
        </a:p>
      </dsp:txBody>
      <dsp:txXfrm>
        <a:off x="0" y="661887"/>
        <a:ext cx="6513603" cy="2636550"/>
      </dsp:txXfrm>
    </dsp:sp>
    <dsp:sp modelId="{65DBDD16-A176-4A40-9781-9ABC2643B524}">
      <dsp:nvSpPr>
        <dsp:cNvPr id="0" name=""/>
        <dsp:cNvSpPr/>
      </dsp:nvSpPr>
      <dsp:spPr>
        <a:xfrm>
          <a:off x="325680" y="204327"/>
          <a:ext cx="4559522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Classification</a:t>
          </a:r>
        </a:p>
      </dsp:txBody>
      <dsp:txXfrm>
        <a:off x="370352" y="248999"/>
        <a:ext cx="4470178" cy="825776"/>
      </dsp:txXfrm>
    </dsp:sp>
    <dsp:sp modelId="{6A210A37-4A29-4C8D-A42E-D4149C103292}">
      <dsp:nvSpPr>
        <dsp:cNvPr id="0" name=""/>
        <dsp:cNvSpPr/>
      </dsp:nvSpPr>
      <dsp:spPr>
        <a:xfrm>
          <a:off x="0" y="3923398"/>
          <a:ext cx="6513603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45668" rIns="50552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Use linear regression to develop a model to predict salary</a:t>
          </a:r>
        </a:p>
      </dsp:txBody>
      <dsp:txXfrm>
        <a:off x="0" y="3923398"/>
        <a:ext cx="6513603" cy="1757700"/>
      </dsp:txXfrm>
    </dsp:sp>
    <dsp:sp modelId="{71D54707-0ECD-4381-8C29-1565A81CE0AC}">
      <dsp:nvSpPr>
        <dsp:cNvPr id="0" name=""/>
        <dsp:cNvSpPr/>
      </dsp:nvSpPr>
      <dsp:spPr>
        <a:xfrm>
          <a:off x="325680" y="3465838"/>
          <a:ext cx="4559522" cy="915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Prediction</a:t>
          </a:r>
        </a:p>
      </dsp:txBody>
      <dsp:txXfrm>
        <a:off x="370352" y="3510510"/>
        <a:ext cx="4470178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E77AA-4847-4F8A-B45C-325E74012717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E6F26-14BE-4626-B5A4-0CA0114A8CDE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7CBC-CE49-40D4-A35B-92FF34AF8EED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36 Different Variables</a:t>
          </a:r>
        </a:p>
      </dsp:txBody>
      <dsp:txXfrm>
        <a:off x="447389" y="2632529"/>
        <a:ext cx="2063504" cy="720000"/>
      </dsp:txXfrm>
    </dsp:sp>
    <dsp:sp modelId="{A92B4562-B65F-41B9-8A25-300AC1997C4B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751B1-87DF-4E64-9AF5-1B013066538E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7130E-CA13-4172-8446-F3B2F34EE1C8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870 Individual Observations</a:t>
          </a:r>
        </a:p>
      </dsp:txBody>
      <dsp:txXfrm>
        <a:off x="2872007" y="2632529"/>
        <a:ext cx="2063504" cy="720000"/>
      </dsp:txXfrm>
    </dsp:sp>
    <dsp:sp modelId="{EF54B2C3-9628-43E4-982F-C45F570F6BC0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51F68-C5EC-47A8-BA0B-213D852F1506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8BFD3-8AC6-497E-8983-6CE2474FF563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9 Factor / 27 Numerical </a:t>
          </a:r>
        </a:p>
      </dsp:txBody>
      <dsp:txXfrm>
        <a:off x="5296624" y="2632529"/>
        <a:ext cx="2063504" cy="720000"/>
      </dsp:txXfrm>
    </dsp:sp>
    <dsp:sp modelId="{FB0E3C5D-EE67-44CD-B3D7-4573AD06FFEC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93934-27BD-4F0F-835D-3345EC5B5D16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6A238-5C2D-4B23-8D30-D6DDD3BC0BF1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Missing Values: 0</a:t>
          </a:r>
        </a:p>
      </dsp:txBody>
      <dsp:txXfrm>
        <a:off x="7721242" y="2632529"/>
        <a:ext cx="206350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98B6-994F-45B0-9436-8A0B7DA70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FE0EE-6245-43E9-865C-EA1B9EA6A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DC13-9FBA-4CE9-B98B-85D17D7F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4E44-1B46-4815-A28E-95812A89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A1FF-88E4-4C2B-89D4-20A26B35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7EFB-9E05-486C-BC6B-BE821307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15E89-42A2-46B8-888D-814ACC5F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3B19-4BBE-4373-ABEF-B4A808B6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C1D9-5E7B-45E7-B317-0AC3D833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61EF-900F-4658-A7A7-7BE076D7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9A3D4-C74C-430E-9BBE-A3BC0457A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0B5A5-B474-415D-B5F9-9E1E4D046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CCDA-2D0C-4156-8652-80CEF530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A6212-1695-4A03-918E-06436D4C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C696-F443-4A93-96A7-A59FA515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3324-2AB7-407B-B7C5-CD103778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4FC5-7943-4144-ADCB-08EB3722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248D-5B52-42AE-BCEA-C5118CC8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4EDC-1907-4560-8E0E-FA5A9360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CC8B-810F-4546-A4F6-8E54822D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89B5-CE55-4EAD-A42E-9AE81248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8D247-FB3E-4472-BEA9-0B5FF60D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383B6-8C82-41F3-99DF-0357CE18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3D38-6B83-4C40-B45F-41A4B2E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AF89-2D0F-42F7-BB87-48BCA20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15B8-52B1-434D-903E-93BF7EB3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417E-0DC1-4C54-8BD7-9713028A0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88AD2-1A48-4A42-AAA0-24407FD0F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B89E-343F-4C07-BB43-CCD5424D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03D3-7EF2-43F5-AF96-E1F3E60C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2495-B175-4B7E-BF68-B7040AC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759C-71E1-47F1-A217-F0E2BD4E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3B4DB-A2B6-468C-B2EC-7BC58D4E5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1A930-7D98-4DB4-868D-C3D1AE37A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C7B4D-BAFE-4BF6-89A2-E237164BF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07DC-8D8D-4B84-A080-52AFA81A1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6BEB-1E4D-47C2-BFCA-BD729881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86A9D-259F-46C4-8F90-D20CDFD9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C9CEB-A02B-42D0-BF6E-696744D1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4813-FE32-4C69-8877-DC75A828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E2FAA-D164-4E22-B4B5-5112637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CED6D-BD8F-4EBA-A97C-7083FCC3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963E6-28F3-40C5-9781-250B80D1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8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819DE-A73C-4BC3-B631-A4ED2A2C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56281-420A-457E-8D51-50CD8398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799D8-2B99-42B8-844B-EA7356F2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5165-57C9-4D14-BCA5-B80F693A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AC28-4396-49D5-A9C7-40B1486D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E2CB0-15AC-4FAF-9752-A4407670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D78A-DE2D-4480-9141-11809762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E94FE-F99E-480D-8F31-BA47302B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CAD2-3896-4E3F-A030-E0F8D83F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4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235D-4C6A-46B2-80BC-C10900FB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9606E-68D3-43AC-8032-454321B20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2D2C-975B-4C30-AFAC-A50DD4836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C609-ACD9-4C5F-9AE7-6832FFB1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772D1-67A7-4D33-9DCB-4A2BA0B3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1D134-48D4-4160-B26D-EB72538B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DBB5C-2D1D-4AAE-BADD-FB9C8644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09162-4A1D-447E-9E42-BE28C5C3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BA62-87EB-42A3-B855-09728AFA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F1ED-C8B3-442B-BAAF-884006D1939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C7A3-DDDD-4B6C-8470-8F20D8CD7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790B-E7F8-4B85-8FD2-CE4B4E85F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5913-D37E-4910-BE59-404307E4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638FF-5ECE-4F41-AD2C-CD91977C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Employment Data: Classification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1F4AD-8641-462B-BD33-0DC276C8E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DDS Case Study 2</a:t>
            </a:r>
          </a:p>
          <a:p>
            <a:r>
              <a:rPr lang="en-US" sz="1500">
                <a:solidFill>
                  <a:srgbClr val="FFFFFF"/>
                </a:solidFill>
              </a:rPr>
              <a:t>Sean McWhirter</a:t>
            </a:r>
          </a:p>
        </p:txBody>
      </p:sp>
    </p:spTree>
    <p:extLst>
      <p:ext uri="{BB962C8B-B14F-4D97-AF65-F5344CB8AC3E}">
        <p14:creationId xmlns:p14="http://schemas.microsoft.com/office/powerpoint/2010/main" val="32150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49A5E-7CF8-43E2-B042-AF69233E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57" y="790575"/>
            <a:ext cx="9305925" cy="606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C4E19-F083-4D57-ACF9-4C73CC1A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402"/>
            <a:ext cx="10515600" cy="1325563"/>
          </a:xfrm>
        </p:spPr>
        <p:txBody>
          <a:bodyPr/>
          <a:lstStyle/>
          <a:p>
            <a:r>
              <a:rPr lang="en-US" dirty="0"/>
              <a:t>Most Important Predictors of Attrition (KNN)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43CF2D-16B2-40FE-B7F7-0F4639DA067A}"/>
              </a:ext>
            </a:extLst>
          </p:cNvPr>
          <p:cNvSpPr/>
          <p:nvPr/>
        </p:nvSpPr>
        <p:spPr>
          <a:xfrm>
            <a:off x="1550126" y="879566"/>
            <a:ext cx="9015956" cy="66185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1C7F-0D04-4C0C-846A-CA03DD60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6" y="-35862"/>
            <a:ext cx="10515600" cy="1325563"/>
          </a:xfrm>
        </p:spPr>
        <p:txBody>
          <a:bodyPr/>
          <a:lstStyle/>
          <a:p>
            <a:r>
              <a:rPr lang="en-US" dirty="0"/>
              <a:t>KNN Model –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A464C-0621-40EC-8416-8BC31DBD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4" y="1419107"/>
            <a:ext cx="5748772" cy="368874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FFDA80E-DDE8-48B7-99C6-76B12893D087}"/>
              </a:ext>
            </a:extLst>
          </p:cNvPr>
          <p:cNvGrpSpPr/>
          <p:nvPr/>
        </p:nvGrpSpPr>
        <p:grpSpPr>
          <a:xfrm>
            <a:off x="6096000" y="1619862"/>
            <a:ext cx="5748773" cy="3287238"/>
            <a:chOff x="6096000" y="1968205"/>
            <a:chExt cx="5748773" cy="32872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AF51CD-C337-4425-8468-4DB926C0A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968205"/>
              <a:ext cx="5748772" cy="328723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761819-C496-415B-9310-BA8100047B86}"/>
                </a:ext>
              </a:extLst>
            </p:cNvPr>
            <p:cNvSpPr/>
            <p:nvPr/>
          </p:nvSpPr>
          <p:spPr>
            <a:xfrm>
              <a:off x="6096001" y="2498821"/>
              <a:ext cx="5748772" cy="139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4F1D080-E5FC-4F54-8597-3B1418DD0E99}"/>
              </a:ext>
            </a:extLst>
          </p:cNvPr>
          <p:cNvSpPr/>
          <p:nvPr/>
        </p:nvSpPr>
        <p:spPr>
          <a:xfrm>
            <a:off x="1341120" y="1685124"/>
            <a:ext cx="174171" cy="200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D89FE5-92A9-43DD-8198-80FFF51649C5}"/>
              </a:ext>
            </a:extLst>
          </p:cNvPr>
          <p:cNvSpPr/>
          <p:nvPr/>
        </p:nvSpPr>
        <p:spPr>
          <a:xfrm>
            <a:off x="317863" y="5460274"/>
            <a:ext cx="10515600" cy="7315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6 variables Selected: Overtime, Monthly Income, Stock Option Level, Job Role, Job Level, and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183389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1C7F-0D04-4C0C-846A-CA03DD60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89" y="-14104"/>
            <a:ext cx="10515600" cy="1325563"/>
          </a:xfrm>
        </p:spPr>
        <p:txBody>
          <a:bodyPr/>
          <a:lstStyle/>
          <a:p>
            <a:r>
              <a:rPr lang="en-US"/>
              <a:t>KNN Model – Optimization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D89FE5-92A9-43DD-8198-80FFF51649C5}"/>
              </a:ext>
            </a:extLst>
          </p:cNvPr>
          <p:cNvSpPr/>
          <p:nvPr/>
        </p:nvSpPr>
        <p:spPr>
          <a:xfrm>
            <a:off x="648789" y="945699"/>
            <a:ext cx="10515600" cy="7315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Top 6 variables Selected: Overtime, Monthly Income, Stock Option Level, Job Role, Job Level, and Marital Status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AC54A-4A99-452E-A80B-0A02CCBB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99" y="1762811"/>
            <a:ext cx="4109689" cy="2511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16591-9091-4EEB-8314-E5FF694D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61" y="1762811"/>
            <a:ext cx="4109688" cy="2527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3F77DC-A741-41ED-8D54-CFB29512F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544" y="4360107"/>
            <a:ext cx="3884089" cy="237642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2667BD-A86E-4314-B869-6B19C158EAE3}"/>
              </a:ext>
            </a:extLst>
          </p:cNvPr>
          <p:cNvCxnSpPr/>
          <p:nvPr/>
        </p:nvCxnSpPr>
        <p:spPr>
          <a:xfrm>
            <a:off x="1687398" y="1923068"/>
            <a:ext cx="0" cy="20644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446261-B5D6-4414-B45F-7C6E14D85B47}"/>
              </a:ext>
            </a:extLst>
          </p:cNvPr>
          <p:cNvCxnSpPr/>
          <p:nvPr/>
        </p:nvCxnSpPr>
        <p:spPr>
          <a:xfrm>
            <a:off x="7994469" y="1924594"/>
            <a:ext cx="0" cy="20900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516BBC-6C97-463D-B43B-E725A16E7A84}"/>
              </a:ext>
            </a:extLst>
          </p:cNvPr>
          <p:cNvCxnSpPr/>
          <p:nvPr/>
        </p:nvCxnSpPr>
        <p:spPr>
          <a:xfrm>
            <a:off x="4432663" y="4476206"/>
            <a:ext cx="0" cy="19768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1C7F-0D04-4C0C-846A-CA03DD60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6" y="-35862"/>
            <a:ext cx="10515600" cy="1325563"/>
          </a:xfrm>
        </p:spPr>
        <p:txBody>
          <a:bodyPr/>
          <a:lstStyle/>
          <a:p>
            <a:r>
              <a:rPr lang="en-US" dirty="0"/>
              <a:t>KNN Model – Prediction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D89FE5-92A9-43DD-8198-80FFF51649C5}"/>
              </a:ext>
            </a:extLst>
          </p:cNvPr>
          <p:cNvSpPr/>
          <p:nvPr/>
        </p:nvSpPr>
        <p:spPr>
          <a:xfrm>
            <a:off x="317863" y="5460274"/>
            <a:ext cx="10515600" cy="7315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6 variables Selected: Overtime, Monthly Income, Stock Option Level, Job Role, Job Level, and Marital Status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8CEB46F-0A36-4779-A0DE-AEDB1F6DC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70517"/>
              </p:ext>
            </p:extLst>
          </p:nvPr>
        </p:nvGraphicFramePr>
        <p:xfrm>
          <a:off x="3870374" y="1669685"/>
          <a:ext cx="34105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30">
                  <a:extLst>
                    <a:ext uri="{9D8B030D-6E8A-4147-A177-3AD203B41FA5}">
                      <a16:colId xmlns:a16="http://schemas.microsoft.com/office/drawing/2014/main" val="4067984512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242918885"/>
                    </a:ext>
                  </a:extLst>
                </a:gridCol>
                <a:gridCol w="1152714">
                  <a:extLst>
                    <a:ext uri="{9D8B030D-6E8A-4147-A177-3AD203B41FA5}">
                      <a16:colId xmlns:a16="http://schemas.microsoft.com/office/drawing/2014/main" val="1308152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66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1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37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C72C523-DA80-4DA0-8264-FE20F2320ED3}"/>
              </a:ext>
            </a:extLst>
          </p:cNvPr>
          <p:cNvSpPr txBox="1"/>
          <p:nvPr/>
        </p:nvSpPr>
        <p:spPr>
          <a:xfrm>
            <a:off x="3596934" y="2898684"/>
            <a:ext cx="25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 =        93.6%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8129E-586B-4482-9173-48222BB0A358}"/>
              </a:ext>
            </a:extLst>
          </p:cNvPr>
          <p:cNvSpPr txBox="1"/>
          <p:nvPr/>
        </p:nvSpPr>
        <p:spPr>
          <a:xfrm>
            <a:off x="4789714" y="3297126"/>
            <a:ext cx="24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Specificity =         48.8%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128F6-FDA6-4984-8541-46E7435AE002}"/>
              </a:ext>
            </a:extLst>
          </p:cNvPr>
          <p:cNvSpPr/>
          <p:nvPr/>
        </p:nvSpPr>
        <p:spPr>
          <a:xfrm>
            <a:off x="4868091" y="1669685"/>
            <a:ext cx="1288869" cy="1598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18500-F90D-432F-85F7-7E54E41FAD36}"/>
              </a:ext>
            </a:extLst>
          </p:cNvPr>
          <p:cNvSpPr/>
          <p:nvPr/>
        </p:nvSpPr>
        <p:spPr>
          <a:xfrm>
            <a:off x="6156961" y="1684240"/>
            <a:ext cx="1123992" cy="1982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F56655-A76A-43E3-8D33-8CDDF274B22C}"/>
              </a:ext>
            </a:extLst>
          </p:cNvPr>
          <p:cNvSpPr txBox="1"/>
          <p:nvPr/>
        </p:nvSpPr>
        <p:spPr>
          <a:xfrm>
            <a:off x="3544095" y="3730253"/>
            <a:ext cx="24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=         86.6%</a:t>
            </a:r>
          </a:p>
        </p:txBody>
      </p:sp>
    </p:spTree>
    <p:extLst>
      <p:ext uri="{BB962C8B-B14F-4D97-AF65-F5344CB8AC3E}">
        <p14:creationId xmlns:p14="http://schemas.microsoft.com/office/powerpoint/2010/main" val="14626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739D-BCCC-4B56-AC89-86034F64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3" y="365125"/>
            <a:ext cx="11066417" cy="1325563"/>
          </a:xfrm>
        </p:spPr>
        <p:txBody>
          <a:bodyPr/>
          <a:lstStyle/>
          <a:p>
            <a:r>
              <a:rPr lang="en-US" dirty="0"/>
              <a:t>Monthly Income Predictor </a:t>
            </a:r>
            <a:r>
              <a:rPr lang="en-US" sz="3600" dirty="0"/>
              <a:t>(Simple Linear Regression)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E920-69A6-43D1-A6E4-B8C6BF40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65" y="14947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Stepwise Variable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 Selected:</a:t>
            </a:r>
          </a:p>
          <a:p>
            <a:r>
              <a:rPr lang="en-US" dirty="0"/>
              <a:t>Job Level</a:t>
            </a:r>
          </a:p>
          <a:p>
            <a:r>
              <a:rPr lang="en-US" dirty="0"/>
              <a:t>Job Role</a:t>
            </a:r>
          </a:p>
          <a:p>
            <a:r>
              <a:rPr lang="en-US" dirty="0"/>
              <a:t>Total Working Years</a:t>
            </a:r>
          </a:p>
          <a:p>
            <a:r>
              <a:rPr lang="en-US" dirty="0"/>
              <a:t>Business Travel</a:t>
            </a:r>
          </a:p>
          <a:p>
            <a:r>
              <a:rPr lang="en-US" dirty="0"/>
              <a:t>Gender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9146DF-02D0-4468-A343-E505D3DB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94361"/>
              </p:ext>
            </p:extLst>
          </p:nvPr>
        </p:nvGraphicFramePr>
        <p:xfrm>
          <a:off x="5756365" y="2240417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322293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1640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0400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Adj.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7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1054.72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43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739D-BCCC-4B56-AC89-86034F64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3" y="365125"/>
            <a:ext cx="11066417" cy="1325563"/>
          </a:xfrm>
        </p:spPr>
        <p:txBody>
          <a:bodyPr/>
          <a:lstStyle/>
          <a:p>
            <a:r>
              <a:rPr lang="en-US" dirty="0"/>
              <a:t>Monthly Income Predictor </a:t>
            </a:r>
            <a:r>
              <a:rPr lang="en-US" sz="3600" dirty="0"/>
              <a:t>(Simple Linear Regression)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E920-69A6-43D1-A6E4-B8C6BF40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65" y="14947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Cross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 Selected:</a:t>
            </a:r>
          </a:p>
          <a:p>
            <a:r>
              <a:rPr lang="en-US" dirty="0"/>
              <a:t>Job Level</a:t>
            </a:r>
          </a:p>
          <a:p>
            <a:r>
              <a:rPr lang="en-US" strike="sngStrike" dirty="0"/>
              <a:t>Job Role</a:t>
            </a:r>
          </a:p>
          <a:p>
            <a:r>
              <a:rPr lang="en-US" dirty="0"/>
              <a:t>Total Working Years</a:t>
            </a:r>
          </a:p>
          <a:p>
            <a:r>
              <a:rPr lang="en-US" dirty="0"/>
              <a:t>Business Travel</a:t>
            </a:r>
          </a:p>
          <a:p>
            <a:r>
              <a:rPr lang="en-US" strike="sngStrike" dirty="0"/>
              <a:t>Gender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9146DF-02D0-4468-A343-E505D3DBFFDE}"/>
              </a:ext>
            </a:extLst>
          </p:cNvPr>
          <p:cNvGraphicFramePr>
            <a:graphicFrameLocks noGrp="1"/>
          </p:cNvGraphicFramePr>
          <p:nvPr/>
        </p:nvGraphicFramePr>
        <p:xfrm>
          <a:off x="5820591" y="1935617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322293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1640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0400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Adj.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7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1054.72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43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218F582-E6C8-41F8-892D-0F838DB9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91" y="2808356"/>
            <a:ext cx="3914775" cy="1724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24E49D-916F-410A-A8AD-2A63B8D569DF}"/>
              </a:ext>
            </a:extLst>
          </p:cNvPr>
          <p:cNvSpPr/>
          <p:nvPr/>
        </p:nvSpPr>
        <p:spPr>
          <a:xfrm>
            <a:off x="5814577" y="3296537"/>
            <a:ext cx="3402358" cy="152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A6817-3F7B-4079-8544-41AC219B330C}"/>
              </a:ext>
            </a:extLst>
          </p:cNvPr>
          <p:cNvSpPr/>
          <p:nvPr/>
        </p:nvSpPr>
        <p:spPr>
          <a:xfrm>
            <a:off x="5814577" y="3642579"/>
            <a:ext cx="3402358" cy="152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01E12-11FD-4EC5-AF78-2E01B0E0D7D9}"/>
              </a:ext>
            </a:extLst>
          </p:cNvPr>
          <p:cNvSpPr txBox="1"/>
          <p:nvPr/>
        </p:nvSpPr>
        <p:spPr>
          <a:xfrm>
            <a:off x="9864635" y="33990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RMSPE: 1,422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FD09B-54A2-429C-ACC8-0F6C223E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828" y="4824130"/>
            <a:ext cx="3924300" cy="1485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E5487-503C-4429-A3DC-EEC22E6C61A1}"/>
              </a:ext>
            </a:extLst>
          </p:cNvPr>
          <p:cNvSpPr txBox="1"/>
          <p:nvPr/>
        </p:nvSpPr>
        <p:spPr>
          <a:xfrm>
            <a:off x="9864635" y="53575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RMSPE: 1,311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4A047-F02E-47D4-BDA8-798625CBE954}"/>
              </a:ext>
            </a:extLst>
          </p:cNvPr>
          <p:cNvSpPr/>
          <p:nvPr/>
        </p:nvSpPr>
        <p:spPr>
          <a:xfrm>
            <a:off x="8638903" y="4990011"/>
            <a:ext cx="886097" cy="6057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78FD6-56C1-445E-967E-0E938F78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EF03-D0A4-4B46-9EB4-85E76FB2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Covered the data set</a:t>
            </a:r>
          </a:p>
          <a:p>
            <a:r>
              <a:rPr lang="en-US" sz="2400">
                <a:solidFill>
                  <a:srgbClr val="000000"/>
                </a:solidFill>
              </a:rPr>
              <a:t>Performed some initial analysis</a:t>
            </a:r>
          </a:p>
          <a:p>
            <a:r>
              <a:rPr lang="en-US" sz="2400">
                <a:solidFill>
                  <a:srgbClr val="000000"/>
                </a:solidFill>
              </a:rPr>
              <a:t>Created a classifier to identify at-risk employees</a:t>
            </a:r>
          </a:p>
          <a:p>
            <a:r>
              <a:rPr lang="en-US" sz="2400">
                <a:solidFill>
                  <a:srgbClr val="000000"/>
                </a:solidFill>
              </a:rPr>
              <a:t>Created a model to predict monthly income</a:t>
            </a:r>
          </a:p>
        </p:txBody>
      </p:sp>
    </p:spTree>
    <p:extLst>
      <p:ext uri="{BB962C8B-B14F-4D97-AF65-F5344CB8AC3E}">
        <p14:creationId xmlns:p14="http://schemas.microsoft.com/office/powerpoint/2010/main" val="230106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58548-5881-4270-BCCA-B125A693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Agenda	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8E8A1105-B64A-4F4F-BED8-0C13486E5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709B-C1E6-4294-8C21-9AA8295B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Review the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Overview of the dataset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Exploratory Data Analysis (EDA)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Attrition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Monthly Income Prediction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DD13E-237D-4026-B70B-857E384F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B05B5-78EB-484E-9BFE-9EF723D82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845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7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744F5-9D41-4D08-86A8-85DC0789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The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00C0C7-AF57-4F74-BB19-6E287438C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920734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13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4E19-F083-4D57-ACF9-4C73CC1A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46" y="113384"/>
            <a:ext cx="10515600" cy="1325563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BE84-E751-4F35-8D84-2CB9D11E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  <a:p>
            <a:pPr lvl="1"/>
            <a:r>
              <a:rPr lang="en-US" dirty="0"/>
              <a:t>Yes: 140 (16.1%)</a:t>
            </a:r>
          </a:p>
          <a:p>
            <a:pPr lvl="1"/>
            <a:r>
              <a:rPr lang="en-US" dirty="0"/>
              <a:t>No: 730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C82D0-2196-4BCD-BFBA-9139FDF8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05" y="4095959"/>
            <a:ext cx="3762265" cy="2280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FDC23-C4E4-41A1-9C7E-BF4F1E2F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782" y="4077644"/>
            <a:ext cx="3762266" cy="2298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F73BF-0882-4339-A09E-150ED41CC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014" y="1128580"/>
            <a:ext cx="4752108" cy="296737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F439B09-E760-47B9-BF80-830455B29E81}"/>
              </a:ext>
            </a:extLst>
          </p:cNvPr>
          <p:cNvSpPr/>
          <p:nvPr/>
        </p:nvSpPr>
        <p:spPr>
          <a:xfrm>
            <a:off x="6035040" y="2246745"/>
            <a:ext cx="1750423" cy="1567609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4E19-F083-4D57-ACF9-4C73CC1A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Exploratory Data Analysis 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EA6E3-161A-4134-A921-2716A31B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093" y="2079932"/>
            <a:ext cx="4111336" cy="4008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A0415F-75F5-43D8-8607-9A659E6C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91" y="1928774"/>
            <a:ext cx="5257119" cy="4008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9CA73-398E-4873-B2AA-3D86A2A42C45}"/>
              </a:ext>
            </a:extLst>
          </p:cNvPr>
          <p:cNvSpPr txBox="1"/>
          <p:nvPr/>
        </p:nvSpPr>
        <p:spPr>
          <a:xfrm>
            <a:off x="482009" y="1559442"/>
            <a:ext cx="530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/>
              <a:t>Correlation Plot of Numeric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8CCA5-05B5-4F52-B929-0B6079DC35A4}"/>
              </a:ext>
            </a:extLst>
          </p:cNvPr>
          <p:cNvSpPr txBox="1"/>
          <p:nvPr/>
        </p:nvSpPr>
        <p:spPr>
          <a:xfrm>
            <a:off x="6770166" y="1559442"/>
            <a:ext cx="530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/>
              <a:t>Correlation Plot of Numeric Variables with Attrition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9F1596E-DF88-484D-8723-9D3F670D55B1}"/>
              </a:ext>
            </a:extLst>
          </p:cNvPr>
          <p:cNvSpPr/>
          <p:nvPr/>
        </p:nvSpPr>
        <p:spPr>
          <a:xfrm rot="10800000">
            <a:off x="2120068" y="3631634"/>
            <a:ext cx="1103741" cy="1045374"/>
          </a:xfrm>
          <a:prstGeom prst="rtTriangl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4E19-F083-4D57-ACF9-4C73CC1A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32" y="92149"/>
            <a:ext cx="10515600" cy="1325563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15995-6ABC-4CF9-A77B-804A93E15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9" y="1191754"/>
            <a:ext cx="11653284" cy="53737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26ECE6-A232-45A3-9320-3F9AB735B547}"/>
              </a:ext>
            </a:extLst>
          </p:cNvPr>
          <p:cNvSpPr/>
          <p:nvPr/>
        </p:nvSpPr>
        <p:spPr>
          <a:xfrm>
            <a:off x="2116183" y="1132414"/>
            <a:ext cx="1928316" cy="1062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8A3B0-34A4-4DA0-B5DE-D9221F5FEB2F}"/>
              </a:ext>
            </a:extLst>
          </p:cNvPr>
          <p:cNvSpPr/>
          <p:nvPr/>
        </p:nvSpPr>
        <p:spPr>
          <a:xfrm>
            <a:off x="177209" y="3321302"/>
            <a:ext cx="1946590" cy="11146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8B962-C6A7-4042-ACB7-7044402B52EA}"/>
              </a:ext>
            </a:extLst>
          </p:cNvPr>
          <p:cNvSpPr/>
          <p:nvPr/>
        </p:nvSpPr>
        <p:spPr>
          <a:xfrm>
            <a:off x="154576" y="5510192"/>
            <a:ext cx="1969223" cy="11146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951FF-2B04-4A44-9034-1F1A854431CC}"/>
              </a:ext>
            </a:extLst>
          </p:cNvPr>
          <p:cNvSpPr/>
          <p:nvPr/>
        </p:nvSpPr>
        <p:spPr>
          <a:xfrm>
            <a:off x="4074751" y="4395495"/>
            <a:ext cx="1930667" cy="11146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9074F-ED0D-4CA1-855E-01501049F66D}"/>
              </a:ext>
            </a:extLst>
          </p:cNvPr>
          <p:cNvSpPr/>
          <p:nvPr/>
        </p:nvSpPr>
        <p:spPr>
          <a:xfrm>
            <a:off x="4072573" y="5510192"/>
            <a:ext cx="1932846" cy="11146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7FBA2-AABA-4F6F-AC58-56AE9487C32A}"/>
              </a:ext>
            </a:extLst>
          </p:cNvPr>
          <p:cNvSpPr/>
          <p:nvPr/>
        </p:nvSpPr>
        <p:spPr>
          <a:xfrm>
            <a:off x="7970520" y="2194555"/>
            <a:ext cx="1928316" cy="11146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F24593-BB74-477C-A2D1-F2BDC56031C9}"/>
              </a:ext>
            </a:extLst>
          </p:cNvPr>
          <p:cNvSpPr/>
          <p:nvPr/>
        </p:nvSpPr>
        <p:spPr>
          <a:xfrm>
            <a:off x="2123801" y="4395494"/>
            <a:ext cx="1946590" cy="11146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A149ED-104D-4B06-9BDC-5F51FCF91FB3}"/>
              </a:ext>
            </a:extLst>
          </p:cNvPr>
          <p:cNvSpPr/>
          <p:nvPr/>
        </p:nvSpPr>
        <p:spPr>
          <a:xfrm>
            <a:off x="9925593" y="4395493"/>
            <a:ext cx="1904899" cy="11146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4E19-F083-4D57-ACF9-4C73CC1A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FE1A8-3C5F-43D3-97C1-11BD64CC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4" y="1342853"/>
            <a:ext cx="11505433" cy="53414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65D3B2-A6BA-46C5-80D7-18B62EC27FD9}"/>
              </a:ext>
            </a:extLst>
          </p:cNvPr>
          <p:cNvSpPr/>
          <p:nvPr/>
        </p:nvSpPr>
        <p:spPr>
          <a:xfrm>
            <a:off x="7881257" y="4911634"/>
            <a:ext cx="3870961" cy="177270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2AF28-E2FE-43F3-8BEA-770785405614}"/>
              </a:ext>
            </a:extLst>
          </p:cNvPr>
          <p:cNvSpPr/>
          <p:nvPr/>
        </p:nvSpPr>
        <p:spPr>
          <a:xfrm>
            <a:off x="126275" y="4924697"/>
            <a:ext cx="3870960" cy="177270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22FC9-20A2-47F5-B30B-CD131B727DE4}"/>
              </a:ext>
            </a:extLst>
          </p:cNvPr>
          <p:cNvSpPr/>
          <p:nvPr/>
        </p:nvSpPr>
        <p:spPr>
          <a:xfrm>
            <a:off x="7887727" y="3125870"/>
            <a:ext cx="3870961" cy="177270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5DC8E-FE33-4B2E-AE41-7AED8F064B97}"/>
              </a:ext>
            </a:extLst>
          </p:cNvPr>
          <p:cNvSpPr/>
          <p:nvPr/>
        </p:nvSpPr>
        <p:spPr>
          <a:xfrm>
            <a:off x="3997235" y="1329790"/>
            <a:ext cx="3870961" cy="177270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3DA0-D5F5-446E-A788-67D7D139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46" y="243942"/>
            <a:ext cx="10515600" cy="1325563"/>
          </a:xfrm>
        </p:spPr>
        <p:txBody>
          <a:bodyPr/>
          <a:lstStyle/>
          <a:p>
            <a:r>
              <a:rPr lang="en-US" b="1" dirty="0"/>
              <a:t>Classification: Attrition (KNN)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7007B-4AFB-4A50-B266-CB12512B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74" y="1449123"/>
            <a:ext cx="8244110" cy="50952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B3F8D74-7D34-4CE1-90D9-34A939642651}"/>
              </a:ext>
            </a:extLst>
          </p:cNvPr>
          <p:cNvSpPr/>
          <p:nvPr/>
        </p:nvSpPr>
        <p:spPr>
          <a:xfrm>
            <a:off x="7187433" y="2085350"/>
            <a:ext cx="99238" cy="921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B7727A-5E01-4EC4-8A3F-92B676F54D77}"/>
              </a:ext>
            </a:extLst>
          </p:cNvPr>
          <p:cNvSpPr/>
          <p:nvPr/>
        </p:nvSpPr>
        <p:spPr>
          <a:xfrm>
            <a:off x="7022706" y="1891652"/>
            <a:ext cx="371061" cy="3779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DCBC1C-0FB8-4564-BC59-86D8C4C68DF8}"/>
              </a:ext>
            </a:extLst>
          </p:cNvPr>
          <p:cNvSpPr/>
          <p:nvPr/>
        </p:nvSpPr>
        <p:spPr>
          <a:xfrm>
            <a:off x="6797418" y="1663206"/>
            <a:ext cx="821635" cy="834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6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Employment Data: Classification and Prediction</vt:lpstr>
      <vt:lpstr>Agenda </vt:lpstr>
      <vt:lpstr>The Tasks</vt:lpstr>
      <vt:lpstr>The Data</vt:lpstr>
      <vt:lpstr>Exploratory Data Analysis (EDA)</vt:lpstr>
      <vt:lpstr>Exploratory Data Analysis (EDA)</vt:lpstr>
      <vt:lpstr>Exploratory Data Analysis (EDA)</vt:lpstr>
      <vt:lpstr>Exploratory Data Analysis (EDA)</vt:lpstr>
      <vt:lpstr>Classification: Attrition (KNN)</vt:lpstr>
      <vt:lpstr>Most Important Predictors of Attrition (KNN)</vt:lpstr>
      <vt:lpstr>KNN Model – Optimization</vt:lpstr>
      <vt:lpstr>KNN Model – Optimization</vt:lpstr>
      <vt:lpstr>KNN Model – Prediction</vt:lpstr>
      <vt:lpstr>Monthly Income Predictor (Simple Linear Regression)</vt:lpstr>
      <vt:lpstr>Monthly Income Predictor (Simple Linear Regression)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Data: Classification and Prediction</dc:title>
  <dc:creator>Sean McWhirter</dc:creator>
  <cp:lastModifiedBy>Sean McWhirter</cp:lastModifiedBy>
  <cp:revision>1</cp:revision>
  <dcterms:created xsi:type="dcterms:W3CDTF">2019-12-05T08:41:22Z</dcterms:created>
  <dcterms:modified xsi:type="dcterms:W3CDTF">2019-12-05T08:41:50Z</dcterms:modified>
</cp:coreProperties>
</file>