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1" r:id="rId4"/>
    <p:sldId id="265" r:id="rId5"/>
    <p:sldId id="274" r:id="rId6"/>
    <p:sldId id="267" r:id="rId7"/>
    <p:sldId id="270" r:id="rId8"/>
    <p:sldId id="260" r:id="rId9"/>
    <p:sldId id="273" r:id="rId10"/>
    <p:sldId id="275" r:id="rId11"/>
    <p:sldId id="263" r:id="rId12"/>
    <p:sldId id="276" r:id="rId13"/>
    <p:sldId id="264"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02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5556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58482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F38E7-0E9E-4534-A987-86D186692167}"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380927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F38E7-0E9E-4534-A987-86D186692167}"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6F05-B7E9-465C-B244-113278DBC19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1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F38E7-0E9E-4534-A987-86D186692167}"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261105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F38E7-0E9E-4534-A987-86D186692167}"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4890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F38E7-0E9E-4534-A987-86D186692167}"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1709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F38E7-0E9E-4534-A987-86D186692167}" type="datetimeFigureOut">
              <a:rPr lang="en-US" smtClean="0"/>
              <a:t>10/25/2019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160554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EF38E7-0E9E-4534-A987-86D186692167}" type="datetimeFigureOut">
              <a:rPr lang="en-US" smtClean="0"/>
              <a:t>10/25/2019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F66F05-B7E9-465C-B244-113278DBC194}" type="slidenum">
              <a:rPr lang="en-US" smtClean="0"/>
              <a:t>‹#›</a:t>
            </a:fld>
            <a:endParaRPr lang="en-US"/>
          </a:p>
        </p:txBody>
      </p:sp>
    </p:spTree>
    <p:extLst>
      <p:ext uri="{BB962C8B-B14F-4D97-AF65-F5344CB8AC3E}">
        <p14:creationId xmlns:p14="http://schemas.microsoft.com/office/powerpoint/2010/main" val="23619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EF38E7-0E9E-4534-A987-86D186692167}"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6F05-B7E9-465C-B244-113278DBC194}" type="slidenum">
              <a:rPr lang="en-US" smtClean="0"/>
              <a:t>‹#›</a:t>
            </a:fld>
            <a:endParaRPr lang="en-US"/>
          </a:p>
        </p:txBody>
      </p:sp>
    </p:spTree>
    <p:extLst>
      <p:ext uri="{BB962C8B-B14F-4D97-AF65-F5344CB8AC3E}">
        <p14:creationId xmlns:p14="http://schemas.microsoft.com/office/powerpoint/2010/main" val="76264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F38E7-0E9E-4534-A987-86D186692167}" type="datetimeFigureOut">
              <a:rPr lang="en-US" smtClean="0"/>
              <a:t>10/25/2019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F66F05-B7E9-465C-B244-113278DBC19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754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EC98-45BC-4A53-AFAC-19067AA88608}"/>
              </a:ext>
            </a:extLst>
          </p:cNvPr>
          <p:cNvSpPr>
            <a:spLocks noGrp="1"/>
          </p:cNvSpPr>
          <p:nvPr>
            <p:ph type="ctrTitle"/>
          </p:nvPr>
        </p:nvSpPr>
        <p:spPr/>
        <p:txBody>
          <a:bodyPr/>
          <a:lstStyle/>
          <a:p>
            <a:r>
              <a:rPr lang="en-US" dirty="0"/>
              <a:t>Case Study EDA</a:t>
            </a:r>
          </a:p>
        </p:txBody>
      </p:sp>
      <p:sp>
        <p:nvSpPr>
          <p:cNvPr id="3" name="Subtitle 2">
            <a:extLst>
              <a:ext uri="{FF2B5EF4-FFF2-40B4-BE49-F238E27FC236}">
                <a16:creationId xmlns:a16="http://schemas.microsoft.com/office/drawing/2014/main" id="{6F9E08CC-DA68-4051-B295-B2959AFEA712}"/>
              </a:ext>
            </a:extLst>
          </p:cNvPr>
          <p:cNvSpPr>
            <a:spLocks noGrp="1"/>
          </p:cNvSpPr>
          <p:nvPr>
            <p:ph type="subTitle" idx="1"/>
          </p:nvPr>
        </p:nvSpPr>
        <p:spPr/>
        <p:txBody>
          <a:bodyPr/>
          <a:lstStyle/>
          <a:p>
            <a:r>
              <a:rPr lang="en-US" dirty="0"/>
              <a:t>Sid </a:t>
            </a:r>
            <a:r>
              <a:rPr lang="en-US" dirty="0" err="1"/>
              <a:t>Swarupananda</a:t>
            </a:r>
            <a:endParaRPr lang="en-US" dirty="0"/>
          </a:p>
          <a:p>
            <a:r>
              <a:rPr lang="en-US" dirty="0"/>
              <a:t>Sean </a:t>
            </a:r>
            <a:r>
              <a:rPr lang="en-US" dirty="0" err="1"/>
              <a:t>mcWhirter</a:t>
            </a:r>
            <a:endParaRPr lang="en-US" dirty="0"/>
          </a:p>
        </p:txBody>
      </p:sp>
    </p:spTree>
    <p:extLst>
      <p:ext uri="{BB962C8B-B14F-4D97-AF65-F5344CB8AC3E}">
        <p14:creationId xmlns:p14="http://schemas.microsoft.com/office/powerpoint/2010/main" val="413824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CA65-BA16-468E-818D-AD78F2587075}"/>
              </a:ext>
            </a:extLst>
          </p:cNvPr>
          <p:cNvSpPr>
            <a:spLocks noGrp="1"/>
          </p:cNvSpPr>
          <p:nvPr>
            <p:ph type="title"/>
          </p:nvPr>
        </p:nvSpPr>
        <p:spPr/>
        <p:txBody>
          <a:bodyPr>
            <a:normAutofit/>
          </a:bodyPr>
          <a:lstStyle/>
          <a:p>
            <a:r>
              <a:rPr lang="en-US" dirty="0"/>
              <a:t>Comment on the summary statistics and distribution of the ABV variable</a:t>
            </a:r>
          </a:p>
        </p:txBody>
      </p:sp>
      <p:pic>
        <p:nvPicPr>
          <p:cNvPr id="6" name="Picture 5">
            <a:extLst>
              <a:ext uri="{FF2B5EF4-FFF2-40B4-BE49-F238E27FC236}">
                <a16:creationId xmlns:a16="http://schemas.microsoft.com/office/drawing/2014/main" id="{C3A92720-DBB1-4BC4-A088-EFF419F72383}"/>
              </a:ext>
            </a:extLst>
          </p:cNvPr>
          <p:cNvPicPr>
            <a:picLocks noChangeAspect="1"/>
          </p:cNvPicPr>
          <p:nvPr/>
        </p:nvPicPr>
        <p:blipFill>
          <a:blip r:embed="rId2"/>
          <a:stretch>
            <a:fillRect/>
          </a:stretch>
        </p:blipFill>
        <p:spPr>
          <a:xfrm>
            <a:off x="233527" y="2053437"/>
            <a:ext cx="4989683" cy="3157722"/>
          </a:xfrm>
          <a:prstGeom prst="rect">
            <a:avLst/>
          </a:prstGeom>
        </p:spPr>
      </p:pic>
      <p:sp>
        <p:nvSpPr>
          <p:cNvPr id="8" name="Rectangle: Rounded Corners 7">
            <a:extLst>
              <a:ext uri="{FF2B5EF4-FFF2-40B4-BE49-F238E27FC236}">
                <a16:creationId xmlns:a16="http://schemas.microsoft.com/office/drawing/2014/main" id="{A5D6BF2E-651E-496C-B41B-4CBC1BC6FC19}"/>
              </a:ext>
            </a:extLst>
          </p:cNvPr>
          <p:cNvSpPr/>
          <p:nvPr/>
        </p:nvSpPr>
        <p:spPr>
          <a:xfrm>
            <a:off x="5578614" y="2273784"/>
            <a:ext cx="6379859" cy="23104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Appears to be slightly right-skewed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Mean: 5.991%</a:t>
            </a:r>
          </a:p>
          <a:p>
            <a:pPr marL="285750" indent="-285750">
              <a:buFont typeface="Arial" panose="020B0604020202020204" pitchFamily="34" charset="0"/>
              <a:buChar char="•"/>
            </a:pPr>
            <a:r>
              <a:rPr lang="en-US" dirty="0"/>
              <a:t>Median: 5.70%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makes sense because beer is not meant to be a very high ABV drink—the high ABV beers would be less prominent</a:t>
            </a:r>
          </a:p>
        </p:txBody>
      </p:sp>
    </p:spTree>
    <p:extLst>
      <p:ext uri="{BB962C8B-B14F-4D97-AF65-F5344CB8AC3E}">
        <p14:creationId xmlns:p14="http://schemas.microsoft.com/office/powerpoint/2010/main" val="339574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0AD-0FFF-4E56-AFAF-BFE8E1EC5ABC}"/>
              </a:ext>
            </a:extLst>
          </p:cNvPr>
          <p:cNvSpPr>
            <a:spLocks noGrp="1"/>
          </p:cNvSpPr>
          <p:nvPr>
            <p:ph type="title"/>
          </p:nvPr>
        </p:nvSpPr>
        <p:spPr/>
        <p:txBody>
          <a:bodyPr>
            <a:normAutofit fontScale="90000"/>
          </a:bodyPr>
          <a:lstStyle/>
          <a:p>
            <a:r>
              <a:rPr lang="en-US" dirty="0"/>
              <a:t>Is there an apparent relationship between the bitterness of the beer and its alcoholic content? Draw a scatter plot.</a:t>
            </a:r>
          </a:p>
        </p:txBody>
      </p:sp>
      <p:pic>
        <p:nvPicPr>
          <p:cNvPr id="5" name="Picture 4">
            <a:extLst>
              <a:ext uri="{FF2B5EF4-FFF2-40B4-BE49-F238E27FC236}">
                <a16:creationId xmlns:a16="http://schemas.microsoft.com/office/drawing/2014/main" id="{F56C73C2-9D30-4BC0-BE15-D0CD7A2A5661}"/>
              </a:ext>
            </a:extLst>
          </p:cNvPr>
          <p:cNvPicPr>
            <a:picLocks noChangeAspect="1"/>
          </p:cNvPicPr>
          <p:nvPr/>
        </p:nvPicPr>
        <p:blipFill>
          <a:blip r:embed="rId2"/>
          <a:stretch>
            <a:fillRect/>
          </a:stretch>
        </p:blipFill>
        <p:spPr>
          <a:xfrm>
            <a:off x="6126480" y="1737360"/>
            <a:ext cx="5902574" cy="4221981"/>
          </a:xfrm>
          <a:prstGeom prst="rect">
            <a:avLst/>
          </a:prstGeom>
        </p:spPr>
      </p:pic>
      <p:sp>
        <p:nvSpPr>
          <p:cNvPr id="6" name="Rectangle: Rounded Corners 5">
            <a:extLst>
              <a:ext uri="{FF2B5EF4-FFF2-40B4-BE49-F238E27FC236}">
                <a16:creationId xmlns:a16="http://schemas.microsoft.com/office/drawing/2014/main" id="{9255E8D1-29C8-4B03-879D-1EE735EBBDC1}"/>
              </a:ext>
            </a:extLst>
          </p:cNvPr>
          <p:cNvSpPr/>
          <p:nvPr/>
        </p:nvSpPr>
        <p:spPr>
          <a:xfrm>
            <a:off x="296116" y="2842927"/>
            <a:ext cx="5483899" cy="18916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Visual evidence of a positive linear relationship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investigation is needed to determine the significance of the relationship</a:t>
            </a:r>
          </a:p>
        </p:txBody>
      </p:sp>
    </p:spTree>
    <p:extLst>
      <p:ext uri="{BB962C8B-B14F-4D97-AF65-F5344CB8AC3E}">
        <p14:creationId xmlns:p14="http://schemas.microsoft.com/office/powerpoint/2010/main" val="146154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2244-C5EB-467C-BCC1-0817B27148D6}"/>
              </a:ext>
            </a:extLst>
          </p:cNvPr>
          <p:cNvSpPr>
            <a:spLocks noGrp="1"/>
          </p:cNvSpPr>
          <p:nvPr>
            <p:ph type="title"/>
          </p:nvPr>
        </p:nvSpPr>
        <p:spPr/>
        <p:txBody>
          <a:bodyPr>
            <a:noAutofit/>
          </a:bodyPr>
          <a:lstStyle/>
          <a:p>
            <a:r>
              <a:rPr lang="en-US" sz="3200" dirty="0"/>
              <a:t>The difference with respect to IBU and ABV between IPAs (India Pale Ales) and other types of Ale (any beer with “Ale” in its name other than IPA).</a:t>
            </a:r>
          </a:p>
        </p:txBody>
      </p:sp>
      <p:sp>
        <p:nvSpPr>
          <p:cNvPr id="5" name="Rectangle: Rounded Corners 4">
            <a:extLst>
              <a:ext uri="{FF2B5EF4-FFF2-40B4-BE49-F238E27FC236}">
                <a16:creationId xmlns:a16="http://schemas.microsoft.com/office/drawing/2014/main" id="{E7D934B1-839D-4BE0-846A-0F5F95640721}"/>
              </a:ext>
            </a:extLst>
          </p:cNvPr>
          <p:cNvSpPr/>
          <p:nvPr/>
        </p:nvSpPr>
        <p:spPr>
          <a:xfrm>
            <a:off x="354840" y="2507368"/>
            <a:ext cx="4493998" cy="16955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sz="1600" dirty="0"/>
              <a:t>Model called K-NN (Nearest Neighbor)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Approximately 105 should give us best accuracy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Accuracy of 88.6%</a:t>
            </a:r>
          </a:p>
        </p:txBody>
      </p:sp>
      <p:pic>
        <p:nvPicPr>
          <p:cNvPr id="6" name="Picture 5">
            <a:extLst>
              <a:ext uri="{FF2B5EF4-FFF2-40B4-BE49-F238E27FC236}">
                <a16:creationId xmlns:a16="http://schemas.microsoft.com/office/drawing/2014/main" id="{A4703636-C9AA-40AD-B7F3-80BD8FE0C102}"/>
              </a:ext>
            </a:extLst>
          </p:cNvPr>
          <p:cNvPicPr>
            <a:picLocks noChangeAspect="1"/>
          </p:cNvPicPr>
          <p:nvPr/>
        </p:nvPicPr>
        <p:blipFill>
          <a:blip r:embed="rId2"/>
          <a:stretch>
            <a:fillRect/>
          </a:stretch>
        </p:blipFill>
        <p:spPr>
          <a:xfrm>
            <a:off x="5613930" y="2322794"/>
            <a:ext cx="5358519" cy="3239105"/>
          </a:xfrm>
          <a:prstGeom prst="rect">
            <a:avLst/>
          </a:prstGeom>
        </p:spPr>
      </p:pic>
      <p:cxnSp>
        <p:nvCxnSpPr>
          <p:cNvPr id="8" name="Straight Connector 7">
            <a:extLst>
              <a:ext uri="{FF2B5EF4-FFF2-40B4-BE49-F238E27FC236}">
                <a16:creationId xmlns:a16="http://schemas.microsoft.com/office/drawing/2014/main" id="{857D4B0F-2CBC-4918-8B2A-C7139FF5000E}"/>
              </a:ext>
            </a:extLst>
          </p:cNvPr>
          <p:cNvCxnSpPr/>
          <p:nvPr/>
        </p:nvCxnSpPr>
        <p:spPr>
          <a:xfrm flipV="1">
            <a:off x="8607105" y="2515757"/>
            <a:ext cx="0" cy="2265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DFA25D-7B13-4A1B-BCDA-0C83271F53E2}"/>
              </a:ext>
            </a:extLst>
          </p:cNvPr>
          <p:cNvCxnSpPr/>
          <p:nvPr/>
        </p:nvCxnSpPr>
        <p:spPr>
          <a:xfrm flipH="1">
            <a:off x="6241409" y="2515757"/>
            <a:ext cx="23656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11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F74B-55B4-4AE1-95FC-8403FC7870AD}"/>
              </a:ext>
            </a:extLst>
          </p:cNvPr>
          <p:cNvSpPr>
            <a:spLocks noGrp="1"/>
          </p:cNvSpPr>
          <p:nvPr>
            <p:ph type="title"/>
          </p:nvPr>
        </p:nvSpPr>
        <p:spPr>
          <a:xfrm>
            <a:off x="1002852" y="335577"/>
            <a:ext cx="10058400" cy="1450757"/>
          </a:xfrm>
        </p:spPr>
        <p:txBody>
          <a:bodyPr>
            <a:noAutofit/>
          </a:bodyPr>
          <a:lstStyle/>
          <a:p>
            <a:r>
              <a:rPr lang="en-US" sz="3200" dirty="0"/>
              <a:t>Budweiser would also like to investigate the difference with respect to IBU and ABV between IPAs (India Pale Ales) and other types of Ale (any beer with “Ale” in its name other than IPA).</a:t>
            </a:r>
          </a:p>
        </p:txBody>
      </p:sp>
      <p:pic>
        <p:nvPicPr>
          <p:cNvPr id="4" name="Picture 3">
            <a:extLst>
              <a:ext uri="{FF2B5EF4-FFF2-40B4-BE49-F238E27FC236}">
                <a16:creationId xmlns:a16="http://schemas.microsoft.com/office/drawing/2014/main" id="{CCB51747-710E-4C71-823C-829B7ECC37BC}"/>
              </a:ext>
            </a:extLst>
          </p:cNvPr>
          <p:cNvPicPr>
            <a:picLocks noChangeAspect="1"/>
          </p:cNvPicPr>
          <p:nvPr/>
        </p:nvPicPr>
        <p:blipFill>
          <a:blip r:embed="rId2"/>
          <a:stretch>
            <a:fillRect/>
          </a:stretch>
        </p:blipFill>
        <p:spPr>
          <a:xfrm>
            <a:off x="6423513" y="1860467"/>
            <a:ext cx="5768487" cy="4142509"/>
          </a:xfrm>
          <a:prstGeom prst="rect">
            <a:avLst/>
          </a:prstGeom>
        </p:spPr>
      </p:pic>
      <p:sp>
        <p:nvSpPr>
          <p:cNvPr id="7" name="Rectangle: Rounded Corners 6">
            <a:extLst>
              <a:ext uri="{FF2B5EF4-FFF2-40B4-BE49-F238E27FC236}">
                <a16:creationId xmlns:a16="http://schemas.microsoft.com/office/drawing/2014/main" id="{51E7CB4F-EE0B-47E5-BBF6-46A18D3AF8CC}"/>
              </a:ext>
            </a:extLst>
          </p:cNvPr>
          <p:cNvSpPr/>
          <p:nvPr/>
        </p:nvSpPr>
        <p:spPr>
          <a:xfrm>
            <a:off x="548153" y="3227153"/>
            <a:ext cx="5483899" cy="1057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Visually, IPAs seem to generally have higher IBU and ABV</a:t>
            </a:r>
          </a:p>
        </p:txBody>
      </p:sp>
    </p:spTree>
    <p:extLst>
      <p:ext uri="{BB962C8B-B14F-4D97-AF65-F5344CB8AC3E}">
        <p14:creationId xmlns:p14="http://schemas.microsoft.com/office/powerpoint/2010/main" val="413372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02CBC2-304F-4B44-A35B-664897B098EC}"/>
              </a:ext>
            </a:extLst>
          </p:cNvPr>
          <p:cNvPicPr>
            <a:picLocks noChangeAspect="1"/>
          </p:cNvPicPr>
          <p:nvPr/>
        </p:nvPicPr>
        <p:blipFill>
          <a:blip r:embed="rId2"/>
          <a:stretch>
            <a:fillRect/>
          </a:stretch>
        </p:blipFill>
        <p:spPr>
          <a:xfrm>
            <a:off x="704725" y="2086298"/>
            <a:ext cx="5544568" cy="3418824"/>
          </a:xfrm>
          <a:prstGeom prst="rect">
            <a:avLst/>
          </a:prstGeom>
        </p:spPr>
      </p:pic>
      <p:sp>
        <p:nvSpPr>
          <p:cNvPr id="8" name="Title 1">
            <a:extLst>
              <a:ext uri="{FF2B5EF4-FFF2-40B4-BE49-F238E27FC236}">
                <a16:creationId xmlns:a16="http://schemas.microsoft.com/office/drawing/2014/main" id="{E5B491FC-34F1-46B2-BCC1-8F4A9F221E2D}"/>
              </a:ext>
            </a:extLst>
          </p:cNvPr>
          <p:cNvSpPr>
            <a:spLocks noGrp="1"/>
          </p:cNvSpPr>
          <p:nvPr>
            <p:ph type="title"/>
          </p:nvPr>
        </p:nvSpPr>
        <p:spPr>
          <a:xfrm>
            <a:off x="1002852" y="335577"/>
            <a:ext cx="10058400" cy="1450757"/>
          </a:xfrm>
        </p:spPr>
        <p:txBody>
          <a:bodyPr>
            <a:noAutofit/>
          </a:bodyPr>
          <a:lstStyle/>
          <a:p>
            <a:r>
              <a:rPr lang="en-US" sz="3200" dirty="0"/>
              <a:t>Budweiser would also like to investigate the difference with respect to IBU and ABV between IPAs (India Pale Ales) and other types of Ale (any beer with “Ale” in its name other than IPA).</a:t>
            </a:r>
          </a:p>
        </p:txBody>
      </p:sp>
      <p:sp>
        <p:nvSpPr>
          <p:cNvPr id="5" name="Rectangle: Rounded Corners 4">
            <a:extLst>
              <a:ext uri="{FF2B5EF4-FFF2-40B4-BE49-F238E27FC236}">
                <a16:creationId xmlns:a16="http://schemas.microsoft.com/office/drawing/2014/main" id="{C08CB8D5-0442-4824-90FA-084BD19E7663}"/>
              </a:ext>
            </a:extLst>
          </p:cNvPr>
          <p:cNvSpPr/>
          <p:nvPr/>
        </p:nvSpPr>
        <p:spPr>
          <a:xfrm>
            <a:off x="6621416" y="2809781"/>
            <a:ext cx="5483899" cy="12384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First look seems to holds true when using the </a:t>
            </a:r>
            <a:r>
              <a:rPr lang="en-US" dirty="0" err="1"/>
              <a:t>geom_smooth</a:t>
            </a:r>
            <a:r>
              <a:rPr lang="en-US" dirty="0"/>
              <a:t> feature</a:t>
            </a:r>
          </a:p>
        </p:txBody>
      </p:sp>
    </p:spTree>
    <p:extLst>
      <p:ext uri="{BB962C8B-B14F-4D97-AF65-F5344CB8AC3E}">
        <p14:creationId xmlns:p14="http://schemas.microsoft.com/office/powerpoint/2010/main" val="425434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863B-9BF0-4332-924C-54F33CA2D8A0}"/>
              </a:ext>
            </a:extLst>
          </p:cNvPr>
          <p:cNvSpPr>
            <a:spLocks noGrp="1"/>
          </p:cNvSpPr>
          <p:nvPr>
            <p:ph type="title"/>
          </p:nvPr>
        </p:nvSpPr>
        <p:spPr/>
        <p:txBody>
          <a:bodyPr/>
          <a:lstStyle/>
          <a:p>
            <a:r>
              <a:rPr lang="en-US" dirty="0"/>
              <a:t>Other Insights</a:t>
            </a:r>
          </a:p>
        </p:txBody>
      </p:sp>
      <p:pic>
        <p:nvPicPr>
          <p:cNvPr id="4" name="Picture 3">
            <a:extLst>
              <a:ext uri="{FF2B5EF4-FFF2-40B4-BE49-F238E27FC236}">
                <a16:creationId xmlns:a16="http://schemas.microsoft.com/office/drawing/2014/main" id="{EA1B20C0-AA94-417C-9F58-82582957F5C4}"/>
              </a:ext>
            </a:extLst>
          </p:cNvPr>
          <p:cNvPicPr>
            <a:picLocks noChangeAspect="1"/>
          </p:cNvPicPr>
          <p:nvPr/>
        </p:nvPicPr>
        <p:blipFill>
          <a:blip r:embed="rId2"/>
          <a:stretch>
            <a:fillRect/>
          </a:stretch>
        </p:blipFill>
        <p:spPr>
          <a:xfrm>
            <a:off x="930492" y="2117099"/>
            <a:ext cx="5873062" cy="3637204"/>
          </a:xfrm>
          <a:prstGeom prst="rect">
            <a:avLst/>
          </a:prstGeom>
        </p:spPr>
      </p:pic>
      <p:sp>
        <p:nvSpPr>
          <p:cNvPr id="6" name="Rectangle: Rounded Corners 5">
            <a:extLst>
              <a:ext uri="{FF2B5EF4-FFF2-40B4-BE49-F238E27FC236}">
                <a16:creationId xmlns:a16="http://schemas.microsoft.com/office/drawing/2014/main" id="{89E0B45A-3D9A-4FDA-A10C-E1B660530ACD}"/>
              </a:ext>
            </a:extLst>
          </p:cNvPr>
          <p:cNvSpPr/>
          <p:nvPr/>
        </p:nvSpPr>
        <p:spPr>
          <a:xfrm>
            <a:off x="7792412" y="2268997"/>
            <a:ext cx="3783242" cy="31271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It appears that IPAs have higher median ABV values than other 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of a difficult relationship between Ounces and ABV </a:t>
            </a:r>
          </a:p>
        </p:txBody>
      </p:sp>
    </p:spTree>
    <p:extLst>
      <p:ext uri="{BB962C8B-B14F-4D97-AF65-F5344CB8AC3E}">
        <p14:creationId xmlns:p14="http://schemas.microsoft.com/office/powerpoint/2010/main" val="220270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671C-1B73-4728-9E07-7C33E3594F33}"/>
              </a:ext>
            </a:extLst>
          </p:cNvPr>
          <p:cNvSpPr>
            <a:spLocks noGrp="1"/>
          </p:cNvSpPr>
          <p:nvPr>
            <p:ph type="title"/>
          </p:nvPr>
        </p:nvSpPr>
        <p:spPr/>
        <p:txBody>
          <a:bodyPr>
            <a:normAutofit/>
          </a:bodyPr>
          <a:lstStyle/>
          <a:p>
            <a:r>
              <a:rPr lang="en-US" dirty="0"/>
              <a:t>MSDS 6306: Doing Data Science - Case Study 01 Description</a:t>
            </a:r>
          </a:p>
        </p:txBody>
      </p:sp>
      <p:sp>
        <p:nvSpPr>
          <p:cNvPr id="3" name="Content Placeholder 2">
            <a:extLst>
              <a:ext uri="{FF2B5EF4-FFF2-40B4-BE49-F238E27FC236}">
                <a16:creationId xmlns:a16="http://schemas.microsoft.com/office/drawing/2014/main" id="{06FB0C63-3276-4DC5-9EF3-D17EBBFFC83C}"/>
              </a:ext>
            </a:extLst>
          </p:cNvPr>
          <p:cNvSpPr>
            <a:spLocks noGrp="1"/>
          </p:cNvSpPr>
          <p:nvPr>
            <p:ph idx="1"/>
          </p:nvPr>
        </p:nvSpPr>
        <p:spPr>
          <a:xfrm>
            <a:off x="704538" y="1845733"/>
            <a:ext cx="10792918" cy="4480115"/>
          </a:xfrm>
        </p:spPr>
        <p:txBody>
          <a:bodyPr>
            <a:normAutofit fontScale="62500" lnSpcReduction="20000"/>
          </a:bodyPr>
          <a:lstStyle/>
          <a:p>
            <a:r>
              <a:rPr lang="en-US" dirty="0"/>
              <a:t>The Beers dataset contains a list of 2410 US craft beers and Breweries dataset contains 558 US breweries. The datasets descriptions are as follows.</a:t>
            </a:r>
          </a:p>
          <a:p>
            <a:r>
              <a:rPr lang="en-US" b="1" dirty="0"/>
              <a:t>Beers.csv:</a:t>
            </a:r>
          </a:p>
          <a:p>
            <a:pPr marL="285750" indent="-285750">
              <a:buFont typeface="Arial" panose="020B0604020202020204" pitchFamily="34" charset="0"/>
              <a:buChar char="•"/>
            </a:pPr>
            <a:r>
              <a:rPr lang="en-US" dirty="0"/>
              <a:t>Name: Name of the beer.</a:t>
            </a:r>
          </a:p>
          <a:p>
            <a:pPr marL="285750" indent="-285750">
              <a:buFont typeface="Arial" panose="020B0604020202020204" pitchFamily="34" charset="0"/>
              <a:buChar char="•"/>
            </a:pPr>
            <a:r>
              <a:rPr lang="en-US" dirty="0" err="1"/>
              <a:t>Beer_ID</a:t>
            </a:r>
            <a:r>
              <a:rPr lang="en-US" dirty="0"/>
              <a:t>: Unique identifier of the beer.</a:t>
            </a:r>
          </a:p>
          <a:p>
            <a:pPr marL="285750" indent="-285750">
              <a:buFont typeface="Arial" panose="020B0604020202020204" pitchFamily="34" charset="0"/>
              <a:buChar char="•"/>
            </a:pPr>
            <a:r>
              <a:rPr lang="en-US" dirty="0"/>
              <a:t>ABV: Alcohol by volume of the beer.</a:t>
            </a:r>
          </a:p>
          <a:p>
            <a:pPr marL="285750" indent="-285750">
              <a:buFont typeface="Arial" panose="020B0604020202020204" pitchFamily="34" charset="0"/>
              <a:buChar char="•"/>
            </a:pPr>
            <a:r>
              <a:rPr lang="en-US" dirty="0"/>
              <a:t>IBU: International Bitterness Units of the beer.</a:t>
            </a:r>
          </a:p>
          <a:p>
            <a:pPr marL="285750" indent="-285750">
              <a:buFont typeface="Arial" panose="020B0604020202020204" pitchFamily="34" charset="0"/>
              <a:buChar char="•"/>
            </a:pPr>
            <a:r>
              <a:rPr lang="en-US" dirty="0" err="1"/>
              <a:t>Brewery_ID</a:t>
            </a:r>
            <a:r>
              <a:rPr lang="en-US" dirty="0"/>
              <a:t>: Brewery id associated with the beer.</a:t>
            </a:r>
          </a:p>
          <a:p>
            <a:pPr marL="285750" indent="-285750">
              <a:buFont typeface="Arial" panose="020B0604020202020204" pitchFamily="34" charset="0"/>
              <a:buChar char="•"/>
            </a:pPr>
            <a:r>
              <a:rPr lang="en-US" dirty="0"/>
              <a:t>Style: Style of the beer.</a:t>
            </a:r>
          </a:p>
          <a:p>
            <a:pPr marL="285750" indent="-285750">
              <a:buFont typeface="Arial" panose="020B0604020202020204" pitchFamily="34" charset="0"/>
              <a:buChar char="•"/>
            </a:pPr>
            <a:r>
              <a:rPr lang="en-US" dirty="0"/>
              <a:t>Ounces: Ounces of beer.</a:t>
            </a:r>
          </a:p>
          <a:p>
            <a:r>
              <a:rPr lang="en-US" b="1" dirty="0"/>
              <a:t>Breweries.csv:</a:t>
            </a:r>
          </a:p>
          <a:p>
            <a:pPr marL="285750" indent="-285750">
              <a:buFont typeface="Arial" panose="020B0604020202020204" pitchFamily="34" charset="0"/>
              <a:buChar char="•"/>
            </a:pPr>
            <a:r>
              <a:rPr lang="en-US" dirty="0" err="1"/>
              <a:t>Brew_ID</a:t>
            </a:r>
            <a:r>
              <a:rPr lang="en-US" dirty="0"/>
              <a:t>: Unique identifier of the brewery.</a:t>
            </a:r>
          </a:p>
          <a:p>
            <a:pPr marL="285750" indent="-285750">
              <a:buFont typeface="Arial" panose="020B0604020202020204" pitchFamily="34" charset="0"/>
              <a:buChar char="•"/>
            </a:pPr>
            <a:r>
              <a:rPr lang="en-US" dirty="0"/>
              <a:t>Name: Name of the brewery.</a:t>
            </a:r>
          </a:p>
          <a:p>
            <a:pPr marL="285750" indent="-285750">
              <a:buFont typeface="Arial" panose="020B0604020202020204" pitchFamily="34" charset="0"/>
              <a:buChar char="•"/>
            </a:pPr>
            <a:r>
              <a:rPr lang="en-US" dirty="0"/>
              <a:t>City: City where the brewery is located.</a:t>
            </a:r>
          </a:p>
          <a:p>
            <a:pPr marL="285750" indent="-285750">
              <a:buFont typeface="Arial" panose="020B0604020202020204" pitchFamily="34" charset="0"/>
              <a:buChar char="•"/>
            </a:pPr>
            <a:r>
              <a:rPr lang="en-US" dirty="0"/>
              <a:t>State: U.S. State where the brewery is located.</a:t>
            </a:r>
          </a:p>
          <a:p>
            <a:endParaRPr lang="en-US" dirty="0"/>
          </a:p>
        </p:txBody>
      </p:sp>
    </p:spTree>
    <p:extLst>
      <p:ext uri="{BB962C8B-B14F-4D97-AF65-F5344CB8AC3E}">
        <p14:creationId xmlns:p14="http://schemas.microsoft.com/office/powerpoint/2010/main" val="148488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DFFF-E461-4FDB-84C6-06EE9FD49C99}"/>
              </a:ext>
            </a:extLst>
          </p:cNvPr>
          <p:cNvSpPr>
            <a:spLocks noGrp="1"/>
          </p:cNvSpPr>
          <p:nvPr>
            <p:ph type="title"/>
          </p:nvPr>
        </p:nvSpPr>
        <p:spPr/>
        <p:txBody>
          <a:bodyPr>
            <a:normAutofit/>
          </a:bodyPr>
          <a:lstStyle/>
          <a:p>
            <a:r>
              <a:rPr lang="en-US" dirty="0"/>
              <a:t>MSDS 6306: Doing Data Science - Case Study 01 Analysis</a:t>
            </a:r>
          </a:p>
        </p:txBody>
      </p:sp>
      <p:sp>
        <p:nvSpPr>
          <p:cNvPr id="3" name="Content Placeholder 2">
            <a:extLst>
              <a:ext uri="{FF2B5EF4-FFF2-40B4-BE49-F238E27FC236}">
                <a16:creationId xmlns:a16="http://schemas.microsoft.com/office/drawing/2014/main" id="{9C2F7220-3921-49F5-97B5-484316385864}"/>
              </a:ext>
            </a:extLst>
          </p:cNvPr>
          <p:cNvSpPr>
            <a:spLocks noGrp="1"/>
          </p:cNvSpPr>
          <p:nvPr>
            <p:ph idx="1"/>
          </p:nvPr>
        </p:nvSpPr>
        <p:spPr/>
        <p:txBody>
          <a:bodyPr/>
          <a:lstStyle/>
          <a:p>
            <a:pPr>
              <a:buFont typeface="Arial" panose="020B0604020202020204" pitchFamily="34" charset="0"/>
              <a:buChar char="•"/>
            </a:pPr>
            <a:r>
              <a:rPr lang="en-US" dirty="0"/>
              <a:t>Breweries per state</a:t>
            </a:r>
          </a:p>
          <a:p>
            <a:pPr>
              <a:buFont typeface="Arial" panose="020B0604020202020204" pitchFamily="34" charset="0"/>
              <a:buChar char="•"/>
            </a:pPr>
            <a:r>
              <a:rPr lang="en-US" dirty="0"/>
              <a:t>Median alcohol content per state</a:t>
            </a:r>
          </a:p>
          <a:p>
            <a:pPr>
              <a:buFont typeface="Arial" panose="020B0604020202020204" pitchFamily="34" charset="0"/>
              <a:buChar char="•"/>
            </a:pPr>
            <a:r>
              <a:rPr lang="en-US" dirty="0"/>
              <a:t>Median international bitterness per state</a:t>
            </a:r>
          </a:p>
          <a:p>
            <a:pPr>
              <a:buFont typeface="Arial" panose="020B0604020202020204" pitchFamily="34" charset="0"/>
              <a:buChar char="•"/>
            </a:pPr>
            <a:r>
              <a:rPr lang="en-US" dirty="0"/>
              <a:t>Beers with highest Alcohol by Volume (ABV) and International Bitterness Unit (IBU)</a:t>
            </a:r>
          </a:p>
          <a:p>
            <a:pPr>
              <a:buFont typeface="Arial" panose="020B0604020202020204" pitchFamily="34" charset="0"/>
              <a:buChar char="•"/>
            </a:pPr>
            <a:r>
              <a:rPr lang="en-US" dirty="0"/>
              <a:t>Summary stats of Alcohol by Volume(ABV)</a:t>
            </a:r>
          </a:p>
          <a:p>
            <a:pPr>
              <a:buFont typeface="Arial" panose="020B0604020202020204" pitchFamily="34" charset="0"/>
              <a:buChar char="•"/>
            </a:pPr>
            <a:r>
              <a:rPr lang="en-US" dirty="0"/>
              <a:t>Analysis of relationship between Alcohol by Volume (ABV) and International Bitterness Unit (IBU)</a:t>
            </a:r>
          </a:p>
          <a:p>
            <a:pPr>
              <a:buFont typeface="Arial" panose="020B0604020202020204" pitchFamily="34" charset="0"/>
              <a:buChar char="•"/>
            </a:pPr>
            <a:r>
              <a:rPr lang="en-US" dirty="0"/>
              <a:t>Investigate the difference with respect to IBU and ABV between IPAs and other types of ale</a:t>
            </a:r>
          </a:p>
          <a:p>
            <a:endParaRPr lang="en-US" dirty="0"/>
          </a:p>
        </p:txBody>
      </p:sp>
    </p:spTree>
    <p:extLst>
      <p:ext uri="{BB962C8B-B14F-4D97-AF65-F5344CB8AC3E}">
        <p14:creationId xmlns:p14="http://schemas.microsoft.com/office/powerpoint/2010/main" val="381163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07FD2-3E60-473B-BAB3-A7833E6BD321}"/>
              </a:ext>
            </a:extLst>
          </p:cNvPr>
          <p:cNvSpPr>
            <a:spLocks noGrp="1"/>
          </p:cNvSpPr>
          <p:nvPr>
            <p:ph type="title"/>
          </p:nvPr>
        </p:nvSpPr>
        <p:spPr>
          <a:xfrm>
            <a:off x="860744" y="206702"/>
            <a:ext cx="10909073" cy="1057655"/>
          </a:xfrm>
        </p:spPr>
        <p:txBody>
          <a:bodyPr vert="horz" lIns="91440" tIns="45720" rIns="91440" bIns="45720" rtlCol="0" anchor="b">
            <a:normAutofit/>
          </a:bodyPr>
          <a:lstStyle/>
          <a:p>
            <a:r>
              <a:rPr lang="en-US" sz="4200" dirty="0">
                <a:solidFill>
                  <a:schemeClr val="tx1">
                    <a:lumMod val="85000"/>
                    <a:lumOff val="15000"/>
                  </a:schemeClr>
                </a:solidFill>
              </a:rPr>
              <a:t>How many breweries are present in each state?</a:t>
            </a:r>
          </a:p>
        </p:txBody>
      </p:sp>
      <p:pic>
        <p:nvPicPr>
          <p:cNvPr id="6" name="Picture 5" descr="A screenshot of a cell phone&#10;&#10;Description automatically generated">
            <a:extLst>
              <a:ext uri="{FF2B5EF4-FFF2-40B4-BE49-F238E27FC236}">
                <a16:creationId xmlns:a16="http://schemas.microsoft.com/office/drawing/2014/main" id="{C62482F9-5357-4B81-B351-8105516D264D}"/>
              </a:ext>
            </a:extLst>
          </p:cNvPr>
          <p:cNvPicPr>
            <a:picLocks noChangeAspect="1"/>
          </p:cNvPicPr>
          <p:nvPr/>
        </p:nvPicPr>
        <p:blipFill>
          <a:blip r:embed="rId2"/>
          <a:stretch>
            <a:fillRect/>
          </a:stretch>
        </p:blipFill>
        <p:spPr>
          <a:xfrm>
            <a:off x="208594" y="1851390"/>
            <a:ext cx="6583645" cy="4197072"/>
          </a:xfrm>
          <a:prstGeom prst="rect">
            <a:avLst/>
          </a:prstGeom>
        </p:spPr>
      </p:pic>
      <p:sp>
        <p:nvSpPr>
          <p:cNvPr id="7" name="Rectangle: Rounded Corners 6">
            <a:extLst>
              <a:ext uri="{FF2B5EF4-FFF2-40B4-BE49-F238E27FC236}">
                <a16:creationId xmlns:a16="http://schemas.microsoft.com/office/drawing/2014/main" id="{B937D2B0-2375-4D59-9AAA-891086072CA7}"/>
              </a:ext>
            </a:extLst>
          </p:cNvPr>
          <p:cNvSpPr/>
          <p:nvPr/>
        </p:nvSpPr>
        <p:spPr>
          <a:xfrm>
            <a:off x="6792239" y="2848726"/>
            <a:ext cx="5310231" cy="18916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Colorado also has the most breweries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further into this by comparing to population may lead to insights</a:t>
            </a:r>
          </a:p>
        </p:txBody>
      </p:sp>
    </p:spTree>
    <p:extLst>
      <p:ext uri="{BB962C8B-B14F-4D97-AF65-F5344CB8AC3E}">
        <p14:creationId xmlns:p14="http://schemas.microsoft.com/office/powerpoint/2010/main" val="311748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6BC25A-F9C4-4E8A-B734-CE1686E8E138}"/>
              </a:ext>
            </a:extLst>
          </p:cNvPr>
          <p:cNvSpPr>
            <a:spLocks noGrp="1"/>
          </p:cNvSpPr>
          <p:nvPr>
            <p:ph type="title"/>
          </p:nvPr>
        </p:nvSpPr>
        <p:spPr>
          <a:xfrm>
            <a:off x="920358" y="496881"/>
            <a:ext cx="10909073" cy="1057655"/>
          </a:xfrm>
        </p:spPr>
        <p:txBody>
          <a:bodyPr vert="horz" lIns="91440" tIns="45720" rIns="91440" bIns="45720" rtlCol="0" anchor="b">
            <a:normAutofit/>
          </a:bodyPr>
          <a:lstStyle/>
          <a:p>
            <a:r>
              <a:rPr lang="en-US" sz="3300" dirty="0">
                <a:solidFill>
                  <a:schemeClr val="tx1">
                    <a:lumMod val="85000"/>
                    <a:lumOff val="15000"/>
                  </a:schemeClr>
                </a:solidFill>
              </a:rPr>
              <a:t>Address the missing values in each column</a:t>
            </a:r>
            <a:br>
              <a:rPr lang="en-US" sz="3300" dirty="0">
                <a:solidFill>
                  <a:schemeClr val="tx1">
                    <a:lumMod val="85000"/>
                    <a:lumOff val="15000"/>
                  </a:schemeClr>
                </a:solidFill>
              </a:rPr>
            </a:br>
            <a:endParaRPr lang="en-US" sz="3300" dirty="0">
              <a:solidFill>
                <a:schemeClr val="tx1">
                  <a:lumMod val="85000"/>
                  <a:lumOff val="15000"/>
                </a:schemeClr>
              </a:solidFill>
            </a:endParaRPr>
          </a:p>
        </p:txBody>
      </p:sp>
      <p:sp>
        <p:nvSpPr>
          <p:cNvPr id="7" name="Rectangle: Rounded Corners 6">
            <a:extLst>
              <a:ext uri="{FF2B5EF4-FFF2-40B4-BE49-F238E27FC236}">
                <a16:creationId xmlns:a16="http://schemas.microsoft.com/office/drawing/2014/main" id="{0127CB64-259C-4F75-A230-045A31D43786}"/>
              </a:ext>
            </a:extLst>
          </p:cNvPr>
          <p:cNvSpPr/>
          <p:nvPr/>
        </p:nvSpPr>
        <p:spPr>
          <a:xfrm>
            <a:off x="1012122" y="3748342"/>
            <a:ext cx="10128202" cy="14379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ABV and IBU are the only columns with missing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since we have a high number of observations, we should be able to omit the missing values and still be able to determine any significant insights.  </a:t>
            </a:r>
          </a:p>
        </p:txBody>
      </p:sp>
      <p:graphicFrame>
        <p:nvGraphicFramePr>
          <p:cNvPr id="3" name="Table 5">
            <a:extLst>
              <a:ext uri="{FF2B5EF4-FFF2-40B4-BE49-F238E27FC236}">
                <a16:creationId xmlns:a16="http://schemas.microsoft.com/office/drawing/2014/main" id="{A3AB3849-36CB-484E-A1BB-67999AC13FC8}"/>
              </a:ext>
            </a:extLst>
          </p:cNvPr>
          <p:cNvGraphicFramePr>
            <a:graphicFrameLocks noGrp="1"/>
          </p:cNvGraphicFramePr>
          <p:nvPr>
            <p:extLst>
              <p:ext uri="{D42A27DB-BD31-4B8C-83A1-F6EECF244321}">
                <p14:modId xmlns:p14="http://schemas.microsoft.com/office/powerpoint/2010/main" val="2423351170"/>
              </p:ext>
            </p:extLst>
          </p:nvPr>
        </p:nvGraphicFramePr>
        <p:xfrm>
          <a:off x="3231627" y="2095179"/>
          <a:ext cx="4670802" cy="1112520"/>
        </p:xfrm>
        <a:graphic>
          <a:graphicData uri="http://schemas.openxmlformats.org/drawingml/2006/table">
            <a:tbl>
              <a:tblPr firstRow="1" bandRow="1">
                <a:tableStyleId>{21E4AEA4-8DFA-4A89-87EB-49C32662AFE0}</a:tableStyleId>
              </a:tblPr>
              <a:tblGrid>
                <a:gridCol w="2335401">
                  <a:extLst>
                    <a:ext uri="{9D8B030D-6E8A-4147-A177-3AD203B41FA5}">
                      <a16:colId xmlns:a16="http://schemas.microsoft.com/office/drawing/2014/main" val="1555520692"/>
                    </a:ext>
                  </a:extLst>
                </a:gridCol>
                <a:gridCol w="2335401">
                  <a:extLst>
                    <a:ext uri="{9D8B030D-6E8A-4147-A177-3AD203B41FA5}">
                      <a16:colId xmlns:a16="http://schemas.microsoft.com/office/drawing/2014/main" val="2499272070"/>
                    </a:ext>
                  </a:extLst>
                </a:gridCol>
              </a:tblGrid>
              <a:tr h="370840">
                <a:tc>
                  <a:txBody>
                    <a:bodyPr/>
                    <a:lstStyle/>
                    <a:p>
                      <a:pPr algn="ctr"/>
                      <a:r>
                        <a:rPr lang="en-US" dirty="0"/>
                        <a:t>Column</a:t>
                      </a:r>
                    </a:p>
                  </a:txBody>
                  <a:tcPr/>
                </a:tc>
                <a:tc>
                  <a:txBody>
                    <a:bodyPr/>
                    <a:lstStyle/>
                    <a:p>
                      <a:pPr algn="ctr"/>
                      <a:r>
                        <a:rPr lang="en-US" dirty="0"/>
                        <a:t>Missing Values</a:t>
                      </a:r>
                    </a:p>
                  </a:txBody>
                  <a:tcPr/>
                </a:tc>
                <a:extLst>
                  <a:ext uri="{0D108BD9-81ED-4DB2-BD59-A6C34878D82A}">
                    <a16:rowId xmlns:a16="http://schemas.microsoft.com/office/drawing/2014/main" val="3431978256"/>
                  </a:ext>
                </a:extLst>
              </a:tr>
              <a:tr h="370840">
                <a:tc>
                  <a:txBody>
                    <a:bodyPr/>
                    <a:lstStyle/>
                    <a:p>
                      <a:pPr algn="ctr"/>
                      <a:r>
                        <a:rPr lang="en-US" dirty="0"/>
                        <a:t>ABV</a:t>
                      </a:r>
                    </a:p>
                  </a:txBody>
                  <a:tcPr/>
                </a:tc>
                <a:tc>
                  <a:txBody>
                    <a:bodyPr/>
                    <a:lstStyle/>
                    <a:p>
                      <a:pPr algn="ctr"/>
                      <a:r>
                        <a:rPr lang="en-US" dirty="0"/>
                        <a:t>62</a:t>
                      </a:r>
                    </a:p>
                  </a:txBody>
                  <a:tcPr/>
                </a:tc>
                <a:extLst>
                  <a:ext uri="{0D108BD9-81ED-4DB2-BD59-A6C34878D82A}">
                    <a16:rowId xmlns:a16="http://schemas.microsoft.com/office/drawing/2014/main" val="3973616410"/>
                  </a:ext>
                </a:extLst>
              </a:tr>
              <a:tr h="370840">
                <a:tc>
                  <a:txBody>
                    <a:bodyPr/>
                    <a:lstStyle/>
                    <a:p>
                      <a:pPr algn="ctr"/>
                      <a:r>
                        <a:rPr lang="en-US" dirty="0"/>
                        <a:t>IBU</a:t>
                      </a:r>
                    </a:p>
                  </a:txBody>
                  <a:tcPr/>
                </a:tc>
                <a:tc>
                  <a:txBody>
                    <a:bodyPr/>
                    <a:lstStyle/>
                    <a:p>
                      <a:pPr algn="ctr"/>
                      <a:r>
                        <a:rPr lang="en-US" dirty="0"/>
                        <a:t>1005</a:t>
                      </a:r>
                    </a:p>
                  </a:txBody>
                  <a:tcPr/>
                </a:tc>
                <a:extLst>
                  <a:ext uri="{0D108BD9-81ED-4DB2-BD59-A6C34878D82A}">
                    <a16:rowId xmlns:a16="http://schemas.microsoft.com/office/drawing/2014/main" val="572249497"/>
                  </a:ext>
                </a:extLst>
              </a:tr>
            </a:tbl>
          </a:graphicData>
        </a:graphic>
      </p:graphicFrame>
    </p:spTree>
    <p:extLst>
      <p:ext uri="{BB962C8B-B14F-4D97-AF65-F5344CB8AC3E}">
        <p14:creationId xmlns:p14="http://schemas.microsoft.com/office/powerpoint/2010/main" val="30513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6BA02C-DC37-41B4-95F8-196B6518DE09}"/>
              </a:ext>
            </a:extLst>
          </p:cNvPr>
          <p:cNvSpPr txBox="1">
            <a:spLocks/>
          </p:cNvSpPr>
          <p:nvPr/>
        </p:nvSpPr>
        <p:spPr>
          <a:xfrm>
            <a:off x="996967" y="431939"/>
            <a:ext cx="10909073" cy="10576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300" dirty="0">
                <a:solidFill>
                  <a:schemeClr val="tx1">
                    <a:lumMod val="85000"/>
                    <a:lumOff val="15000"/>
                  </a:schemeClr>
                </a:solidFill>
              </a:rPr>
              <a:t>Compute the median alcohol content and international bitterness unit for each state. Plot a bar chart to compare</a:t>
            </a:r>
          </a:p>
        </p:txBody>
      </p:sp>
      <p:pic>
        <p:nvPicPr>
          <p:cNvPr id="2" name="Picture 1">
            <a:extLst>
              <a:ext uri="{FF2B5EF4-FFF2-40B4-BE49-F238E27FC236}">
                <a16:creationId xmlns:a16="http://schemas.microsoft.com/office/drawing/2014/main" id="{D79A3F36-53FA-4DFE-A426-A9567760D633}"/>
              </a:ext>
            </a:extLst>
          </p:cNvPr>
          <p:cNvPicPr>
            <a:picLocks noChangeAspect="1"/>
          </p:cNvPicPr>
          <p:nvPr/>
        </p:nvPicPr>
        <p:blipFill>
          <a:blip r:embed="rId2"/>
          <a:stretch>
            <a:fillRect/>
          </a:stretch>
        </p:blipFill>
        <p:spPr>
          <a:xfrm>
            <a:off x="2522289" y="1942595"/>
            <a:ext cx="6864991" cy="4293652"/>
          </a:xfrm>
          <a:prstGeom prst="rect">
            <a:avLst/>
          </a:prstGeom>
        </p:spPr>
      </p:pic>
    </p:spTree>
    <p:extLst>
      <p:ext uri="{BB962C8B-B14F-4D97-AF65-F5344CB8AC3E}">
        <p14:creationId xmlns:p14="http://schemas.microsoft.com/office/powerpoint/2010/main" val="312919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6918-6B60-40A8-A0BD-33C864C7C039}"/>
              </a:ext>
            </a:extLst>
          </p:cNvPr>
          <p:cNvSpPr>
            <a:spLocks noGrp="1"/>
          </p:cNvSpPr>
          <p:nvPr>
            <p:ph type="title"/>
          </p:nvPr>
        </p:nvSpPr>
        <p:spPr/>
        <p:txBody>
          <a:bodyPr/>
          <a:lstStyle/>
          <a:p>
            <a:r>
              <a:rPr lang="en-US" dirty="0"/>
              <a:t>Median ABV by State</a:t>
            </a:r>
          </a:p>
        </p:txBody>
      </p:sp>
      <p:pic>
        <p:nvPicPr>
          <p:cNvPr id="4" name="Picture 3">
            <a:extLst>
              <a:ext uri="{FF2B5EF4-FFF2-40B4-BE49-F238E27FC236}">
                <a16:creationId xmlns:a16="http://schemas.microsoft.com/office/drawing/2014/main" id="{48978FDB-553C-4778-A25A-FFBE9F2AB3CB}"/>
              </a:ext>
            </a:extLst>
          </p:cNvPr>
          <p:cNvPicPr>
            <a:picLocks noChangeAspect="1"/>
          </p:cNvPicPr>
          <p:nvPr/>
        </p:nvPicPr>
        <p:blipFill>
          <a:blip r:embed="rId2"/>
          <a:stretch>
            <a:fillRect/>
          </a:stretch>
        </p:blipFill>
        <p:spPr>
          <a:xfrm>
            <a:off x="453005" y="1861741"/>
            <a:ext cx="6479055" cy="4175847"/>
          </a:xfrm>
          <a:prstGeom prst="rect">
            <a:avLst/>
          </a:prstGeom>
        </p:spPr>
      </p:pic>
      <p:sp>
        <p:nvSpPr>
          <p:cNvPr id="6" name="Rectangle: Rounded Corners 5">
            <a:extLst>
              <a:ext uri="{FF2B5EF4-FFF2-40B4-BE49-F238E27FC236}">
                <a16:creationId xmlns:a16="http://schemas.microsoft.com/office/drawing/2014/main" id="{EA824C5C-B57A-4CD6-887D-D7DFEBBB7C48}"/>
              </a:ext>
            </a:extLst>
          </p:cNvPr>
          <p:cNvSpPr/>
          <p:nvPr/>
        </p:nvSpPr>
        <p:spPr>
          <a:xfrm>
            <a:off x="7401887" y="3003853"/>
            <a:ext cx="4337108" cy="18916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Colorado also has the most breweries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OK and NM have fewer breweries</a:t>
            </a:r>
          </a:p>
        </p:txBody>
      </p:sp>
    </p:spTree>
    <p:extLst>
      <p:ext uri="{BB962C8B-B14F-4D97-AF65-F5344CB8AC3E}">
        <p14:creationId xmlns:p14="http://schemas.microsoft.com/office/powerpoint/2010/main" val="313831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854E-EA34-414E-AD71-14D07E148024}"/>
              </a:ext>
            </a:extLst>
          </p:cNvPr>
          <p:cNvSpPr>
            <a:spLocks noGrp="1"/>
          </p:cNvSpPr>
          <p:nvPr>
            <p:ph type="title"/>
          </p:nvPr>
        </p:nvSpPr>
        <p:spPr/>
        <p:txBody>
          <a:bodyPr/>
          <a:lstStyle/>
          <a:p>
            <a:r>
              <a:rPr lang="en-US" dirty="0"/>
              <a:t>Median IBU by State</a:t>
            </a:r>
          </a:p>
        </p:txBody>
      </p:sp>
      <p:pic>
        <p:nvPicPr>
          <p:cNvPr id="3" name="Picture 2">
            <a:extLst>
              <a:ext uri="{FF2B5EF4-FFF2-40B4-BE49-F238E27FC236}">
                <a16:creationId xmlns:a16="http://schemas.microsoft.com/office/drawing/2014/main" id="{6CA85261-94D3-4165-B1AB-678B4E742507}"/>
              </a:ext>
            </a:extLst>
          </p:cNvPr>
          <p:cNvPicPr>
            <a:picLocks noChangeAspect="1"/>
          </p:cNvPicPr>
          <p:nvPr/>
        </p:nvPicPr>
        <p:blipFill>
          <a:blip r:embed="rId2"/>
          <a:stretch>
            <a:fillRect/>
          </a:stretch>
        </p:blipFill>
        <p:spPr>
          <a:xfrm>
            <a:off x="1097280" y="1947084"/>
            <a:ext cx="6013082" cy="3748831"/>
          </a:xfrm>
          <a:prstGeom prst="rect">
            <a:avLst/>
          </a:prstGeom>
        </p:spPr>
      </p:pic>
      <p:sp>
        <p:nvSpPr>
          <p:cNvPr id="8" name="Rectangle: Rounded Corners 7">
            <a:extLst>
              <a:ext uri="{FF2B5EF4-FFF2-40B4-BE49-F238E27FC236}">
                <a16:creationId xmlns:a16="http://schemas.microsoft.com/office/drawing/2014/main" id="{C931D9C6-64BD-4484-8A29-797292ABDD9C}"/>
              </a:ext>
            </a:extLst>
          </p:cNvPr>
          <p:cNvSpPr/>
          <p:nvPr/>
        </p:nvSpPr>
        <p:spPr>
          <a:xfrm>
            <a:off x="7401887" y="3003853"/>
            <a:ext cx="4337108" cy="18916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dirty="0"/>
              <a:t>Certain states (ME and WV) seem to stand out above the 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Relationship between IBU and ABV?</a:t>
            </a:r>
          </a:p>
        </p:txBody>
      </p:sp>
    </p:spTree>
    <p:extLst>
      <p:ext uri="{BB962C8B-B14F-4D97-AF65-F5344CB8AC3E}">
        <p14:creationId xmlns:p14="http://schemas.microsoft.com/office/powerpoint/2010/main" val="184059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73DE-5A14-4487-872D-CE32B425AFAA}"/>
              </a:ext>
            </a:extLst>
          </p:cNvPr>
          <p:cNvSpPr>
            <a:spLocks noGrp="1"/>
          </p:cNvSpPr>
          <p:nvPr>
            <p:ph type="title"/>
          </p:nvPr>
        </p:nvSpPr>
        <p:spPr/>
        <p:txBody>
          <a:bodyPr>
            <a:normAutofit fontScale="90000"/>
          </a:bodyPr>
          <a:lstStyle/>
          <a:p>
            <a:r>
              <a:rPr lang="en-US" dirty="0"/>
              <a:t>Which state has the maximum alcoholic (ABV) beer? Which state has the most bitter (IBU) beer?</a:t>
            </a:r>
          </a:p>
        </p:txBody>
      </p:sp>
      <p:graphicFrame>
        <p:nvGraphicFramePr>
          <p:cNvPr id="6" name="Table 6">
            <a:extLst>
              <a:ext uri="{FF2B5EF4-FFF2-40B4-BE49-F238E27FC236}">
                <a16:creationId xmlns:a16="http://schemas.microsoft.com/office/drawing/2014/main" id="{23F9BB42-6A92-43E9-8E77-63770DCA3753}"/>
              </a:ext>
            </a:extLst>
          </p:cNvPr>
          <p:cNvGraphicFramePr>
            <a:graphicFrameLocks noGrp="1"/>
          </p:cNvGraphicFramePr>
          <p:nvPr>
            <p:extLst>
              <p:ext uri="{D42A27DB-BD31-4B8C-83A1-F6EECF244321}">
                <p14:modId xmlns:p14="http://schemas.microsoft.com/office/powerpoint/2010/main" val="1422180113"/>
              </p:ext>
            </p:extLst>
          </p:nvPr>
        </p:nvGraphicFramePr>
        <p:xfrm>
          <a:off x="2224947" y="2716246"/>
          <a:ext cx="6902277" cy="1125912"/>
        </p:xfrm>
        <a:graphic>
          <a:graphicData uri="http://schemas.openxmlformats.org/drawingml/2006/table">
            <a:tbl>
              <a:tblPr firstRow="1" bandRow="1">
                <a:tableStyleId>{21E4AEA4-8DFA-4A89-87EB-49C32662AFE0}</a:tableStyleId>
              </a:tblPr>
              <a:tblGrid>
                <a:gridCol w="2300759">
                  <a:extLst>
                    <a:ext uri="{9D8B030D-6E8A-4147-A177-3AD203B41FA5}">
                      <a16:colId xmlns:a16="http://schemas.microsoft.com/office/drawing/2014/main" val="1069984511"/>
                    </a:ext>
                  </a:extLst>
                </a:gridCol>
                <a:gridCol w="2300759">
                  <a:extLst>
                    <a:ext uri="{9D8B030D-6E8A-4147-A177-3AD203B41FA5}">
                      <a16:colId xmlns:a16="http://schemas.microsoft.com/office/drawing/2014/main" val="983814506"/>
                    </a:ext>
                  </a:extLst>
                </a:gridCol>
                <a:gridCol w="2300759">
                  <a:extLst>
                    <a:ext uri="{9D8B030D-6E8A-4147-A177-3AD203B41FA5}">
                      <a16:colId xmlns:a16="http://schemas.microsoft.com/office/drawing/2014/main" val="2691905528"/>
                    </a:ext>
                  </a:extLst>
                </a:gridCol>
              </a:tblGrid>
              <a:tr h="370840">
                <a:tc>
                  <a:txBody>
                    <a:bodyPr/>
                    <a:lstStyle/>
                    <a:p>
                      <a:pPr algn="ctr"/>
                      <a:r>
                        <a:rPr lang="en-US" dirty="0"/>
                        <a:t>Measure</a:t>
                      </a:r>
                    </a:p>
                  </a:txBody>
                  <a:tcPr/>
                </a:tc>
                <a:tc>
                  <a:txBody>
                    <a:bodyPr/>
                    <a:lstStyle/>
                    <a:p>
                      <a:pPr algn="ctr"/>
                      <a:r>
                        <a:rPr lang="en-US" dirty="0"/>
                        <a:t>State</a:t>
                      </a:r>
                    </a:p>
                  </a:txBody>
                  <a:tcPr/>
                </a:tc>
                <a:tc>
                  <a:txBody>
                    <a:bodyPr/>
                    <a:lstStyle/>
                    <a:p>
                      <a:pPr algn="ctr"/>
                      <a:r>
                        <a:rPr lang="en-US" dirty="0"/>
                        <a:t>Value</a:t>
                      </a:r>
                    </a:p>
                  </a:txBody>
                  <a:tcPr/>
                </a:tc>
                <a:extLst>
                  <a:ext uri="{0D108BD9-81ED-4DB2-BD59-A6C34878D82A}">
                    <a16:rowId xmlns:a16="http://schemas.microsoft.com/office/drawing/2014/main" val="3646229404"/>
                  </a:ext>
                </a:extLst>
              </a:tr>
              <a:tr h="370840">
                <a:tc>
                  <a:txBody>
                    <a:bodyPr/>
                    <a:lstStyle/>
                    <a:p>
                      <a:pPr algn="ctr"/>
                      <a:r>
                        <a:rPr lang="en-US" dirty="0"/>
                        <a:t>ABV</a:t>
                      </a:r>
                    </a:p>
                  </a:txBody>
                  <a:tcPr/>
                </a:tc>
                <a:tc>
                  <a:txBody>
                    <a:bodyPr/>
                    <a:lstStyle/>
                    <a:p>
                      <a:pPr algn="ctr"/>
                      <a:r>
                        <a:rPr lang="en-US" dirty="0"/>
                        <a:t>Colorado</a:t>
                      </a:r>
                    </a:p>
                  </a:txBody>
                  <a:tcPr/>
                </a:tc>
                <a:tc>
                  <a:txBody>
                    <a:bodyPr/>
                    <a:lstStyle/>
                    <a:p>
                      <a:pPr algn="ctr"/>
                      <a:r>
                        <a:rPr lang="en-US" dirty="0"/>
                        <a:t>12.8%</a:t>
                      </a:r>
                    </a:p>
                  </a:txBody>
                  <a:tcPr/>
                </a:tc>
                <a:extLst>
                  <a:ext uri="{0D108BD9-81ED-4DB2-BD59-A6C34878D82A}">
                    <a16:rowId xmlns:a16="http://schemas.microsoft.com/office/drawing/2014/main" val="212043976"/>
                  </a:ext>
                </a:extLst>
              </a:tr>
              <a:tr h="384232">
                <a:tc>
                  <a:txBody>
                    <a:bodyPr/>
                    <a:lstStyle/>
                    <a:p>
                      <a:pPr algn="ctr"/>
                      <a:r>
                        <a:rPr lang="en-US" dirty="0"/>
                        <a:t>IBU</a:t>
                      </a:r>
                    </a:p>
                  </a:txBody>
                  <a:tcPr/>
                </a:tc>
                <a:tc>
                  <a:txBody>
                    <a:bodyPr/>
                    <a:lstStyle/>
                    <a:p>
                      <a:pPr algn="ctr"/>
                      <a:r>
                        <a:rPr lang="en-US" dirty="0"/>
                        <a:t>Oregon</a:t>
                      </a:r>
                    </a:p>
                  </a:txBody>
                  <a:tcPr/>
                </a:tc>
                <a:tc>
                  <a:txBody>
                    <a:bodyPr/>
                    <a:lstStyle/>
                    <a:p>
                      <a:pPr algn="ctr"/>
                      <a:r>
                        <a:rPr lang="en-US" dirty="0"/>
                        <a:t>138 IBU</a:t>
                      </a:r>
                    </a:p>
                  </a:txBody>
                  <a:tcPr/>
                </a:tc>
                <a:extLst>
                  <a:ext uri="{0D108BD9-81ED-4DB2-BD59-A6C34878D82A}">
                    <a16:rowId xmlns:a16="http://schemas.microsoft.com/office/drawing/2014/main" val="1309531999"/>
                  </a:ext>
                </a:extLst>
              </a:tr>
            </a:tbl>
          </a:graphicData>
        </a:graphic>
      </p:graphicFrame>
    </p:spTree>
    <p:extLst>
      <p:ext uri="{BB962C8B-B14F-4D97-AF65-F5344CB8AC3E}">
        <p14:creationId xmlns:p14="http://schemas.microsoft.com/office/powerpoint/2010/main" val="32908729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126</TotalTime>
  <Words>673</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Case Study EDA</vt:lpstr>
      <vt:lpstr>MSDS 6306: Doing Data Science - Case Study 01 Description</vt:lpstr>
      <vt:lpstr>MSDS 6306: Doing Data Science - Case Study 01 Analysis</vt:lpstr>
      <vt:lpstr>How many breweries are present in each state?</vt:lpstr>
      <vt:lpstr>Address the missing values in each column </vt:lpstr>
      <vt:lpstr>PowerPoint Presentation</vt:lpstr>
      <vt:lpstr>Median ABV by State</vt:lpstr>
      <vt:lpstr>Median IBU by State</vt:lpstr>
      <vt:lpstr>Which state has the maximum alcoholic (ABV) beer? Which state has the most bitter (IBU) beer?</vt:lpstr>
      <vt:lpstr>Comment on the summary statistics and distribution of the ABV variable</vt:lpstr>
      <vt:lpstr>Is there an apparent relationship between the bitterness of the beer and its alcoholic content? Draw a scatter plot.</vt:lpstr>
      <vt:lpstr>The difference with respect to IBU and ABV between IPAs (India Pale Ales) and other types of Ale (any beer with “Ale” in its name other than IPA).</vt:lpstr>
      <vt:lpstr>Budweiser would also like to investigate the difference with respect to IBU and ABV between IPAs (India Pale Ales) and other types of Ale (any beer with “Ale” in its name other than IPA).</vt:lpstr>
      <vt:lpstr>Budweiser would also like to investigate the difference with respect to IBU and ABV between IPAs (India Pale Ales) and other types of Ale (any beer with “Ale” in its name other than IPA).</vt:lpstr>
      <vt:lpstr>Other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EDA</dc:title>
  <dc:creator>Sean McWhirter</dc:creator>
  <cp:lastModifiedBy>Sean McWhirter</cp:lastModifiedBy>
  <cp:revision>19</cp:revision>
  <dcterms:created xsi:type="dcterms:W3CDTF">2019-10-20T12:06:52Z</dcterms:created>
  <dcterms:modified xsi:type="dcterms:W3CDTF">2019-10-26T03:33:21Z</dcterms:modified>
</cp:coreProperties>
</file>