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65" r:id="rId5"/>
    <p:sldId id="274" r:id="rId6"/>
    <p:sldId id="267" r:id="rId7"/>
    <p:sldId id="270" r:id="rId8"/>
    <p:sldId id="260" r:id="rId9"/>
    <p:sldId id="273" r:id="rId10"/>
    <p:sldId id="275" r:id="rId11"/>
    <p:sldId id="263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2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1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EF38E7-0E9E-4534-A987-86D18669216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EC98-45BC-4A53-AFAC-19067AA88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 Beers and Breweries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E08CC-DA68-4051-B295-B2959AFEA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 </a:t>
            </a:r>
            <a:r>
              <a:rPr lang="en-US" dirty="0" err="1"/>
              <a:t>Swarupananda</a:t>
            </a:r>
            <a:endParaRPr lang="en-US" dirty="0"/>
          </a:p>
          <a:p>
            <a:r>
              <a:rPr lang="en-US" dirty="0"/>
              <a:t>Sean </a:t>
            </a:r>
            <a:r>
              <a:rPr lang="en-US" dirty="0" err="1"/>
              <a:t>mcWhirter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4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CA65-BA16-468E-818D-AD78F258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on the summary statistics and distribution of the ABV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92720-DBB1-4BC4-A088-EFF419F7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7" y="2053437"/>
            <a:ext cx="4989683" cy="3157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D6BF2E-651E-496C-B41B-4CBC1BC6FC19}"/>
              </a:ext>
            </a:extLst>
          </p:cNvPr>
          <p:cNvSpPr/>
          <p:nvPr/>
        </p:nvSpPr>
        <p:spPr>
          <a:xfrm>
            <a:off x="5578614" y="2273784"/>
            <a:ext cx="6379859" cy="2310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to be slightly right-skewed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Mean: 5.991%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Median: 5.70%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because beer is not meant to be a very high ABV drink—the high ABV beers would be less prominent</a:t>
            </a:r>
          </a:p>
        </p:txBody>
      </p:sp>
    </p:spTree>
    <p:extLst>
      <p:ext uri="{BB962C8B-B14F-4D97-AF65-F5344CB8AC3E}">
        <p14:creationId xmlns:p14="http://schemas.microsoft.com/office/powerpoint/2010/main" val="339574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F0AD-0FFF-4E56-AFAF-BFE8E1EC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an apparent relationship between the bitterness of the beer and its alcoholic content? Draw a scatter plot.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C73C2-9D30-4BC0-BE15-D0CD7A2A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737360"/>
            <a:ext cx="5902574" cy="42219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55E8D1-29C8-4B03-879D-1EE735EBBDC1}"/>
              </a:ext>
            </a:extLst>
          </p:cNvPr>
          <p:cNvSpPr/>
          <p:nvPr/>
        </p:nvSpPr>
        <p:spPr>
          <a:xfrm>
            <a:off x="296116" y="2842927"/>
            <a:ext cx="5483899" cy="1891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evidence of a positive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investigation is needed to determine the significance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6154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2244-C5EB-467C-BCC1-0817B271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difference with respect to IBU and ABV between IPAs (India Pale Ales) and other types of Ale (any beer with “Ale” in its name other than IPA).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D934B1-839D-4BE0-846A-0F5F95640721}"/>
              </a:ext>
            </a:extLst>
          </p:cNvPr>
          <p:cNvSpPr/>
          <p:nvPr/>
        </p:nvSpPr>
        <p:spPr>
          <a:xfrm>
            <a:off x="354840" y="2507368"/>
            <a:ext cx="4493998" cy="16955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called K-NN (Nearest Neighbor)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Approximately 105 should give us best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 of 88.6%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03636-C9AA-40AD-B7F3-80BD8FE0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30" y="2322794"/>
            <a:ext cx="5358519" cy="323910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7D4B0F-2CBC-4918-8B2A-C7139FF5000E}"/>
              </a:ext>
            </a:extLst>
          </p:cNvPr>
          <p:cNvCxnSpPr/>
          <p:nvPr/>
        </p:nvCxnSpPr>
        <p:spPr>
          <a:xfrm flipV="1">
            <a:off x="8607105" y="2515757"/>
            <a:ext cx="0" cy="226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DFA25D-7B13-4A1B-BCDA-0C83271F53E2}"/>
              </a:ext>
            </a:extLst>
          </p:cNvPr>
          <p:cNvCxnSpPr/>
          <p:nvPr/>
        </p:nvCxnSpPr>
        <p:spPr>
          <a:xfrm flipH="1">
            <a:off x="6241409" y="2515757"/>
            <a:ext cx="2365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1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A446-51CF-4C02-A3C8-93E6531E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Insights – ABV by Ounces?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7F0E9-23E3-4786-99F4-EEA824B4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18" y="1828440"/>
            <a:ext cx="6675994" cy="41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3FF5-6636-4058-BDC3-2E3C006F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Insights – Where to go next?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E686A-AB75-4E02-B6EC-9484DA3C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882" y="2050039"/>
            <a:ext cx="6091455" cy="38242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390DD6-27EC-4CC5-8C69-4E5A59DB9387}"/>
              </a:ext>
            </a:extLst>
          </p:cNvPr>
          <p:cNvSpPr/>
          <p:nvPr/>
        </p:nvSpPr>
        <p:spPr>
          <a:xfrm>
            <a:off x="246714" y="2687348"/>
            <a:ext cx="4493998" cy="19493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Acquisition top strategy (per Anheuser-Busch 2018 Report)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Colorado for diversity of craft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Potential product lines at low-moderate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Gain back market share</a:t>
            </a:r>
          </a:p>
        </p:txBody>
      </p:sp>
    </p:spTree>
    <p:extLst>
      <p:ext uri="{BB962C8B-B14F-4D97-AF65-F5344CB8AC3E}">
        <p14:creationId xmlns:p14="http://schemas.microsoft.com/office/powerpoint/2010/main" val="43922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2BE-12AD-4B5C-AB84-30B165AA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CA84-87BA-4525-BEBF-029C5CDB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Breweries in each state: Colorado, California, Michigan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States with highest ABV and IBU: Colorado and Oregon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ABV is primarily ≤ 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Positive linear relationship between IBU and ABV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K-NN model to identify beer type based on ABV and IBU values – 88.6%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ABV vs ounces of serving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 with potential areas for acquisition search</a:t>
            </a:r>
          </a:p>
        </p:txBody>
      </p:sp>
    </p:spTree>
    <p:extLst>
      <p:ext uri="{BB962C8B-B14F-4D97-AF65-F5344CB8AC3E}">
        <p14:creationId xmlns:p14="http://schemas.microsoft.com/office/powerpoint/2010/main" val="47909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671C-1B73-4728-9E07-7C33E359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MSDS 6306: Doing Data Science - Case Study 01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0C63-3276-4DC5-9EF3-D17EBBF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38" y="1845733"/>
            <a:ext cx="10792918" cy="44801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Beers dataset contains a list of 2410 US craft beers and Breweries dataset contains 558 US breweries. The datasets descriptions are as follows.</a:t>
            </a:r>
          </a:p>
          <a:p>
            <a:r>
              <a:rPr lang="en-US" b="1" dirty="0"/>
              <a:t>Beers.csv: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Name: Name of the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Beer_ID</a:t>
            </a:r>
            <a:r>
              <a:rPr lang="en-US" dirty="0"/>
              <a:t>: Unique identifier of the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ABV: Alcohol by volume of the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IBU: International Bitterness Units of the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Brewery_ID</a:t>
            </a:r>
            <a:r>
              <a:rPr lang="en-US" dirty="0"/>
              <a:t>: Brewery id associated with the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Style: Style of the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Ounces: Ounces of beer.</a:t>
            </a:r>
          </a:p>
          <a:p>
            <a:r>
              <a:rPr lang="en-US" b="1" dirty="0"/>
              <a:t>Breweries.csv: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Brew_ID</a:t>
            </a:r>
            <a:r>
              <a:rPr lang="en-US" dirty="0"/>
              <a:t>: Unique identifier of the brewery.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Name: Name of the brewery.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City: City where the brewery is located.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State: U.S. State where the brewery is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8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DFFF-E461-4FDB-84C6-06EE9FD4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MSDS 6306: Doing Data Science - Case Study 01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7220-3921-49F5-97B5-48431638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Breweries per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Median alcohol content per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Median international bitterness per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States with highest Alcohol by Volume (ABV) and International Bitterness Unit (IBU)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 stats of Alcohol by Volume(ABV)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 of relationship between Alcohol by Volume (ABV) and International Bitterness Unit (IBU)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 the difference with respect to IBU and ABV between IPAs and other types of 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3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07FD2-3E60-473B-BAB3-A7833E6B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4" y="206702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many breweries are present in each state?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2482F9-5357-4B81-B351-8105516D2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4" y="1851390"/>
            <a:ext cx="6583645" cy="41970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37D2B0-2375-4D59-9AAA-891086072CA7}"/>
              </a:ext>
            </a:extLst>
          </p:cNvPr>
          <p:cNvSpPr/>
          <p:nvPr/>
        </p:nvSpPr>
        <p:spPr>
          <a:xfrm>
            <a:off x="6792239" y="2848726"/>
            <a:ext cx="5310231" cy="1891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also has the most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further into this by comparing to population may lead to insights</a:t>
            </a:r>
          </a:p>
        </p:txBody>
      </p:sp>
    </p:spTree>
    <p:extLst>
      <p:ext uri="{BB962C8B-B14F-4D97-AF65-F5344CB8AC3E}">
        <p14:creationId xmlns:p14="http://schemas.microsoft.com/office/powerpoint/2010/main" val="31174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6BC25A-F9C4-4E8A-B734-CE1686E8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58" y="496881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Address the missing values in each column</a:t>
            </a:r>
            <a:b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27CB64-259C-4F75-A230-045A31D43786}"/>
              </a:ext>
            </a:extLst>
          </p:cNvPr>
          <p:cNvSpPr/>
          <p:nvPr/>
        </p:nvSpPr>
        <p:spPr>
          <a:xfrm>
            <a:off x="1012122" y="3748342"/>
            <a:ext cx="10128202" cy="1437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ABV and IBU are the only columns with missing values.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since we have a high number of observations, we should be able to omit the missing values and still be able to determine any significant insights. 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3AB3849-36CB-484E-A1BB-67999AC1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51170"/>
              </p:ext>
            </p:extLst>
          </p:nvPr>
        </p:nvGraphicFramePr>
        <p:xfrm>
          <a:off x="3231627" y="2095179"/>
          <a:ext cx="467080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401">
                  <a:extLst>
                    <a:ext uri="{9D8B030D-6E8A-4147-A177-3AD203B41FA5}">
                      <a16:colId xmlns:a16="http://schemas.microsoft.com/office/drawing/2014/main" val="1555520692"/>
                    </a:ext>
                  </a:extLst>
                </a:gridCol>
                <a:gridCol w="2335401">
                  <a:extLst>
                    <a:ext uri="{9D8B030D-6E8A-4147-A177-3AD203B41FA5}">
                      <a16:colId xmlns:a16="http://schemas.microsoft.com/office/drawing/2014/main" val="249927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1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3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6BA02C-DC37-41B4-95F8-196B6518DE09}"/>
              </a:ext>
            </a:extLst>
          </p:cNvPr>
          <p:cNvSpPr txBox="1">
            <a:spLocks/>
          </p:cNvSpPr>
          <p:nvPr/>
        </p:nvSpPr>
        <p:spPr>
          <a:xfrm>
            <a:off x="996967" y="43193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 the median alcohol content and international bitterness unit for each state. Plot a bar chart to compare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A3F36-53FA-4DFE-A426-A9567760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89" y="1942595"/>
            <a:ext cx="6864991" cy="42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6918-6B60-40A8-A0BD-33C864C7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8FDB-553C-4778-A25A-FFBE9F2A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5" y="1861741"/>
            <a:ext cx="6479055" cy="417584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824C5C-B57A-4CD6-887D-D7DFEBBB7C48}"/>
              </a:ext>
            </a:extLst>
          </p:cNvPr>
          <p:cNvSpPr/>
          <p:nvPr/>
        </p:nvSpPr>
        <p:spPr>
          <a:xfrm>
            <a:off x="7401887" y="3003853"/>
            <a:ext cx="4337108" cy="1891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also has the most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OK and NM have fewer breweries</a:t>
            </a:r>
          </a:p>
        </p:txBody>
      </p:sp>
    </p:spTree>
    <p:extLst>
      <p:ext uri="{BB962C8B-B14F-4D97-AF65-F5344CB8AC3E}">
        <p14:creationId xmlns:p14="http://schemas.microsoft.com/office/powerpoint/2010/main" val="313831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854E-EA34-414E-AD71-14D07E14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85261-94D3-4165-B1AB-678B4E74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7084"/>
            <a:ext cx="6013082" cy="374883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31D9C6-64BD-4484-8A29-797292ABDD9C}"/>
              </a:ext>
            </a:extLst>
          </p:cNvPr>
          <p:cNvSpPr/>
          <p:nvPr/>
        </p:nvSpPr>
        <p:spPr>
          <a:xfrm>
            <a:off x="7401887" y="3003853"/>
            <a:ext cx="4337108" cy="1891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states (ME and WV) seem to stand out above the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between IBU and ABV?</a:t>
            </a:r>
          </a:p>
        </p:txBody>
      </p:sp>
    </p:spTree>
    <p:extLst>
      <p:ext uri="{BB962C8B-B14F-4D97-AF65-F5344CB8AC3E}">
        <p14:creationId xmlns:p14="http://schemas.microsoft.com/office/powerpoint/2010/main" val="184059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73DE-5A14-4487-872D-CE32B425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state has the maximum alcoholic (ABV) beer? Which state has the most bitter (IBU) beer?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F9BB42-6A92-43E9-8E77-63770DCA3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80113"/>
              </p:ext>
            </p:extLst>
          </p:nvPr>
        </p:nvGraphicFramePr>
        <p:xfrm>
          <a:off x="2224947" y="2716246"/>
          <a:ext cx="6902277" cy="11259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0759">
                  <a:extLst>
                    <a:ext uri="{9D8B030D-6E8A-4147-A177-3AD203B41FA5}">
                      <a16:colId xmlns:a16="http://schemas.microsoft.com/office/drawing/2014/main" val="1069984511"/>
                    </a:ext>
                  </a:extLst>
                </a:gridCol>
                <a:gridCol w="2300759">
                  <a:extLst>
                    <a:ext uri="{9D8B030D-6E8A-4147-A177-3AD203B41FA5}">
                      <a16:colId xmlns:a16="http://schemas.microsoft.com/office/drawing/2014/main" val="983814506"/>
                    </a:ext>
                  </a:extLst>
                </a:gridCol>
                <a:gridCol w="2300759">
                  <a:extLst>
                    <a:ext uri="{9D8B030D-6E8A-4147-A177-3AD203B41FA5}">
                      <a16:colId xmlns:a16="http://schemas.microsoft.com/office/drawing/2014/main" val="269190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2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3976"/>
                  </a:ext>
                </a:extLst>
              </a:tr>
              <a:tr h="384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 IBU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3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72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653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Craft Beers and Breweries in the U.S.</vt:lpstr>
      <vt:lpstr>MSDS 6306: Doing Data Science - Case Study 01 Description</vt:lpstr>
      <vt:lpstr>MSDS 6306: Doing Data Science - Case Study 01 Analysis</vt:lpstr>
      <vt:lpstr>How many breweries are present in each state?</vt:lpstr>
      <vt:lpstr>Address the missing values in each column </vt:lpstr>
      <vt:lpstr>PowerPoint Presentation</vt:lpstr>
      <vt:lpstr>Median ABV by State</vt:lpstr>
      <vt:lpstr>Median IBU by State</vt:lpstr>
      <vt:lpstr>Which state has the maximum alcoholic (ABV) beer? Which state has the most bitter (IBU) beer?</vt:lpstr>
      <vt:lpstr>Comment on the summary statistics and distribution of the ABV variable</vt:lpstr>
      <vt:lpstr>Is there an apparent relationship between the bitterness of the beer and its alcoholic content? Draw a scatter plot.</vt:lpstr>
      <vt:lpstr>The difference with respect to IBU and ABV between IPAs (India Pale Ales) and other types of Ale (any beer with “Ale” in its name other than IPA).</vt:lpstr>
      <vt:lpstr>Other Insights – ABV by Ounces?</vt:lpstr>
      <vt:lpstr>Other Insights – Where to go next?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EDA</dc:title>
  <dc:creator>Sean McWhirter</dc:creator>
  <cp:lastModifiedBy>Sean McWhirter</cp:lastModifiedBy>
  <cp:revision>25</cp:revision>
  <dcterms:created xsi:type="dcterms:W3CDTF">2019-10-20T12:06:52Z</dcterms:created>
  <dcterms:modified xsi:type="dcterms:W3CDTF">2019-10-26T14:51:52Z</dcterms:modified>
</cp:coreProperties>
</file>