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01" r:id="rId18"/>
    <p:sldId id="304" r:id="rId19"/>
    <p:sldId id="312" r:id="rId20"/>
    <p:sldId id="302" r:id="rId21"/>
    <p:sldId id="313" r:id="rId22"/>
    <p:sldId id="284" r:id="rId23"/>
    <p:sldId id="305" r:id="rId24"/>
    <p:sldId id="306" r:id="rId25"/>
    <p:sldId id="307" r:id="rId26"/>
    <p:sldId id="308" r:id="rId27"/>
    <p:sldId id="30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01"/>
            <p14:sldId id="304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2" autoAdjust="0"/>
    <p:restoredTop sz="98427" autoAdjust="0"/>
  </p:normalViewPr>
  <p:slideViewPr>
    <p:cSldViewPr>
      <p:cViewPr>
        <p:scale>
          <a:sx n="75" d="100"/>
          <a:sy n="75" d="100"/>
        </p:scale>
        <p:origin x="-130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10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锁存器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</a:t>
            </a:r>
            <a:r>
              <a:rPr lang="zh-CN" altLang="en-US" dirty="0" smtClean="0"/>
              <a:t>控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38925"/>
              </p:ext>
            </p:extLst>
          </p:nvPr>
        </p:nvGraphicFramePr>
        <p:xfrm>
          <a:off x="251520" y="227687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Visio" r:id="rId3" imgW="1245715" imgH="876169" progId="Visio.Drawing.11">
                  <p:embed/>
                </p:oleObj>
              </mc:Choice>
              <mc:Fallback>
                <p:oleObj name="Visio" r:id="rId3" imgW="1245715" imgH="876169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/>
                    <a:gridCol w="1090326"/>
                    <a:gridCol w="154639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/>
                    <a:gridCol w="1090326"/>
                    <a:gridCol w="1546398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2308" r="-141899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10606" r="-141899" b="-4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213846" r="-141899" b="-3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2976"/>
              </p:ext>
            </p:extLst>
          </p:nvPr>
        </p:nvGraphicFramePr>
        <p:xfrm>
          <a:off x="4788024" y="4427314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Visio" r:id="rId6" imgW="1135276" imgH="478878" progId="Visio.Drawing.11">
                  <p:embed/>
                </p:oleObj>
              </mc:Choice>
              <mc:Fallback>
                <p:oleObj name="Visio" r:id="rId6" imgW="1135276" imgH="478878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27314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 smtClean="0"/>
              <a:t>C=1;R=1;S=1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r>
              <a:rPr lang="pt-BR" altLang="zh-CN" sz="2400" dirty="0" smtClean="0"/>
              <a:t> 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08920"/>
            <a:ext cx="63722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/>
              <a:t>基本</a:t>
            </a:r>
            <a:r>
              <a:rPr lang="en-US" altLang="zh-CN" sz="3500" dirty="0" smtClean="0"/>
              <a:t>SR</a:t>
            </a:r>
            <a:r>
              <a:rPr lang="zh-CN" altLang="en-US" sz="3500" dirty="0" smtClean="0"/>
              <a:t>锁存器</a:t>
            </a:r>
            <a:r>
              <a:rPr lang="zh-CN" altLang="en-US" sz="3500" dirty="0"/>
              <a:t>缺点：存在不确定状态 </a:t>
            </a:r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27576"/>
              </p:ext>
            </p:extLst>
          </p:nvPr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Visio" r:id="rId3" imgW="1463750" imgH="893905" progId="">
                  <p:embed/>
                </p:oleObj>
              </mc:Choice>
              <mc:Fallback>
                <p:oleObj name="Visio" r:id="rId3" imgW="1463750" imgH="893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45891"/>
                  </p:ext>
                </p:extLst>
              </p:nvPr>
            </p:nvGraphicFramePr>
            <p:xfrm>
              <a:off x="3502660" y="2800970"/>
              <a:ext cx="2225040" cy="153784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/>
                    <a:gridCol w="652780"/>
                    <a:gridCol w="92583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45891"/>
                  </p:ext>
                </p:extLst>
              </p:nvPr>
            </p:nvGraphicFramePr>
            <p:xfrm>
              <a:off x="3502660" y="2800970"/>
              <a:ext cx="2225040" cy="153784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/>
                    <a:gridCol w="652780"/>
                    <a:gridCol w="925830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074" t="-13846" r="-143519" b="-3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074" t="-112121" r="-14351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D锁存器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35634"/>
              </p:ext>
            </p:extLst>
          </p:nvPr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Visio" r:id="rId6" imgW="1135176" imgH="479028" progId="Visio.Drawing.11">
                  <p:embed/>
                </p:oleObj>
              </mc:Choice>
              <mc:Fallback>
                <p:oleObj name="Visio" r:id="rId6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3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pt-BR" altLang="zh-CN" sz="2400" dirty="0" smtClean="0"/>
              <a:t>=1;</a:t>
            </a:r>
            <a:r>
              <a:rPr lang="en-US" altLang="zh-CN" sz="2400" dirty="0" smtClean="0"/>
              <a:t>D</a:t>
            </a:r>
            <a:r>
              <a:rPr lang="pt-BR" altLang="zh-CN" sz="2400" dirty="0" smtClean="0"/>
              <a:t>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C=0;D=1; </a:t>
            </a:r>
            <a:r>
              <a:rPr lang="pt-BR" altLang="zh-CN" sz="2400" dirty="0"/>
              <a:t>#50;</a:t>
            </a:r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352381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</a:p>
          <a:p>
            <a:r>
              <a:rPr lang="zh-CN" altLang="en-US" sz="2800" dirty="0"/>
              <a:t>解决方法：消除空翻现象，使每次触发仅使锁存器的内部状态仅改变一次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5300" y="3183637"/>
            <a:ext cx="39116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  <a:endParaRPr lang="zh-CN" altLang="en-US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  <a:endParaRPr lang="zh-CN" altLang="en-US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常见的触发器有：主从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SR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JK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主从触发器</a:t>
            </a:r>
            <a:endParaRPr lang="zh-CN" altLang="en-US" dirty="0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22309" y="439151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itchFamily="2" charset="-122"/>
                  </a:rPr>
                  <a:t>Q</a:t>
                </a:r>
                <a:endParaRPr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</a:t>
            </a:r>
            <a:r>
              <a:rPr lang="zh-CN" altLang="en-US" sz="2800" dirty="0" smtClean="0"/>
              <a:t>个门控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 smtClean="0"/>
              <a:t>时，第二</a:t>
            </a:r>
            <a:r>
              <a:rPr lang="zh-CN" altLang="en-US" sz="2800" dirty="0"/>
              <a:t>个锁存器（从锁存器）改变输出</a:t>
            </a:r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6" name="矩形 5"/>
          <p:cNvSpPr/>
          <p:nvPr/>
        </p:nvSpPr>
        <p:spPr>
          <a:xfrm>
            <a:off x="224284" y="115007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R=1;S=0;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R=0;S=1;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R=0;S=0; #50;</a:t>
            </a:r>
          </a:p>
          <a:p>
            <a:r>
              <a:rPr lang="en-US" altLang="zh-CN" sz="2800" dirty="0"/>
              <a:t>	R=1;S=1; #50;	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C=0;#20;</a:t>
            </a:r>
          </a:p>
          <a:p>
            <a:r>
              <a:rPr lang="en-US" altLang="zh-CN" sz="2800" dirty="0"/>
              <a:t>	C=1;#20;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36912"/>
            <a:ext cx="56612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62736"/>
              </p:ext>
            </p:extLst>
          </p:nvPr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Visio" r:id="rId3" imgW="1996055" imgH="1819380" progId="Visio.Drawing.11">
                  <p:embed/>
                </p:oleObj>
              </mc:Choice>
              <mc:Fallback>
                <p:oleObj name="Visio" r:id="rId3" imgW="1996055" imgH="181938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71045"/>
              </p:ext>
            </p:extLst>
          </p:nvPr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Visio" r:id="rId5" imgW="1028034" imgH="1306094" progId="Visio.Drawing.11">
                  <p:embed/>
                </p:oleObj>
              </mc:Choice>
              <mc:Fallback>
                <p:oleObj name="Visio" r:id="rId5" imgW="1028034" imgH="1306094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359"/>
              </p:ext>
            </p:extLst>
          </p:nvPr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/>
                <a:gridCol w="827500"/>
                <a:gridCol w="620206"/>
                <a:gridCol w="620206"/>
                <a:gridCol w="534357"/>
                <a:gridCol w="534357"/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异步控制</a:t>
                      </a:r>
                      <a:endParaRPr lang="zh-CN" altLang="en-US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上升沿触发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r>
                        <a:rPr lang="en-US" altLang="zh-CN" b="1" i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</a:t>
            </a:r>
            <a:r>
              <a:rPr lang="en-US" altLang="zh-CN" sz="2800" dirty="0" smtClean="0"/>
              <a:t>begin</a:t>
            </a:r>
          </a:p>
          <a:p>
            <a:r>
              <a:rPr lang="en-US" altLang="zh-CN" sz="2800" dirty="0" smtClean="0"/>
              <a:t>           S = 1;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R = 1;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0;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1;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	 </a:t>
            </a:r>
          </a:p>
          <a:p>
            <a:r>
              <a:rPr lang="en-US" altLang="zh-CN" sz="2800" dirty="0" smtClean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C=1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465313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能试试</a:t>
            </a:r>
            <a:r>
              <a:rPr lang="en-US" altLang="zh-CN" dirty="0" smtClean="0"/>
              <a:t>S=1,R=0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S=0,R=1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MyLATCHS</a:t>
            </a:r>
            <a:endParaRPr lang="en-US" altLang="zh-CN" dirty="0" smtClean="0"/>
          </a:p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7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门控</a:t>
            </a:r>
            <a:r>
              <a:rPr lang="en-US" altLang="zh-CN" dirty="0" smtClean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CSR_LATCH.sch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生成自定义符号的</a:t>
            </a:r>
            <a:r>
              <a:rPr lang="en-US" altLang="zh-CN" dirty="0" err="1" smtClean="0"/>
              <a:t>CSR_LATCH.sym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zh-CN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MS_FLIPFLOP.sch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CSR_LATCH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仿真（包含一次性采样）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0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</a:t>
            </a:r>
            <a:r>
              <a:rPr lang="en-US" altLang="zh-CN" dirty="0" err="1"/>
              <a:t>FLIPFLOP</a:t>
            </a:r>
            <a:r>
              <a:rPr lang="en-US" altLang="zh-CN" dirty="0" err="1" smtClean="0"/>
              <a:t>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NAND3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9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掌握锁存器与触发器构成的条件和工作原理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掌握锁存器与触发器的区别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 smtClean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r>
              <a:rPr lang="zh-CN" altLang="en-US" sz="2800" dirty="0"/>
              <a:t>的基本功</a:t>
            </a:r>
            <a:r>
              <a:rPr lang="zh-CN" altLang="en-US" sz="2800" dirty="0" smtClean="0"/>
              <a:t>能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、门</a:t>
            </a:r>
            <a:r>
              <a:rPr lang="zh-CN" altLang="en-US" sz="2800" dirty="0" smtClean="0"/>
              <a:t>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zh-CN" sz="2800" dirty="0" smtClean="0"/>
              <a:t>存在</a:t>
            </a:r>
            <a:r>
              <a:rPr lang="zh-CN" altLang="zh-CN" sz="2800" dirty="0"/>
              <a:t>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，验证功能和存在的时序问题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zh-CN" altLang="zh-CN" sz="2800" dirty="0" smtClean="0"/>
              <a:t>门控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主从触发器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</a:p>
          <a:p>
            <a:pPr lvl="1"/>
            <a:r>
              <a:rPr lang="zh-CN" altLang="en-US" dirty="0"/>
              <a:t>能长期保持给定的某个稳定状态</a:t>
            </a:r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基本的锁存器有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</a:p>
          <a:p>
            <a:r>
              <a:rPr lang="zh-CN" altLang="en-US" dirty="0"/>
              <a:t>锁存器有两个稳定状态，又称双稳态电路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1315305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77608"/>
              </p:ext>
            </p:extLst>
          </p:nvPr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4709"/>
              </p:ext>
            </p:extLst>
          </p:nvPr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/>
                    <a:gridCol w="964087"/>
                    <a:gridCol w="1367353"/>
                  </a:tblGrid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/>
                    <a:gridCol w="964087"/>
                    <a:gridCol w="136735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3846" r="-14430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12121" r="-144304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2195736" y="6034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或非门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61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8613"/>
              </p:ext>
            </p:extLst>
          </p:nvPr>
        </p:nvGraphicFramePr>
        <p:xfrm>
          <a:off x="4355976" y="4077072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77857"/>
              </p:ext>
            </p:extLst>
          </p:nvPr>
        </p:nvGraphicFramePr>
        <p:xfrm>
          <a:off x="467544" y="2420888"/>
          <a:ext cx="364703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47033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/>
                    <a:gridCol w="1006004"/>
                    <a:gridCol w="142680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sz="1800" b="1" i="1" kern="1200" baseline="0" dirty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 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/>
                    <a:gridCol w="1006004"/>
                    <a:gridCol w="142680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3846" r="-14424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396923" r="-144242" b="-3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2195736" y="50180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与非门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95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991</Words>
  <Application>Microsoft Office PowerPoint</Application>
  <PresentationFormat>全屏显示(4:3)</PresentationFormat>
  <Paragraphs>274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触发器</vt:lpstr>
      <vt:lpstr>SR主从触发器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lu</cp:lastModifiedBy>
  <cp:revision>268</cp:revision>
  <dcterms:created xsi:type="dcterms:W3CDTF">2011-08-03T07:44:17Z</dcterms:created>
  <dcterms:modified xsi:type="dcterms:W3CDTF">2019-11-20T13:11:35Z</dcterms:modified>
</cp:coreProperties>
</file>