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8" r:id="rId11"/>
    <p:sldId id="332" r:id="rId12"/>
    <p:sldId id="333" r:id="rId13"/>
    <p:sldId id="334" r:id="rId14"/>
    <p:sldId id="329" r:id="rId15"/>
    <p:sldId id="322" r:id="rId16"/>
    <p:sldId id="330" r:id="rId17"/>
    <p:sldId id="335" r:id="rId18"/>
    <p:sldId id="336" r:id="rId19"/>
    <p:sldId id="337" r:id="rId20"/>
    <p:sldId id="284" r:id="rId21"/>
    <p:sldId id="318" r:id="rId22"/>
    <p:sldId id="343" r:id="rId23"/>
    <p:sldId id="326" r:id="rId24"/>
    <p:sldId id="338" r:id="rId25"/>
    <p:sldId id="339" r:id="rId26"/>
    <p:sldId id="342" r:id="rId27"/>
    <p:sldId id="340" r:id="rId28"/>
    <p:sldId id="341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8"/>
            <p14:sldId id="332"/>
            <p14:sldId id="333"/>
            <p14:sldId id="334"/>
            <p14:sldId id="329"/>
            <p14:sldId id="322"/>
            <p14:sldId id="330"/>
            <p14:sldId id="335"/>
            <p14:sldId id="336"/>
            <p14:sldId id="337"/>
            <p14:sldId id="284"/>
            <p14:sldId id="318"/>
            <p14:sldId id="343"/>
            <p14:sldId id="326"/>
            <p14:sldId id="338"/>
            <p14:sldId id="339"/>
            <p14:sldId id="342"/>
            <p14:sldId id="340"/>
            <p14:sldId id="34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92449" autoAdjust="0"/>
  </p:normalViewPr>
  <p:slideViewPr>
    <p:cSldViewPr>
      <p:cViewPr varScale="1">
        <p:scale>
          <a:sx n="79" d="100"/>
          <a:sy n="79" d="100"/>
        </p:scale>
        <p:origin x="160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11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同步时序电路设计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6092"/>
              </p:ext>
            </p:extLst>
          </p:nvPr>
        </p:nvGraphicFramePr>
        <p:xfrm>
          <a:off x="4304976" y="4355953"/>
          <a:ext cx="4701547" cy="10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2539800" imgH="558720" progId="">
                  <p:embed/>
                </p:oleObj>
              </mc:Choice>
              <mc:Fallback>
                <p:oleObj name="Equation" r:id="rId3" imgW="25398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76" y="4355953"/>
                        <a:ext cx="4701547" cy="1057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6886"/>
              </p:ext>
            </p:extLst>
          </p:nvPr>
        </p:nvGraphicFramePr>
        <p:xfrm>
          <a:off x="4349426" y="1412776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0899"/>
              </p:ext>
            </p:extLst>
          </p:nvPr>
        </p:nvGraphicFramePr>
        <p:xfrm>
          <a:off x="323528" y="1412776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429124" y="1268760"/>
            <a:ext cx="4257676" cy="53285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激励函数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进位</a:t>
            </a:r>
            <a:r>
              <a:rPr lang="en-US" altLang="zh-CN" sz="2400" dirty="0"/>
              <a:t>RC</a:t>
            </a:r>
            <a:r>
              <a:rPr lang="zh-CN" altLang="en-US" sz="2400" dirty="0"/>
              <a:t>的输出函数</a:t>
            </a:r>
          </a:p>
        </p:txBody>
      </p:sp>
      <p:graphicFrame>
        <p:nvGraphicFramePr>
          <p:cNvPr id="5" name="进位RC 公式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23225"/>
              </p:ext>
            </p:extLst>
          </p:nvPr>
        </p:nvGraphicFramePr>
        <p:xfrm>
          <a:off x="4643438" y="5769354"/>
          <a:ext cx="3164818" cy="59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1485720" imgH="279360" progId="">
                  <p:embed/>
                </p:oleObj>
              </mc:Choice>
              <mc:Fallback>
                <p:oleObj name="Equation" r:id="rId3" imgW="148572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69354"/>
                        <a:ext cx="3164818" cy="595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激励函数 文字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71422"/>
              </p:ext>
            </p:extLst>
          </p:nvPr>
        </p:nvGraphicFramePr>
        <p:xfrm>
          <a:off x="4622831" y="1911702"/>
          <a:ext cx="4449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5" imgW="2539800" imgH="1701720" progId="">
                  <p:embed/>
                </p:oleObj>
              </mc:Choice>
              <mc:Fallback>
                <p:oleObj name="Equation" r:id="rId5" imgW="2539800" imgH="1701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31" y="1911702"/>
                        <a:ext cx="444976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04206"/>
              </p:ext>
            </p:extLst>
          </p:nvPr>
        </p:nvGraphicFramePr>
        <p:xfrm>
          <a:off x="457202" y="134019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2885"/>
            <a:ext cx="5704284" cy="554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41782"/>
            <a:ext cx="8229600" cy="56436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module</a:t>
            </a:r>
            <a:r>
              <a:rPr lang="en-US" altLang="zh-CN" dirty="0">
                <a:effectLst/>
                <a:latin typeface="Consolas" pitchFamily="49" charset="0"/>
              </a:rPr>
              <a:t> counter_4bit(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, Qc, 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input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output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, Qc, 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FD</a:t>
            </a:r>
            <a:r>
              <a:rPr lang="en-US" altLang="zh-CN" dirty="0">
                <a:effectLst/>
                <a:latin typeface="Consolas" pitchFamily="49" charset="0"/>
              </a:rPr>
              <a:t> FD_A(.C(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.D(Da), .Q(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FD_B(.C(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.D(Db), .Q(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FD_C(.C(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.D(Dc), .Q(Qc)),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FD_D(.C(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</a:t>
            </a:r>
            <a:r>
              <a:rPr lang="en-US" altLang="zh-CN" dirty="0" err="1">
                <a:effectLst/>
                <a:latin typeface="Consolas" pitchFamily="49" charset="0"/>
              </a:rPr>
              <a:t>Dd</a:t>
            </a:r>
            <a:r>
              <a:rPr lang="en-US" altLang="zh-CN" dirty="0">
                <a:effectLst/>
                <a:latin typeface="Consolas" pitchFamily="49" charset="0"/>
              </a:rPr>
              <a:t>), .Q(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>
                <a:effectLst/>
                <a:latin typeface="Consolas" pitchFamily="49" charset="0"/>
              </a:rPr>
              <a:t> FD_A.INIT = 1'b0, FD_B.INIT = 1'b0;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>
                <a:effectLst/>
                <a:latin typeface="Consolas" pitchFamily="49" charset="0"/>
              </a:rPr>
              <a:t> FD_C.INIT = 1'b0, FD_D.INIT = 1'b0;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INV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nQa_L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)), </a:t>
            </a:r>
            <a:r>
              <a:rPr lang="en-US" altLang="zh-CN" dirty="0" err="1">
                <a:effectLst/>
                <a:latin typeface="Consolas" pitchFamily="49" charset="0"/>
              </a:rPr>
              <a:t>nQb_L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</a:t>
            </a:r>
            <a:r>
              <a:rPr lang="en-US" altLang="zh-CN" dirty="0" err="1">
                <a:effectLst/>
                <a:latin typeface="Consolas" pitchFamily="49" charset="0"/>
              </a:rPr>
              <a:t>nQc_L</a:t>
            </a:r>
            <a:r>
              <a:rPr lang="en-US" altLang="zh-CN" dirty="0">
                <a:effectLst/>
                <a:latin typeface="Consolas" pitchFamily="49" charset="0"/>
              </a:rPr>
              <a:t>(.I(Qc), .O(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)), </a:t>
            </a:r>
            <a:r>
              <a:rPr lang="en-US" altLang="zh-CN" dirty="0" err="1">
                <a:effectLst/>
                <a:latin typeface="Consolas" pitchFamily="49" charset="0"/>
              </a:rPr>
              <a:t>nQd_L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assign</a:t>
            </a:r>
            <a:r>
              <a:rPr lang="en-US" altLang="zh-CN" dirty="0">
                <a:effectLst/>
                <a:latin typeface="Consolas" pitchFamily="49" charset="0"/>
              </a:rPr>
              <a:t> Da = 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XNOR2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Db_L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),             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.O(Db)),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  </a:t>
            </a:r>
            <a:r>
              <a:rPr lang="en-US" altLang="zh-CN" dirty="0" err="1">
                <a:effectLst/>
                <a:latin typeface="Consolas" pitchFamily="49" charset="0"/>
              </a:rPr>
              <a:t>Dc_L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),     .I1(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.O(Dc)),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  </a:t>
            </a:r>
            <a:r>
              <a:rPr lang="en-US" altLang="zh-CN" dirty="0" err="1">
                <a:effectLst/>
                <a:latin typeface="Consolas" pitchFamily="49" charset="0"/>
              </a:rPr>
              <a:t>Dd_L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Dd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NOR4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Rc_L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.I2(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.I3(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NOR2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Nor_nQa_nQb_L</a:t>
            </a:r>
            <a:r>
              <a:rPr lang="en-US" altLang="zh-CN" dirty="0">
                <a:effectLst/>
                <a:latin typeface="Consolas" pitchFamily="49" charset="0"/>
              </a:rPr>
              <a:t>    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NOR3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Nor_nQa_nQb_nQc_L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.I2(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endmodule</a:t>
            </a:r>
            <a:endParaRPr lang="zh-CN" altLang="en-US" dirty="0">
              <a:solidFill>
                <a:srgbClr val="0000FF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initial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forever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1’b0;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1’b1;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end</a:t>
            </a:r>
            <a:endParaRPr lang="zh-CN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01008"/>
            <a:ext cx="898986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可逆二进制同步计数器通过控制端</a:t>
            </a:r>
            <a:r>
              <a:rPr lang="en-US" altLang="zh-CN" sz="2800" dirty="0"/>
              <a:t>S</a:t>
            </a:r>
            <a:r>
              <a:rPr lang="zh-CN" altLang="en-US" sz="2800" dirty="0"/>
              <a:t>选择正向或者反向计数</a:t>
            </a:r>
          </a:p>
          <a:p>
            <a:pPr lvl="1"/>
            <a:r>
              <a:rPr lang="en-US" altLang="zh-CN" sz="2400" dirty="0"/>
              <a:t>S = 1</a:t>
            </a:r>
            <a:r>
              <a:rPr lang="zh-CN" altLang="en-US" sz="2400" dirty="0"/>
              <a:t>时，正向计数，各触发器逻辑表达式同前面</a:t>
            </a:r>
          </a:p>
          <a:p>
            <a:pPr lvl="1"/>
            <a:r>
              <a:rPr lang="en-US" altLang="zh-CN" sz="2400" dirty="0"/>
              <a:t>S = 0</a:t>
            </a:r>
            <a:r>
              <a:rPr lang="zh-CN" altLang="en-US" sz="2400" dirty="0"/>
              <a:t>时，反向计数，各触发器逻辑表达式如下式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78654"/>
              </p:ext>
            </p:extLst>
          </p:nvPr>
        </p:nvGraphicFramePr>
        <p:xfrm>
          <a:off x="288800" y="3284984"/>
          <a:ext cx="86756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5499100" imgH="2159000" progId="Equation.DSMT4">
                  <p:embed/>
                </p:oleObj>
              </mc:Choice>
              <mc:Fallback>
                <p:oleObj name="Equation" r:id="rId3" imgW="5499100" imgH="215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0" y="3284984"/>
                        <a:ext cx="86756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6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可逆二进制</a:t>
            </a:r>
            <a:r>
              <a:rPr lang="en-US" altLang="zh-CN" sz="2800" dirty="0"/>
              <a:t>4</a:t>
            </a:r>
            <a:r>
              <a:rPr lang="zh-CN" altLang="en-US" sz="2800" dirty="0"/>
              <a:t>位同步计数器的行为描述</a:t>
            </a:r>
          </a:p>
        </p:txBody>
      </p:sp>
      <p:sp>
        <p:nvSpPr>
          <p:cNvPr id="5" name="verilog代码"/>
          <p:cNvSpPr/>
          <p:nvPr/>
        </p:nvSpPr>
        <p:spPr>
          <a:xfrm>
            <a:off x="745128" y="2348880"/>
            <a:ext cx="7715304" cy="40337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counter_4bit_rev(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s,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s;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[3:0]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Initial begin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assign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= (~s &amp; (~|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)) | (s &amp; (&amp;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(s)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- 1;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50MHz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信号通过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25,000,000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次分频后，得到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的秒脉冲方波，作为计数器的脉冲输入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5828" y="2351577"/>
            <a:ext cx="7758138" cy="4389791"/>
          </a:xfrm>
          <a:prstGeom prst="rect">
            <a:avLst/>
          </a:prstGeom>
          <a:noFill/>
          <a:ln w="3175">
            <a:noFill/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counter_1s(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clk_1s);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clk_1s;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[31:0]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  <a:endParaRPr lang="zh-CN" altLang="en-US" dirty="0">
              <a:latin typeface="Consolas" pitchFamily="49" charset="0"/>
              <a:cs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 25_000_000)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+ 1;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0;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clk_1s &lt;= ~clk_1s;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MyCounter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Counter4b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7708"/>
            <a:ext cx="8683975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新建源文件，用作时钟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clk_1s</a:t>
            </a:r>
          </a:p>
          <a:p>
            <a:r>
              <a:rPr lang="en-US" altLang="zh-CN" dirty="0"/>
              <a:t>Verilog</a:t>
            </a:r>
            <a:r>
              <a:rPr lang="zh-CN" altLang="en-US" dirty="0"/>
              <a:t>行为描述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100MHZ</a:t>
            </a:r>
            <a:r>
              <a:rPr lang="zh-CN" altLang="en-US" dirty="0"/>
              <a:t>）时钟</a:t>
            </a:r>
            <a:endParaRPr lang="en-US" altLang="zh-CN" dirty="0"/>
          </a:p>
          <a:p>
            <a:r>
              <a:rPr lang="zh-CN" altLang="en-US" dirty="0"/>
              <a:t>每秒自增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显示在</a:t>
            </a:r>
            <a:r>
              <a:rPr lang="en-US" altLang="zh-CN" dirty="0"/>
              <a:t>1</a:t>
            </a:r>
            <a:r>
              <a:rPr lang="zh-CN" altLang="en-US" dirty="0"/>
              <a:t>位数码管上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显示在</a:t>
            </a:r>
            <a:r>
              <a:rPr lang="en-US" altLang="zh-CN" dirty="0"/>
              <a:t>LED</a:t>
            </a:r>
            <a:r>
              <a:rPr lang="zh-CN" altLang="en-US" dirty="0"/>
              <a:t>灯上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myRevCounter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 err="1"/>
              <a:t>RevCounter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结构化描述方式进行设计</a:t>
            </a:r>
            <a:endParaRPr lang="en-US" altLang="zh-CN" dirty="0"/>
          </a:p>
          <a:p>
            <a:r>
              <a:rPr lang="zh-CN" altLang="en-US" dirty="0"/>
              <a:t>波形仿真（包含正向计数和反向计数）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30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1" y="1552575"/>
            <a:ext cx="837406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7"/>
            <a:ext cx="845978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4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新建源文件，设计</a:t>
            </a:r>
            <a:r>
              <a:rPr lang="en-US" altLang="zh-CN" dirty="0"/>
              <a:t>100ms</a:t>
            </a:r>
            <a:r>
              <a:rPr lang="zh-CN" altLang="en-US" dirty="0"/>
              <a:t>时钟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clk_100ms</a:t>
            </a:r>
          </a:p>
          <a:p>
            <a:r>
              <a:rPr lang="en-US" altLang="zh-CN" dirty="0"/>
              <a:t>Verilog</a:t>
            </a:r>
            <a:r>
              <a:rPr lang="zh-CN" altLang="en-US" dirty="0"/>
              <a:t>行为描述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01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50MHZ</a:t>
            </a:r>
            <a:r>
              <a:rPr lang="zh-CN" altLang="en-US" dirty="0"/>
              <a:t>）时钟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sw</a:t>
            </a:r>
            <a:r>
              <a:rPr lang="en-US" altLang="zh-CN" dirty="0"/>
              <a:t>[0]</a:t>
            </a:r>
            <a:r>
              <a:rPr lang="zh-CN" altLang="en-US" dirty="0"/>
              <a:t>控制自增</a:t>
            </a:r>
            <a:r>
              <a:rPr lang="en-US" altLang="zh-CN" dirty="0"/>
              <a:t>/</a:t>
            </a:r>
            <a:r>
              <a:rPr lang="zh-CN" altLang="en-US" dirty="0"/>
              <a:t>自减</a:t>
            </a:r>
            <a:r>
              <a:rPr lang="en-US" altLang="zh-CN" dirty="0"/>
              <a:t>1</a:t>
            </a:r>
            <a:r>
              <a:rPr lang="zh-CN" altLang="en-US" dirty="0"/>
              <a:t>（每</a:t>
            </a:r>
            <a:r>
              <a:rPr lang="en-US" altLang="zh-CN" dirty="0"/>
              <a:t>0.1</a:t>
            </a:r>
            <a:r>
              <a:rPr lang="zh-CN" altLang="en-US" dirty="0"/>
              <a:t>秒）</a:t>
            </a:r>
            <a:endParaRPr lang="en-US" altLang="zh-CN" dirty="0"/>
          </a:p>
          <a:p>
            <a:r>
              <a:rPr lang="zh-CN" altLang="en-US" dirty="0"/>
              <a:t>显示在</a:t>
            </a:r>
            <a:r>
              <a:rPr lang="en-US" altLang="zh-CN" dirty="0"/>
              <a:t>4</a:t>
            </a:r>
            <a:r>
              <a:rPr lang="zh-CN" altLang="en-US" dirty="0"/>
              <a:t>位数码管上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状态用</a:t>
            </a:r>
            <a:r>
              <a:rPr lang="en-US" altLang="zh-CN" dirty="0"/>
              <a:t>LED</a:t>
            </a:r>
            <a:r>
              <a:rPr lang="zh-CN" altLang="en-US" dirty="0"/>
              <a:t>灯来显示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掌握典型同步时序电路的工作原理和设计方法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掌握时序电路的激励函数、状态图、状态方程的运用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Verilog</a:t>
            </a:r>
            <a:r>
              <a:rPr lang="zh-CN" altLang="en-US" sz="2800" dirty="0"/>
              <a:t>进行有限状态机的设计、调试、仿真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实现时序电路功能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位可逆二进制同步计数器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分频器</a:t>
            </a:r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5015"/>
              </p:ext>
            </p:extLst>
          </p:nvPr>
        </p:nvGraphicFramePr>
        <p:xfrm>
          <a:off x="6286512" y="5465001"/>
          <a:ext cx="1357322" cy="6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3" imgW="558720" imgH="253800" progId="">
                  <p:embed/>
                </p:oleObj>
              </mc:Choice>
              <mc:Fallback>
                <p:oleObj name="Equation" r:id="rId3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465001"/>
                        <a:ext cx="1357322" cy="6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36404"/>
              </p:ext>
            </p:extLst>
          </p:nvPr>
        </p:nvGraphicFramePr>
        <p:xfrm>
          <a:off x="4745489" y="2540793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25963"/>
              </p:ext>
            </p:extLst>
          </p:nvPr>
        </p:nvGraphicFramePr>
        <p:xfrm>
          <a:off x="539552" y="1295188"/>
          <a:ext cx="3855373" cy="5302164"/>
        </p:xfrm>
        <a:graphic>
          <a:graphicData uri="http://schemas.openxmlformats.org/drawingml/2006/table">
            <a:tbl>
              <a:tblPr/>
              <a:tblGrid>
                <a:gridCol w="39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激励函数 公式"/>
          <p:cNvSpPr/>
          <p:nvPr/>
        </p:nvSpPr>
        <p:spPr>
          <a:xfrm>
            <a:off x="4659942" y="1223182"/>
            <a:ext cx="4341214" cy="1289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根据</a:t>
            </a:r>
            <a:r>
              <a:rPr lang="en-US" altLang="zh-CN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触发器原理，在</a:t>
            </a:r>
            <a:r>
              <a:rPr lang="en-US" altLang="zh-CN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clk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作用下</a:t>
            </a:r>
            <a:r>
              <a:rPr lang="en-US" altLang="zh-CN" sz="2400" b="1" i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 </a:t>
            </a:r>
            <a:r>
              <a:rPr lang="en-US" altLang="zh-CN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= </a:t>
            </a:r>
            <a:r>
              <a:rPr lang="en-US" altLang="zh-CN" sz="2400" b="1" i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</a:t>
            </a:r>
            <a:r>
              <a:rPr lang="en-US" altLang="zh-CN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4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位计数器的</a:t>
            </a:r>
            <a:r>
              <a:rPr lang="en-US" altLang="zh-CN" sz="2400" b="1" i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400" b="1" i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关系如左表</a:t>
            </a:r>
            <a:endParaRPr lang="en-US" altLang="zh-CN" sz="2400" b="1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87174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87733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dirty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⊕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49863"/>
              </p:ext>
            </p:extLst>
          </p:nvPr>
        </p:nvGraphicFramePr>
        <p:xfrm>
          <a:off x="4575082" y="4307577"/>
          <a:ext cx="44419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1854000" imgH="558720" progId="">
                  <p:embed/>
                </p:oleObj>
              </mc:Choice>
              <mc:Fallback>
                <p:oleObj name="Equation" r:id="rId3" imgW="18540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082" y="4307577"/>
                        <a:ext cx="444191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5019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20835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2014</Words>
  <Application>Microsoft Office PowerPoint</Application>
  <PresentationFormat>全屏显示(4:3)</PresentationFormat>
  <Paragraphs>1001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黑体</vt:lpstr>
      <vt:lpstr>华文细黑</vt:lpstr>
      <vt:lpstr>楷体_GB2312</vt:lpstr>
      <vt:lpstr>微软雅黑</vt:lpstr>
      <vt:lpstr>Arial</vt:lpstr>
      <vt:lpstr>Calibri</vt:lpstr>
      <vt:lpstr>Cambria Math</vt:lpstr>
      <vt:lpstr>Consolas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4位二进制同步计数器（1）</vt:lpstr>
      <vt:lpstr>4位二进制同步计数器（2）</vt:lpstr>
      <vt:lpstr>4位二进制同步计数器（3）</vt:lpstr>
      <vt:lpstr>4位二进制同步计数器（4）</vt:lpstr>
      <vt:lpstr>4位二进制同步计数器（5）</vt:lpstr>
      <vt:lpstr>4位二进制同步计数器（6）</vt:lpstr>
      <vt:lpstr>4位二进制同步计数器（7）</vt:lpstr>
      <vt:lpstr>4位二进制同步计数器仿真</vt:lpstr>
      <vt:lpstr>可逆二进制同步计数器（1）</vt:lpstr>
      <vt:lpstr>可逆二进制同步计数器（2）</vt:lpstr>
      <vt:lpstr>分频器设计</vt:lpstr>
      <vt:lpstr>实验内容与步骤</vt:lpstr>
      <vt:lpstr>设计4位同步二进制计数器（1）</vt:lpstr>
      <vt:lpstr>仿真波形图</vt:lpstr>
      <vt:lpstr>设计4位同步二进制计数器（2）</vt:lpstr>
      <vt:lpstr>设计4位同步二进制计数器（3）</vt:lpstr>
      <vt:lpstr>设计16位可逆同步二进制计数器（1）</vt:lpstr>
      <vt:lpstr>仿真波形图</vt:lpstr>
      <vt:lpstr>设计16位可逆同步二进制计数器（2）</vt:lpstr>
      <vt:lpstr>设计16位可逆同步二进制计数器（3）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皓 潘</cp:lastModifiedBy>
  <cp:revision>337</cp:revision>
  <dcterms:created xsi:type="dcterms:W3CDTF">2011-08-03T07:44:17Z</dcterms:created>
  <dcterms:modified xsi:type="dcterms:W3CDTF">2019-11-29T07:33:45Z</dcterms:modified>
</cp:coreProperties>
</file>