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7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1" r:id="rId13"/>
    <p:sldId id="345" r:id="rId14"/>
    <p:sldId id="350" r:id="rId15"/>
    <p:sldId id="353" r:id="rId16"/>
    <p:sldId id="356" r:id="rId17"/>
    <p:sldId id="318" r:id="rId18"/>
    <p:sldId id="346" r:id="rId19"/>
    <p:sldId id="352" r:id="rId20"/>
    <p:sldId id="347" r:id="rId21"/>
    <p:sldId id="284" r:id="rId22"/>
    <p:sldId id="354" r:id="rId23"/>
    <p:sldId id="338" r:id="rId24"/>
    <p:sldId id="355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1"/>
            <p14:sldId id="345"/>
            <p14:sldId id="350"/>
            <p14:sldId id="353"/>
            <p14:sldId id="356"/>
            <p14:sldId id="318"/>
            <p14:sldId id="346"/>
            <p14:sldId id="352"/>
            <p14:sldId id="347"/>
            <p14:sldId id="284"/>
            <p14:sldId id="354"/>
            <p14:sldId id="338"/>
            <p14:sldId id="35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80" d="100"/>
          <a:sy n="80" d="100"/>
        </p:scale>
        <p:origin x="13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12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、寄存器和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寄存器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pPr marL="0" indent="0">
              <a:buNone/>
            </a:pPr>
            <a:r>
              <a:rPr lang="en-US" altLang="zh-CN" sz="2400" dirty="0" smtClean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reg</a:t>
            </a:r>
            <a:r>
              <a:rPr lang="en-US" altLang="zh-CN" sz="2400" dirty="0" smtClean="0"/>
              <a:t> [3:0] OUT;</a:t>
            </a:r>
          </a:p>
          <a:p>
            <a:pPr marL="0" indent="0">
              <a:buNone/>
            </a:pPr>
            <a:r>
              <a:rPr lang="en-US" altLang="zh-CN" sz="2400" dirty="0" smtClean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always </a:t>
            </a:r>
            <a:r>
              <a:rPr lang="en-US" altLang="zh-CN" sz="2400" dirty="0"/>
              <a:t>@ (</a:t>
            </a:r>
            <a:r>
              <a:rPr lang="en-US" altLang="zh-CN" sz="2400" dirty="0" err="1"/>
              <a:t>posedge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 begin</a:t>
            </a:r>
          </a:p>
          <a:p>
            <a:pPr marL="0" indent="0">
              <a:buNone/>
            </a:pPr>
            <a:r>
              <a:rPr lang="en-US" altLang="zh-CN" sz="2400" dirty="0"/>
              <a:t>		if (Load) OUT &lt;= IN;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end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99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寄存器</a:t>
            </a:r>
            <a:r>
              <a:rPr lang="zh-CN" altLang="en-US" sz="2800" u="sng" dirty="0" smtClean="0">
                <a:ea typeface="宋体" pitchFamily="2" charset="-122"/>
                <a:cs typeface="Times New Roman" pitchFamily="18" charset="0"/>
              </a:rPr>
              <a:t>传输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：寄存器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中数据的传输和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处理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三个基本单元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操作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加载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、计数、移位、加法、按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控制单元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</p:spTree>
    <p:extLst>
      <p:ext uri="{BB962C8B-B14F-4D97-AF65-F5344CB8AC3E}">
        <p14:creationId xmlns:p14="http://schemas.microsoft.com/office/powerpoint/2010/main" val="30883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寄存器传输原理的计数器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20176"/>
              </p:ext>
            </p:extLst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2737740" imgH="2074709" progId="Visio.Drawing.11">
                  <p:embed/>
                </p:oleObj>
              </mc:Choice>
              <mc:Fallback>
                <p:oleObj name="Visio" r:id="rId3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位加减法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SW[15]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3635896" y="3246476"/>
            <a:ext cx="1728192" cy="1008112"/>
          </a:xfrm>
          <a:prstGeom prst="cloudCallout">
            <a:avLst>
              <a:gd name="adj1" fmla="val 33909"/>
              <a:gd name="adj2" fmla="val -114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为什么要加它？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63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寄存器传输原理的计数器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module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Load_Gen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   input 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wire clk_1ms,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output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initial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 0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pbdebounce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p0(clk_1ms,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);//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begin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if ((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1'b0) &amp;&amp; 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1'b1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))	//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出现上升沿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1'b1;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else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1'b0;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end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begin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保存上一个周期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的状态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end</a:t>
            </a:r>
          </a:p>
          <a:p>
            <a:pPr marL="0" indent="0">
              <a:buNone/>
            </a:pPr>
            <a:r>
              <a:rPr lang="en-US" altLang="zh-CN" sz="1400" dirty="0" err="1" smtClean="0">
                <a:ea typeface="宋体" pitchFamily="2" charset="-122"/>
                <a:cs typeface="Times New Roman" pitchFamily="18" charset="0"/>
              </a:rPr>
              <a:t>endmodule</a:t>
            </a:r>
            <a:endParaRPr lang="zh-CN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寄存器传输原理的计数器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2737740" imgH="2074709" progId="Visio.Drawing.11">
                  <p:embed/>
                </p:oleObj>
              </mc:Choice>
              <mc:Fallback>
                <p:oleObj name="Visio" r:id="rId3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位加减法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SW[15]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线形标注 1(带强调线) 22"/>
          <p:cNvSpPr/>
          <p:nvPr/>
        </p:nvSpPr>
        <p:spPr>
          <a:xfrm>
            <a:off x="3635896" y="5589240"/>
            <a:ext cx="5184576" cy="612648"/>
          </a:xfrm>
          <a:prstGeom prst="accentCallout1">
            <a:avLst>
              <a:gd name="adj1" fmla="val -7082"/>
              <a:gd name="adj2" fmla="val -1303"/>
              <a:gd name="adj3" fmla="val -263505"/>
              <a:gd name="adj4" fmla="val 38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assign A_IN = (SW[15] == 1'b0)? A1: 4'b0000</a:t>
            </a:r>
            <a:r>
              <a:rPr lang="en-US" altLang="zh-CN" sz="2000" b="1" dirty="0" smtClean="0"/>
              <a:t>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69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：采用寄存器传输原理设计计数器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r>
              <a:rPr lang="zh-CN" altLang="en-US" sz="2400" dirty="0" smtClean="0"/>
              <a:t>主要代码：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600" dirty="0"/>
              <a:t>	wire [3:0] 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, Co;</a:t>
            </a:r>
          </a:p>
          <a:p>
            <a:pPr marL="0" indent="0">
              <a:buNone/>
            </a:pPr>
            <a:r>
              <a:rPr lang="en-US" altLang="zh-CN" sz="1600" dirty="0"/>
              <a:t>	wire [3:0] A,  A_IN, A1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wire [31:0] </a:t>
            </a:r>
            <a:r>
              <a:rPr lang="en-US" altLang="zh-CN" sz="1600" dirty="0" err="1"/>
              <a:t>clk_div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MyRegister4b </a:t>
            </a:r>
            <a:r>
              <a:rPr lang="en-US" altLang="zh-CN" sz="1600" dirty="0" err="1"/>
              <a:t>RegA</a:t>
            </a:r>
            <a:r>
              <a:rPr lang="en-US" altLang="zh-CN" sz="1600" dirty="0"/>
              <a:t>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.IN(A_IN), .Load(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), .OUT(A));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Load_Gen</a:t>
            </a:r>
            <a:r>
              <a:rPr lang="en-US" altLang="zh-CN" sz="1600" dirty="0"/>
              <a:t> m0(.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.clk_1ms(</a:t>
            </a:r>
            <a:r>
              <a:rPr lang="en-US" altLang="zh-CN" sz="1600" dirty="0" err="1"/>
              <a:t>clk_div</a:t>
            </a:r>
            <a:r>
              <a:rPr lang="en-US" altLang="zh-CN" sz="1600" dirty="0"/>
              <a:t>[17]), .</a:t>
            </a:r>
            <a:r>
              <a:rPr lang="en-US" altLang="zh-CN" sz="1600" dirty="0" err="1"/>
              <a:t>btn_in</a:t>
            </a:r>
            <a:r>
              <a:rPr lang="en-US" altLang="zh-CN" sz="1600" dirty="0"/>
              <a:t>(SW[2</a:t>
            </a:r>
            <a:r>
              <a:rPr lang="en-US" altLang="zh-CN" sz="1600" dirty="0" smtClean="0"/>
              <a:t>]),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Load_out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));	//</a:t>
            </a:r>
            <a:r>
              <a:rPr lang="zh-CN" altLang="en-US" sz="1600" dirty="0"/>
              <a:t>寄存器</a:t>
            </a:r>
            <a:r>
              <a:rPr lang="en-US" altLang="zh-CN" sz="1600" dirty="0"/>
              <a:t>A</a:t>
            </a:r>
            <a:r>
              <a:rPr lang="zh-CN" altLang="en-US" sz="1600" dirty="0"/>
              <a:t>的</a:t>
            </a:r>
            <a:r>
              <a:rPr lang="en-US" altLang="zh-CN" sz="1600" dirty="0"/>
              <a:t>Load</a:t>
            </a:r>
            <a:r>
              <a:rPr lang="zh-CN" altLang="en-US" sz="1600" dirty="0" smtClean="0"/>
              <a:t>信号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clkdiv</a:t>
            </a:r>
            <a:r>
              <a:rPr lang="en-US" altLang="zh-CN" sz="1600" dirty="0"/>
              <a:t> m3(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 1'b0, </a:t>
            </a:r>
            <a:r>
              <a:rPr lang="en-US" altLang="zh-CN" sz="1600" dirty="0" err="1"/>
              <a:t>clk_div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AddSub4b m4(.A(A), .B(4'b0001), .Ctrl(SW[0]), .S(A1</a:t>
            </a:r>
            <a:r>
              <a:rPr lang="en-US" altLang="zh-CN" sz="1600" dirty="0" smtClean="0"/>
              <a:t>));//</a:t>
            </a:r>
            <a:r>
              <a:rPr lang="zh-CN" altLang="en-US" sz="1600" dirty="0"/>
              <a:t>自增</a:t>
            </a:r>
            <a:r>
              <a:rPr lang="en-US" altLang="zh-CN" sz="1600" dirty="0"/>
              <a:t>/</a:t>
            </a:r>
            <a:r>
              <a:rPr lang="zh-CN" altLang="en-US" sz="1600" dirty="0"/>
              <a:t>自减逻辑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assign A_IN = (SW[15] == 1'b0)? A1: 4'b0000;	</a:t>
            </a:r>
            <a:r>
              <a:rPr lang="en-US" altLang="zh-CN" sz="1600" dirty="0" smtClean="0"/>
              <a:t>//</a:t>
            </a:r>
            <a:r>
              <a:rPr lang="en-US" altLang="zh-CN" sz="1600" dirty="0"/>
              <a:t>2</a:t>
            </a:r>
            <a:r>
              <a:rPr lang="zh-CN" altLang="en-US" sz="1600" dirty="0"/>
              <a:t>选</a:t>
            </a:r>
            <a:r>
              <a:rPr lang="en-US" altLang="zh-CN" sz="1600" dirty="0"/>
              <a:t>1</a:t>
            </a:r>
            <a:r>
              <a:rPr lang="zh-CN" altLang="en-US" sz="1600" dirty="0"/>
              <a:t>多路复用器，复位寄存器初值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DispNum</a:t>
            </a:r>
            <a:r>
              <a:rPr lang="en-US" altLang="zh-CN" sz="1600" dirty="0"/>
              <a:t> m8(.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.HEXS({A, A1, A_IN, 4'b0000}), 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LES(4'b0),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.</a:t>
            </a:r>
            <a:r>
              <a:rPr lang="en-US" altLang="zh-CN" sz="1600" dirty="0"/>
              <a:t>points(4'b0), .RST(1'b0), .AN(AN), .Segment(SEGMENT));</a:t>
            </a:r>
          </a:p>
          <a:p>
            <a:pPr marL="0" indent="0">
              <a:buNone/>
            </a:pPr>
            <a:r>
              <a:rPr lang="en-US" altLang="zh-CN" sz="1600" dirty="0"/>
              <a:t>	assign LED = 8'b11111111;</a:t>
            </a:r>
          </a:p>
          <a:p>
            <a:pPr marL="0" indent="0">
              <a:buNone/>
            </a:pPr>
            <a:r>
              <a:rPr lang="en-US" altLang="zh-CN" sz="1600" dirty="0"/>
              <a:t>	assign Buzzer = 1'b1;</a:t>
            </a:r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由一个多路选择器驱动的总线可以降低硬件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开销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4447430" y="1412776"/>
            <a:ext cx="4183063" cy="5026025"/>
            <a:chOff x="3384" y="571"/>
            <a:chExt cx="263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690" y="987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708" y="204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714" y="3216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  <p:cxnSp>
        <p:nvCxnSpPr>
          <p:cNvPr id="96" name="直接箭头连接符 95"/>
          <p:cNvCxnSpPr/>
          <p:nvPr/>
        </p:nvCxnSpPr>
        <p:spPr>
          <a:xfrm flipH="1">
            <a:off x="7841300" y="2180984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>
            <a:off x="7855601" y="3873327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7849250" y="5733951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5229200"/>
            <a:ext cx="7931224" cy="96897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SW[15]=0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初始化各寄存器</a:t>
            </a:r>
            <a:endParaRPr lang="en-US" altLang="zh-CN" sz="2400" dirty="0"/>
          </a:p>
          <a:p>
            <a:r>
              <a:rPr lang="en-US" altLang="zh-CN" sz="2400" dirty="0"/>
              <a:t>SW[15]=1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寄存器之间相互传输</a:t>
            </a:r>
            <a:endParaRPr lang="en-US" altLang="zh-CN" sz="2400" dirty="0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96749"/>
              </p:ext>
            </p:extLst>
          </p:nvPr>
        </p:nvGraphicFramePr>
        <p:xfrm>
          <a:off x="683568" y="1277804"/>
          <a:ext cx="7704856" cy="38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277804"/>
                        <a:ext cx="7704856" cy="38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椭圆 93"/>
          <p:cNvSpPr/>
          <p:nvPr/>
        </p:nvSpPr>
        <p:spPr>
          <a:xfrm>
            <a:off x="3635896" y="4293096"/>
            <a:ext cx="1728192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云形标注 97"/>
          <p:cNvSpPr/>
          <p:nvPr/>
        </p:nvSpPr>
        <p:spPr>
          <a:xfrm>
            <a:off x="5796136" y="4437112"/>
            <a:ext cx="2304256" cy="1008112"/>
          </a:xfrm>
          <a:prstGeom prst="cloudCallout">
            <a:avLst>
              <a:gd name="adj1" fmla="val -82088"/>
              <a:gd name="adj2" fmla="val -24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可以用模块</a:t>
            </a:r>
            <a:r>
              <a:rPr lang="en-US" altLang="zh-CN" b="1" dirty="0" smtClean="0"/>
              <a:t>Mux4to1b4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12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SW[15]=0</a:t>
            </a:r>
            <a:r>
              <a:rPr lang="zh-CN" altLang="en-US" dirty="0"/>
              <a:t>：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寄存器，</a:t>
            </a:r>
            <a:r>
              <a:rPr lang="en-US" altLang="zh-CN" dirty="0"/>
              <a:t>ALU</a:t>
            </a:r>
            <a:r>
              <a:rPr lang="zh-CN" altLang="en-US" dirty="0"/>
              <a:t>运算输出控制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SW[15]=1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寄存器之间相互</a:t>
            </a:r>
            <a:r>
              <a:rPr lang="zh-CN" altLang="en-US" dirty="0" smtClean="0"/>
              <a:t>传输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18116"/>
              </p:ext>
            </p:extLst>
          </p:nvPr>
        </p:nvGraphicFramePr>
        <p:xfrm>
          <a:off x="899592" y="1340768"/>
          <a:ext cx="733107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340768"/>
                        <a:ext cx="7331075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/>
          <p:cNvSpPr/>
          <p:nvPr/>
        </p:nvSpPr>
        <p:spPr>
          <a:xfrm>
            <a:off x="5076056" y="332656"/>
            <a:ext cx="2304256" cy="1008112"/>
          </a:xfrm>
          <a:prstGeom prst="cloudCallout">
            <a:avLst>
              <a:gd name="adj1" fmla="val -61483"/>
              <a:gd name="adj2" fmla="val 89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用实验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ALU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3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：采用寄存器传输</a:t>
            </a:r>
            <a:r>
              <a:rPr lang="zh-CN" altLang="en-US" sz="2800" dirty="0" smtClean="0"/>
              <a:t>原理设计计数器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/>
              <a:t>：基于多路选择器总线的寄存器</a:t>
            </a:r>
            <a:r>
              <a:rPr lang="zh-CN" altLang="en-US" sz="2800" dirty="0" smtClean="0"/>
              <a:t>传输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3</a:t>
            </a:r>
            <a:r>
              <a:rPr lang="zh-CN" altLang="en-US" sz="2800" dirty="0"/>
              <a:t>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1</a:t>
            </a:r>
            <a:r>
              <a:rPr lang="zh-CN" altLang="en-US" sz="3600" dirty="0"/>
              <a:t>：采用寄存器传输原理设计计数器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验证寄存器的设置初值功能</a:t>
            </a:r>
            <a:endParaRPr lang="en-US" altLang="zh-CN" dirty="0" smtClean="0"/>
          </a:p>
          <a:p>
            <a:r>
              <a:rPr lang="zh-CN" altLang="en-US" dirty="0" smtClean="0"/>
              <a:t>验证寄存器自增、自减功能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7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2</a:t>
            </a:r>
            <a:r>
              <a:rPr lang="zh-CN" altLang="en-US" sz="3600" dirty="0"/>
              <a:t>：基于多路选择器总线的寄存器传输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</a:t>
            </a:r>
            <a:r>
              <a:rPr lang="zh-CN" altLang="en-US" dirty="0"/>
              <a:t>的设置</a:t>
            </a:r>
            <a:r>
              <a:rPr lang="zh-CN" altLang="en-US" dirty="0" smtClean="0"/>
              <a:t>初值功能</a:t>
            </a:r>
            <a:endParaRPr lang="en-US" altLang="zh-CN" dirty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寄存器的自</a:t>
            </a:r>
            <a:r>
              <a:rPr lang="zh-CN" altLang="en-US" dirty="0"/>
              <a:t>增、自</a:t>
            </a:r>
            <a:r>
              <a:rPr lang="zh-CN" altLang="en-US" dirty="0" smtClean="0"/>
              <a:t>减功能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寄存器之间的传输功能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3</a:t>
            </a:r>
            <a:r>
              <a:rPr lang="zh-CN" altLang="en-US" sz="3600" dirty="0"/>
              <a:t>：基于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</a:t>
            </a:r>
            <a:r>
              <a:rPr lang="zh-CN" altLang="en-US" dirty="0"/>
              <a:t>的设置</a:t>
            </a:r>
            <a:r>
              <a:rPr lang="zh-CN" altLang="en-US" dirty="0" smtClean="0"/>
              <a:t>初值功能</a:t>
            </a:r>
            <a:endParaRPr lang="en-US" altLang="zh-CN" dirty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寄存器的自</a:t>
            </a:r>
            <a:r>
              <a:rPr lang="zh-CN" altLang="en-US" dirty="0"/>
              <a:t>增、自</a:t>
            </a:r>
            <a:r>
              <a:rPr lang="zh-CN" altLang="en-US" dirty="0" smtClean="0"/>
              <a:t>减功能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运算功能</a:t>
            </a:r>
            <a:endParaRPr lang="en-US" altLang="zh-CN" dirty="0" smtClean="0"/>
          </a:p>
          <a:p>
            <a:r>
              <a:rPr lang="zh-CN" altLang="en-US" dirty="0" smtClean="0"/>
              <a:t>验证寄存器传输功能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4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掌握寄存器传输电路的</a:t>
            </a:r>
            <a:r>
              <a:rPr lang="zh-CN" altLang="en-US" sz="2800" dirty="0"/>
              <a:t>工作</a:t>
            </a:r>
            <a:r>
              <a:rPr lang="zh-CN" altLang="en-US" sz="2800" dirty="0" smtClean="0"/>
              <a:t>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寄存器</a:t>
            </a:r>
            <a:r>
              <a:rPr lang="zh-CN" altLang="en-US" sz="2800" dirty="0" smtClean="0"/>
              <a:t>传输电路的设计</a:t>
            </a:r>
            <a:r>
              <a:rPr lang="zh-CN" altLang="en-US" sz="2800" dirty="0"/>
              <a:t>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/>
              <a:t>和寄存器传输</a:t>
            </a:r>
            <a:r>
              <a:rPr lang="zh-CN" altLang="en-US" sz="2800" dirty="0" smtClean="0"/>
              <a:t>电路的综合应用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任务：基于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基于多路选择器总线的寄存器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组二进制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存储单元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个寄存器可以用于存储一列二进制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值，通常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用于进行简单数据存储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、移动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和处理等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能存储信息并保存多个时钟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周期，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能用信号来控制“保存”或“加载”信息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如果</a:t>
            </a:r>
            <a:r>
              <a:rPr lang="en-US" altLang="zh-CN" sz="2800" u="sng" dirty="0">
                <a:ea typeface="宋体" pitchFamily="2" charset="-122"/>
              </a:rPr>
              <a:t>Load</a:t>
            </a:r>
            <a:r>
              <a:rPr lang="zh-CN" altLang="en-US" sz="2800" dirty="0">
                <a:ea typeface="宋体" pitchFamily="2" charset="-122"/>
              </a:rPr>
              <a:t>信号为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，允许时钟信号通过，如果为</a:t>
            </a:r>
            <a:r>
              <a:rPr lang="en-US" altLang="zh-CN" sz="2800" dirty="0">
                <a:ea typeface="宋体" pitchFamily="2" charset="-122"/>
              </a:rPr>
              <a:t>0</a:t>
            </a:r>
            <a:r>
              <a:rPr lang="zh-CN" altLang="en-US" sz="2800" dirty="0">
                <a:ea typeface="宋体" pitchFamily="2" charset="-122"/>
              </a:rPr>
              <a:t>则阻止时钟信号通过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例如： 对于上升沿触发的边沿触发器或负向脉冲触发的主从触发器：</a:t>
            </a:r>
            <a:endParaRPr lang="en-US" altLang="zh-CN" sz="2800" dirty="0">
              <a:ea typeface="宋体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9155" y="404621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079155" y="473201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2924531" y="5496470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91680" y="386104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750418" y="471008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114206" y="6060753"/>
            <a:ext cx="3962400" cy="457200"/>
            <a:chOff x="325" y="4045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325" y="4045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73155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409626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触发器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Gated </a:t>
            </a:r>
            <a:r>
              <a:rPr lang="en-US" altLang="zh-CN" sz="2800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3070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 dirty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 dirty="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 dirty="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2138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Multiplexers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08918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784</Words>
  <Application>Microsoft Office PowerPoint</Application>
  <PresentationFormat>全屏显示(4:3)</PresentationFormat>
  <Paragraphs>201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Swiss 721 SWA</vt:lpstr>
      <vt:lpstr>黑体</vt:lpstr>
      <vt:lpstr>华文细黑</vt:lpstr>
      <vt:lpstr>宋体</vt:lpstr>
      <vt:lpstr>微软雅黑</vt:lpstr>
      <vt:lpstr>Arial</vt:lpstr>
      <vt:lpstr>Calibri</vt:lpstr>
      <vt:lpstr>Gill Sans MT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</vt:lpstr>
      <vt:lpstr>寄存器传输</vt:lpstr>
      <vt:lpstr>采用寄存器传输原理的计数器</vt:lpstr>
      <vt:lpstr>采用寄存器传输原理的计数器</vt:lpstr>
      <vt:lpstr>采用寄存器传输原理的计数器</vt:lpstr>
      <vt:lpstr>任务1：采用寄存器传输原理设计计数器</vt:lpstr>
      <vt:lpstr>基于多路选择器总线的寄存器传输</vt:lpstr>
      <vt:lpstr>基于多路选择器总线的寄存器传输</vt:lpstr>
      <vt:lpstr>寄存器传输应用设计</vt:lpstr>
      <vt:lpstr>实验内容与步骤</vt:lpstr>
      <vt:lpstr>任务1：采用寄存器传输原理设计计数器</vt:lpstr>
      <vt:lpstr>任务2：基于多路选择器总线的寄存器传输</vt:lpstr>
      <vt:lpstr>任务3：基于ALU的数据传输应用设计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huibibi</cp:lastModifiedBy>
  <cp:revision>367</cp:revision>
  <dcterms:created xsi:type="dcterms:W3CDTF">2011-08-03T07:44:17Z</dcterms:created>
  <dcterms:modified xsi:type="dcterms:W3CDTF">2017-12-19T07:08:52Z</dcterms:modified>
</cp:coreProperties>
</file>