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2"/>
  </p:notesMasterIdLst>
  <p:sldIdLst>
    <p:sldId id="256" r:id="rId4"/>
    <p:sldId id="270" r:id="rId5"/>
    <p:sldId id="271" r:id="rId6"/>
    <p:sldId id="272" r:id="rId7"/>
    <p:sldId id="273" r:id="rId8"/>
    <p:sldId id="313" r:id="rId9"/>
    <p:sldId id="360" r:id="rId10"/>
    <p:sldId id="359" r:id="rId11"/>
    <p:sldId id="364" r:id="rId12"/>
    <p:sldId id="377" r:id="rId13"/>
    <p:sldId id="361" r:id="rId14"/>
    <p:sldId id="365" r:id="rId15"/>
    <p:sldId id="362" r:id="rId16"/>
    <p:sldId id="363" r:id="rId17"/>
    <p:sldId id="370" r:id="rId18"/>
    <p:sldId id="371" r:id="rId19"/>
    <p:sldId id="372" r:id="rId20"/>
    <p:sldId id="373" r:id="rId21"/>
    <p:sldId id="374" r:id="rId22"/>
    <p:sldId id="284" r:id="rId23"/>
    <p:sldId id="318" r:id="rId24"/>
    <p:sldId id="368" r:id="rId25"/>
    <p:sldId id="367" r:id="rId26"/>
    <p:sldId id="358" r:id="rId27"/>
    <p:sldId id="366" r:id="rId28"/>
    <p:sldId id="375" r:id="rId29"/>
    <p:sldId id="376" r:id="rId30"/>
    <p:sldId id="26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60"/>
            <p14:sldId id="359"/>
            <p14:sldId id="364"/>
            <p14:sldId id="377"/>
            <p14:sldId id="361"/>
            <p14:sldId id="365"/>
            <p14:sldId id="362"/>
            <p14:sldId id="363"/>
            <p14:sldId id="370"/>
            <p14:sldId id="371"/>
            <p14:sldId id="372"/>
            <p14:sldId id="373"/>
            <p14:sldId id="374"/>
            <p14:sldId id="284"/>
            <p14:sldId id="318"/>
            <p14:sldId id="368"/>
            <p14:sldId id="367"/>
            <p14:sldId id="358"/>
            <p14:sldId id="366"/>
            <p14:sldId id="375"/>
            <p14:sldId id="376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6429" autoAdjust="0"/>
  </p:normalViewPr>
  <p:slideViewPr>
    <p:cSldViewPr>
      <p:cViewPr varScale="1">
        <p:scale>
          <a:sx n="86" d="100"/>
          <a:sy n="86" d="100"/>
        </p:scale>
        <p:origin x="117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2019/12/15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2019/12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13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、移位寄存器设计与应用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8</a:t>
            </a:r>
            <a:r>
              <a:rPr lang="zh-CN" altLang="en-US" dirty="0"/>
              <a:t>位左移移移位寄存器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0768"/>
            <a:ext cx="8136904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module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itchFamily="49" charset="0"/>
                <a:ea typeface="新宋体" pitchFamily="49" charset="-122"/>
              </a:rPr>
              <a:t>shift_reg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(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 input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clk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,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s_in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	  output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[7:0]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s_out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	  </a:t>
            </a:r>
            <a:r>
              <a:rPr lang="en-US" altLang="zh-CN" sz="2400" dirty="0" err="1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reg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[7:0] temp;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	 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always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@ (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posedge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clk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		begin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			temp &lt;= {temp[6:0],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s_in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};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		end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	  assign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s_out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= temp;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新宋体" pitchFamily="49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err="1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endmodule</a:t>
            </a:r>
            <a:endParaRPr lang="zh-CN" altLang="en-US" sz="2400" dirty="0">
              <a:solidFill>
                <a:srgbClr val="0000FF"/>
              </a:solidFill>
              <a:latin typeface="Consolas" pitchFamily="49" charset="0"/>
              <a:ea typeface="新宋体" pitchFamily="49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698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带并行输入的右移移位寄存器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249280"/>
              </p:ext>
            </p:extLst>
          </p:nvPr>
        </p:nvGraphicFramePr>
        <p:xfrm>
          <a:off x="1098946" y="1973411"/>
          <a:ext cx="6929438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3" imgW="2548512" imgH="1648484" progId="Visio.Drawing.11">
                  <p:embed/>
                </p:oleObj>
              </mc:Choice>
              <mc:Fallback>
                <p:oleObj name="Visio" r:id="rId3" imgW="2548512" imgH="1648484" progId="Visio.Drawing.11">
                  <p:embed/>
                  <p:pic>
                    <p:nvPicPr>
                      <p:cNvPr id="0" name="并行输入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946" y="1973411"/>
                        <a:ext cx="6929438" cy="447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23317"/>
            <a:ext cx="8507288" cy="4525963"/>
          </a:xfrm>
        </p:spPr>
        <p:txBody>
          <a:bodyPr/>
          <a:lstStyle/>
          <a:p>
            <a:r>
              <a:rPr lang="zh-CN" altLang="en-US" dirty="0"/>
              <a:t>数据输入方式：串行输入、并行输入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26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带并行输入的</a:t>
            </a:r>
            <a:r>
              <a:rPr lang="en-US" altLang="zh-CN" dirty="0"/>
              <a:t>8</a:t>
            </a:r>
            <a:r>
              <a:rPr lang="zh-CN" altLang="en-US" dirty="0"/>
              <a:t>位右移移位寄存器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0768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module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itchFamily="49" charset="0"/>
                <a:ea typeface="新宋体" pitchFamily="49" charset="-122"/>
              </a:rPr>
              <a:t>shift_reg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(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 input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clk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, S_L,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s_in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 input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[7:0]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p_in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 output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[7:0] Q);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2400" dirty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新宋体" pitchFamily="49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FD……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OR2……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AND2……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AND2……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INV……</a:t>
            </a:r>
            <a:endParaRPr lang="en-US" altLang="zh-CN" sz="2400" dirty="0">
              <a:latin typeface="Consolas" pitchFamily="49" charset="0"/>
              <a:ea typeface="新宋体" pitchFamily="49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err="1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endmodule</a:t>
            </a:r>
            <a:endParaRPr lang="zh-CN" altLang="en-US" sz="2400" dirty="0">
              <a:solidFill>
                <a:srgbClr val="0000FF"/>
              </a:solidFill>
              <a:latin typeface="Consolas" pitchFamily="49" charset="0"/>
              <a:ea typeface="新宋体" pitchFamily="49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133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并行－串行转换器（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转换器连接图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79125"/>
              </p:ext>
            </p:extLst>
          </p:nvPr>
        </p:nvGraphicFramePr>
        <p:xfrm>
          <a:off x="1871692" y="1378793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3" imgW="2092852" imgH="1622571" progId="Visio.Drawing.11">
                  <p:embed/>
                </p:oleObj>
              </mc:Choice>
              <mc:Fallback>
                <p:oleObj name="Visio" r:id="rId3" imgW="2092852" imgH="16225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92" y="1378793"/>
                        <a:ext cx="6915150" cy="536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9512" y="1275600"/>
            <a:ext cx="8229600" cy="857256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没有启动命令时</a:t>
            </a:r>
          </a:p>
          <a:p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1217596" y="5461856"/>
            <a:ext cx="612800" cy="469931"/>
          </a:xfrm>
          <a:prstGeom prst="wedgeRoundRectCallout">
            <a:avLst>
              <a:gd name="adj1" fmla="val 95702"/>
              <a:gd name="adj2" fmla="val 4652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30442" y="5471368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77387" y="466210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爆炸形"/>
          <p:cNvSpPr/>
          <p:nvPr/>
        </p:nvSpPr>
        <p:spPr>
          <a:xfrm>
            <a:off x="4706968" y="3883848"/>
            <a:ext cx="2936866" cy="1143008"/>
          </a:xfrm>
          <a:prstGeom prst="ellipse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经过若干时钟周期</a:t>
            </a:r>
            <a:endParaRPr lang="en-US" altLang="zh-CN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电路达到稳定状态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3480308" y="36557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273853" y="36557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852946" y="2582884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186392" y="3383750"/>
            <a:ext cx="240030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1   1   1   1   1   1  1  1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852892" y="4048968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并行－串行转换器（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85818"/>
          </a:xfrm>
        </p:spPr>
        <p:txBody>
          <a:bodyPr/>
          <a:lstStyle/>
          <a:p>
            <a:pPr>
              <a:buNone/>
            </a:pPr>
            <a:r>
              <a:rPr lang="zh-CN" altLang="en-US"/>
              <a:t>有启动命令时</a:t>
            </a:r>
          </a:p>
        </p:txBody>
      </p:sp>
      <p:graphicFrame>
        <p:nvGraphicFramePr>
          <p:cNvPr id="5" name="转换器连接图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575245"/>
              </p:ext>
            </p:extLst>
          </p:nvPr>
        </p:nvGraphicFramePr>
        <p:xfrm>
          <a:off x="1871692" y="1411636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Visio" r:id="rId4" imgW="2092852" imgH="1622571" progId="Visio.Drawing.11">
                  <p:embed/>
                </p:oleObj>
              </mc:Choice>
              <mc:Fallback>
                <p:oleObj name="Visio" r:id="rId4" imgW="2092852" imgH="16225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92" y="1411636"/>
                        <a:ext cx="6915150" cy="536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1270316" y="5512390"/>
            <a:ext cx="658478" cy="547441"/>
          </a:xfrm>
          <a:prstGeom prst="wedgeRoundRectCallout">
            <a:avLst>
              <a:gd name="adj1" fmla="val 79125"/>
              <a:gd name="adj2" fmla="val 3521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30442" y="5504211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19367" y="469494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109713" y="469494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215833" y="368858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422288" y="368858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794926" y="2615727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919692" y="1814861"/>
            <a:ext cx="2355850" cy="577850"/>
          </a:xfrm>
          <a:prstGeom prst="downArrow">
            <a:avLst>
              <a:gd name="adj1" fmla="val 67004"/>
              <a:gd name="adj2" fmla="val 50000"/>
            </a:avLst>
          </a:prstGeom>
          <a:solidFill>
            <a:schemeClr val="accent1">
              <a:alpha val="52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4608542" y="1725961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u="sng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186392" y="3416593"/>
            <a:ext cx="240030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u="sng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x   </a:t>
            </a: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0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857808" y="4081811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167733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377387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2273853" y="368858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3480308" y="368858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3852946" y="2615727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3463012" y="54956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186392" y="3416593"/>
            <a:ext cx="240030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en-US" altLang="zh-CN" sz="2000" b="1" u="sng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x   </a:t>
            </a: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0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05191 0.24259 " pathEditMode="relative" ptsTypes="AA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4" grpId="0"/>
      <p:bldP spid="14" grpId="1"/>
      <p:bldP spid="14" grpId="2"/>
      <p:bldP spid="14" grpId="3"/>
      <p:bldP spid="15" grpId="0"/>
      <p:bldP spid="15" grpId="1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接口说明：主板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  <p:pic>
        <p:nvPicPr>
          <p:cNvPr id="24" name="图片 23"/>
          <p:cNvPicPr/>
          <p:nvPr/>
        </p:nvPicPr>
        <p:blipFill>
          <a:blip r:embed="rId3"/>
          <a:stretch>
            <a:fillRect/>
          </a:stretch>
        </p:blipFill>
        <p:spPr>
          <a:xfrm>
            <a:off x="2195736" y="2924944"/>
            <a:ext cx="6624736" cy="358214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010" y="2204864"/>
            <a:ext cx="7256917" cy="720080"/>
          </a:xfrm>
          <a:prstGeom prst="rect">
            <a:avLst/>
          </a:prstGeom>
        </p:spPr>
      </p:pic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采用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zh-CN" altLang="en-US" sz="2400" dirty="0">
                <a:solidFill>
                  <a:prstClr val="black"/>
                </a:solidFill>
              </a:rPr>
              <a:t>个</a:t>
            </a:r>
            <a:r>
              <a:rPr lang="en-US" altLang="zh-CN" sz="2400" dirty="0">
                <a:solidFill>
                  <a:prstClr val="black"/>
                </a:solidFill>
              </a:rPr>
              <a:t>74LV164A</a:t>
            </a:r>
            <a:r>
              <a:rPr lang="zh-CN" altLang="en-US" sz="2400" dirty="0">
                <a:solidFill>
                  <a:prstClr val="black"/>
                </a:solidFill>
              </a:rPr>
              <a:t>构成</a:t>
            </a:r>
            <a:r>
              <a:rPr lang="en-US" altLang="zh-CN" sz="2400" dirty="0">
                <a:solidFill>
                  <a:prstClr val="black"/>
                </a:solidFill>
              </a:rPr>
              <a:t>16</a:t>
            </a:r>
            <a:r>
              <a:rPr lang="zh-CN" altLang="en-US" sz="2400" dirty="0">
                <a:solidFill>
                  <a:prstClr val="black"/>
                </a:solidFill>
              </a:rPr>
              <a:t>位串行输入并行输出移位寄存器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并行输出控制</a:t>
            </a:r>
            <a:r>
              <a:rPr lang="en-US" altLang="zh-CN" sz="2400" dirty="0">
                <a:solidFill>
                  <a:prstClr val="black"/>
                </a:solidFill>
              </a:rPr>
              <a:t>16</a:t>
            </a:r>
            <a:r>
              <a:rPr lang="zh-CN" altLang="en-US" sz="2400" dirty="0">
                <a:solidFill>
                  <a:prstClr val="black"/>
                </a:solidFill>
              </a:rPr>
              <a:t>个</a:t>
            </a:r>
            <a:r>
              <a:rPr lang="en-US" altLang="zh-CN" sz="2400" dirty="0">
                <a:solidFill>
                  <a:prstClr val="black"/>
                </a:solidFill>
              </a:rPr>
              <a:t>LED</a:t>
            </a:r>
            <a:r>
              <a:rPr lang="zh-CN" altLang="en-US" sz="2400" dirty="0">
                <a:solidFill>
                  <a:prstClr val="black"/>
                </a:solidFill>
              </a:rPr>
              <a:t>灯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38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74LV164A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9" y="1937363"/>
            <a:ext cx="1944216" cy="182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01528"/>
            <a:ext cx="3689616" cy="269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15" y="4301334"/>
            <a:ext cx="7694613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678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引脚约束：主板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主板</a:t>
            </a: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输出引脚约束</a:t>
            </a: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"LEDCLK"		LOC = N26   | IOSTANDARD = LVCMOS33 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"LEDCLR"		LOC = N24   | IOSTANDARD = LVCMOS33 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"LEDDT"		LOC = M26   | IOSTANDARD = LVCMOS33 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"LEDEN"		LOC = P18    | IOSTANDARD = LVCMOS33 ;</a:t>
            </a:r>
          </a:p>
          <a:p>
            <a:r>
              <a:rPr lang="en-US" altLang="zh-CN" dirty="0"/>
              <a:t>LEDCLK</a:t>
            </a:r>
            <a:r>
              <a:rPr lang="zh-CN" altLang="en-US" dirty="0"/>
              <a:t>：</a:t>
            </a:r>
            <a:r>
              <a:rPr lang="en-US" altLang="zh-CN" dirty="0"/>
              <a:t>74LV164A</a:t>
            </a:r>
            <a:r>
              <a:rPr lang="zh-CN" altLang="en-US" dirty="0"/>
              <a:t>的时钟</a:t>
            </a:r>
            <a:endParaRPr lang="en-US" altLang="zh-CN" dirty="0"/>
          </a:p>
          <a:p>
            <a:r>
              <a:rPr lang="en-US" altLang="zh-CN" dirty="0"/>
              <a:t>LEDCLR</a:t>
            </a:r>
            <a:r>
              <a:rPr lang="zh-CN" altLang="en-US" dirty="0"/>
              <a:t>：清零</a:t>
            </a:r>
            <a:endParaRPr lang="en-US" altLang="zh-CN" dirty="0"/>
          </a:p>
          <a:p>
            <a:r>
              <a:rPr lang="en-US" altLang="zh-CN" dirty="0"/>
              <a:t>LEDDT</a:t>
            </a:r>
            <a:r>
              <a:rPr lang="zh-CN" altLang="en-US" dirty="0"/>
              <a:t>：数据串行输入</a:t>
            </a:r>
            <a:endParaRPr lang="en-US" altLang="zh-CN" dirty="0"/>
          </a:p>
          <a:p>
            <a:r>
              <a:rPr lang="en-US" altLang="zh-CN" dirty="0"/>
              <a:t>LEDEN</a:t>
            </a:r>
            <a:r>
              <a:rPr lang="zh-CN" altLang="en-US" dirty="0"/>
              <a:t>：控制</a:t>
            </a:r>
            <a:r>
              <a:rPr lang="en-US" altLang="zh-CN" dirty="0"/>
              <a:t>LED</a:t>
            </a:r>
            <a:r>
              <a:rPr lang="zh-CN" altLang="en-US" dirty="0"/>
              <a:t>电源，</a:t>
            </a:r>
            <a:r>
              <a:rPr lang="en-US" altLang="zh-CN" dirty="0"/>
              <a:t>1</a:t>
            </a:r>
            <a:r>
              <a:rPr lang="zh-CN" altLang="en-US" dirty="0"/>
              <a:t>为使能</a:t>
            </a:r>
          </a:p>
        </p:txBody>
      </p:sp>
    </p:spTree>
    <p:extLst>
      <p:ext uri="{BB962C8B-B14F-4D97-AF65-F5344CB8AC3E}">
        <p14:creationId xmlns:p14="http://schemas.microsoft.com/office/powerpoint/2010/main" val="196687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接口说明：主板七段数码管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静态译码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74LS164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移位输出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203182"/>
            <a:ext cx="4104456" cy="128971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04649" y="620672"/>
            <a:ext cx="3744419" cy="74583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圆角矩形 7"/>
          <p:cNvSpPr/>
          <p:nvPr/>
        </p:nvSpPr>
        <p:spPr>
          <a:xfrm>
            <a:off x="323528" y="3645024"/>
            <a:ext cx="1202432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共阴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5517232"/>
            <a:ext cx="2057400" cy="1123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71800" y="5725264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通过</a:t>
            </a:r>
            <a:r>
              <a:rPr lang="en-US" altLang="zh-CN" sz="2000" b="1" dirty="0">
                <a:solidFill>
                  <a:srgbClr val="FF0000"/>
                </a:solidFill>
              </a:rPr>
              <a:t>P2S</a:t>
            </a:r>
            <a:r>
              <a:rPr lang="zh-CN" altLang="en-US" sz="2000" b="1" dirty="0">
                <a:solidFill>
                  <a:srgbClr val="FF0000"/>
                </a:solidFill>
              </a:rPr>
              <a:t>模块输出：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P_Data</a:t>
            </a:r>
            <a:r>
              <a:rPr lang="en-US" altLang="zh-CN" sz="2000" b="1" dirty="0">
                <a:solidFill>
                  <a:srgbClr val="FF0000"/>
                </a:solidFill>
              </a:rPr>
              <a:t>[63:0]=SEGMENT[63:0]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4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引脚约束：主板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七段码移位输出引脚约束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"SEGCLK"		LOC = M24   | IOSTANDARD = LVCMOS33 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"SEGCLR"		LOC = M20   | IOSTANDARD = LVCMOS33 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"SEGDT"		LOC = L24    | IOSTANDARD = LVCMOS33 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"SEGEN"		LOC = R18    | IOSTANDARD = LVCMOS33 ; 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SEGCLK</a:t>
            </a:r>
            <a:r>
              <a:rPr lang="zh-CN" altLang="en-US" dirty="0"/>
              <a:t>：</a:t>
            </a:r>
            <a:r>
              <a:rPr lang="en-US" altLang="zh-CN" dirty="0"/>
              <a:t>74LV164A</a:t>
            </a:r>
            <a:r>
              <a:rPr lang="zh-CN" altLang="en-US" dirty="0"/>
              <a:t>的时钟</a:t>
            </a:r>
            <a:endParaRPr lang="en-US" altLang="zh-CN" dirty="0"/>
          </a:p>
          <a:p>
            <a:r>
              <a:rPr lang="en-US" altLang="zh-CN" dirty="0"/>
              <a:t>SEGCLR</a:t>
            </a:r>
            <a:r>
              <a:rPr lang="zh-CN" altLang="en-US" dirty="0"/>
              <a:t>：清零</a:t>
            </a:r>
            <a:endParaRPr lang="en-US" altLang="zh-CN" dirty="0"/>
          </a:p>
          <a:p>
            <a:r>
              <a:rPr lang="en-US" altLang="zh-CN" dirty="0"/>
              <a:t>SEGDT</a:t>
            </a:r>
            <a:r>
              <a:rPr lang="zh-CN" altLang="en-US" dirty="0"/>
              <a:t>：数据串行输入</a:t>
            </a:r>
            <a:endParaRPr lang="en-US" altLang="zh-CN" dirty="0"/>
          </a:p>
          <a:p>
            <a:r>
              <a:rPr lang="en-US" altLang="zh-CN" dirty="0"/>
              <a:t>SEGEN</a:t>
            </a:r>
            <a:r>
              <a:rPr lang="zh-CN" altLang="en-US" dirty="0"/>
              <a:t>：控制数码管电源，</a:t>
            </a:r>
            <a:r>
              <a:rPr lang="en-US" altLang="zh-CN" dirty="0"/>
              <a:t>1</a:t>
            </a:r>
            <a:r>
              <a:rPr lang="zh-CN" altLang="en-US" dirty="0"/>
              <a:t>为使能</a:t>
            </a:r>
          </a:p>
        </p:txBody>
      </p:sp>
    </p:spTree>
    <p:extLst>
      <p:ext uri="{BB962C8B-B14F-4D97-AF65-F5344CB8AC3E}">
        <p14:creationId xmlns:p14="http://schemas.microsoft.com/office/powerpoint/2010/main" val="310120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zh-CN" altLang="zh-CN" dirty="0"/>
              <a:t>移位寄存器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：设计主板</a:t>
            </a:r>
            <a:r>
              <a:rPr lang="en-US" altLang="zh-CN" dirty="0"/>
              <a:t>LED</a:t>
            </a:r>
            <a:r>
              <a:rPr lang="zh-CN" altLang="en-US" dirty="0"/>
              <a:t>灯驱动模块</a:t>
            </a:r>
          </a:p>
          <a:p>
            <a:endParaRPr lang="en-US" altLang="zh-CN" dirty="0"/>
          </a:p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：设计主板七段数码管驱动模块</a:t>
            </a:r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013576" cy="95436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zh-CN" altLang="zh-CN" dirty="0"/>
              <a:t>移位寄存器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ShfitReg8b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endParaRPr lang="en-US" altLang="zh-CN" dirty="0"/>
          </a:p>
          <a:p>
            <a:r>
              <a:rPr lang="zh-CN" altLang="en-US" dirty="0"/>
              <a:t>用结构化描述设计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波形仿真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激励代码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96" y="1190357"/>
            <a:ext cx="5040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initial begin</a:t>
            </a:r>
          </a:p>
          <a:p>
            <a:r>
              <a:rPr lang="en-US" altLang="zh-CN" sz="2400" dirty="0"/>
              <a:t>		// Initialize Inputs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S_L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0;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	#100;</a:t>
            </a:r>
          </a:p>
          <a:p>
            <a:r>
              <a:rPr lang="en-US" altLang="zh-CN" sz="2400" dirty="0"/>
              <a:t>        </a:t>
            </a:r>
          </a:p>
          <a:p>
            <a:r>
              <a:rPr lang="en-US" altLang="zh-CN" sz="2400" dirty="0"/>
              <a:t>		// Add stimulus here</a:t>
            </a:r>
          </a:p>
          <a:p>
            <a:r>
              <a:rPr lang="en-US" altLang="zh-CN" sz="2400" dirty="0"/>
              <a:t>		S_L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=0;</a:t>
            </a:r>
          </a:p>
          <a:p>
            <a:r>
              <a:rPr lang="en-US" altLang="zh-CN" sz="2400" dirty="0"/>
              <a:t>		</a:t>
            </a:r>
          </a:p>
        </p:txBody>
      </p:sp>
      <p:sp>
        <p:nvSpPr>
          <p:cNvPr id="5" name="矩形 4"/>
          <p:cNvSpPr/>
          <p:nvPr/>
        </p:nvSpPr>
        <p:spPr>
          <a:xfrm>
            <a:off x="4283968" y="1196752"/>
            <a:ext cx="48245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	#200;</a:t>
            </a:r>
          </a:p>
          <a:p>
            <a:r>
              <a:rPr lang="en-US" altLang="zh-CN" sz="2400" dirty="0"/>
              <a:t>		S_L 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8'b0101_0101;</a:t>
            </a:r>
          </a:p>
          <a:p>
            <a:r>
              <a:rPr lang="en-US" altLang="zh-CN" sz="2400" dirty="0"/>
              <a:t>		#500;</a:t>
            </a:r>
          </a:p>
          <a:p>
            <a:r>
              <a:rPr lang="en-US" altLang="zh-CN" sz="2400" dirty="0"/>
              <a:t>	end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always begin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 #20;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1; #20;</a:t>
            </a:r>
          </a:p>
          <a:p>
            <a:r>
              <a:rPr lang="en-US" altLang="zh-CN" sz="2400" dirty="0"/>
              <a:t>	end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9207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仿真波形输出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52613"/>
            <a:ext cx="8886919" cy="33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092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设计主板</a:t>
            </a:r>
            <a:r>
              <a:rPr lang="en-US" altLang="zh-CN" dirty="0"/>
              <a:t>LED</a:t>
            </a:r>
            <a:r>
              <a:rPr lang="zh-CN" altLang="en-US" dirty="0"/>
              <a:t>灯驱动模块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LEDP2S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endParaRPr lang="en-US" altLang="zh-CN" dirty="0"/>
          </a:p>
          <a:p>
            <a:r>
              <a:rPr lang="zh-CN" altLang="en-US" dirty="0"/>
              <a:t>用结构化描述设计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CreatNumber</a:t>
            </a:r>
            <a:r>
              <a:rPr lang="zh-CN" altLang="en-US" dirty="0"/>
              <a:t>模块，用</a:t>
            </a:r>
            <a:r>
              <a:rPr lang="en-US" altLang="zh-CN" dirty="0"/>
              <a:t>4</a:t>
            </a:r>
            <a:r>
              <a:rPr lang="zh-CN" altLang="en-US" dirty="0"/>
              <a:t>位七段数码管设置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LED</a:t>
            </a:r>
            <a:r>
              <a:rPr lang="zh-CN" altLang="en-US" dirty="0"/>
              <a:t>灯的初值</a:t>
            </a:r>
            <a:endParaRPr lang="en-US" altLang="zh-CN" dirty="0"/>
          </a:p>
          <a:p>
            <a:pPr lvl="1"/>
            <a:r>
              <a:rPr lang="zh-CN" altLang="en-US" dirty="0"/>
              <a:t>调用显示模块</a:t>
            </a:r>
            <a:endParaRPr lang="en-US" altLang="zh-CN" dirty="0"/>
          </a:p>
          <a:p>
            <a:pPr lvl="1"/>
            <a:r>
              <a:rPr lang="zh-CN" altLang="en-US" dirty="0"/>
              <a:t>改造</a:t>
            </a:r>
            <a:r>
              <a:rPr lang="en-US" altLang="zh-CN" dirty="0"/>
              <a:t>ShfitReg8b</a:t>
            </a:r>
            <a:r>
              <a:rPr lang="zh-CN" altLang="en-US" dirty="0"/>
              <a:t>模块，设计</a:t>
            </a:r>
            <a:r>
              <a:rPr lang="en-US" altLang="zh-CN" dirty="0"/>
              <a:t>LED</a:t>
            </a:r>
            <a:r>
              <a:rPr lang="zh-CN" altLang="en-US" dirty="0"/>
              <a:t>灯驱动模块</a:t>
            </a:r>
            <a:r>
              <a:rPr lang="en-US" altLang="zh-CN" dirty="0"/>
              <a:t>LED_DRV</a:t>
            </a:r>
          </a:p>
        </p:txBody>
      </p:sp>
    </p:spTree>
    <p:extLst>
      <p:ext uri="{BB962C8B-B14F-4D97-AF65-F5344CB8AC3E}">
        <p14:creationId xmlns:p14="http://schemas.microsoft.com/office/powerpoint/2010/main" val="1422358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设计主板</a:t>
            </a:r>
            <a:r>
              <a:rPr lang="en-US" altLang="zh-CN" dirty="0"/>
              <a:t>LED</a:t>
            </a:r>
            <a:r>
              <a:rPr lang="zh-CN" altLang="en-US" dirty="0"/>
              <a:t>灯驱动模块（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下载验证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sw</a:t>
            </a:r>
            <a:r>
              <a:rPr lang="en-US" altLang="zh-CN" dirty="0"/>
              <a:t>[0]</a:t>
            </a:r>
            <a:r>
              <a:rPr lang="zh-CN" altLang="en-US" dirty="0"/>
              <a:t>到</a:t>
            </a:r>
            <a:r>
              <a:rPr lang="en-US" altLang="zh-CN" dirty="0" err="1"/>
              <a:t>sw</a:t>
            </a:r>
            <a:r>
              <a:rPr lang="en-US" altLang="zh-CN" dirty="0"/>
              <a:t>[3]</a:t>
            </a:r>
            <a:r>
              <a:rPr lang="zh-CN" altLang="en-US" dirty="0"/>
              <a:t>作为自增按键，设置</a:t>
            </a:r>
            <a:r>
              <a:rPr lang="en-US" altLang="zh-CN" dirty="0"/>
              <a:t>4</a:t>
            </a:r>
            <a:r>
              <a:rPr lang="zh-CN" altLang="en-US" dirty="0"/>
              <a:t>位七段数码管的初值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SW[15]</a:t>
            </a:r>
            <a:r>
              <a:rPr lang="zh-CN" altLang="en-US" dirty="0"/>
              <a:t>控制将</a:t>
            </a:r>
            <a:r>
              <a:rPr lang="en-US" altLang="zh-CN" dirty="0"/>
              <a:t>4</a:t>
            </a:r>
            <a:r>
              <a:rPr lang="zh-CN" altLang="en-US" dirty="0"/>
              <a:t>位七段数码管的数据输出到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</p:spTree>
    <p:extLst>
      <p:ext uri="{BB962C8B-B14F-4D97-AF65-F5344CB8AC3E}">
        <p14:creationId xmlns:p14="http://schemas.microsoft.com/office/powerpoint/2010/main" val="2191021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设计主板七段数码管驱动模块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SEGP2S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endParaRPr lang="en-US" altLang="zh-CN" dirty="0"/>
          </a:p>
          <a:p>
            <a:r>
              <a:rPr lang="zh-CN" altLang="en-US" dirty="0"/>
              <a:t>用结构化描述设计</a:t>
            </a:r>
            <a:endParaRPr lang="en-US" altLang="zh-CN" dirty="0"/>
          </a:p>
          <a:p>
            <a:pPr lvl="1"/>
            <a:r>
              <a:rPr lang="zh-CN" altLang="en-US" dirty="0"/>
              <a:t>改造</a:t>
            </a:r>
            <a:r>
              <a:rPr lang="en-US" altLang="zh-CN" dirty="0"/>
              <a:t>ShfitReg8b</a:t>
            </a:r>
            <a:r>
              <a:rPr lang="zh-CN" altLang="en-US" dirty="0"/>
              <a:t>模块，设计主板七段数码管驱动模块</a:t>
            </a:r>
            <a:r>
              <a:rPr lang="en-US" altLang="zh-CN" dirty="0"/>
              <a:t>SEG_DRV</a:t>
            </a:r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MyMC14495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调用显示模块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31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81528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设计主板七段数码管驱动模块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下载验证</a:t>
            </a:r>
          </a:p>
          <a:p>
            <a:pPr lvl="1"/>
            <a:r>
              <a:rPr lang="zh-CN" altLang="en-US" dirty="0"/>
              <a:t>将主板七段数码管设成显示“</a:t>
            </a:r>
            <a:r>
              <a:rPr lang="en-US" altLang="zh-CN" dirty="0"/>
              <a:t>01234567</a:t>
            </a:r>
            <a:r>
              <a:rPr lang="zh-CN" altLang="en-US" dirty="0"/>
              <a:t>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9925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掌握支持并行输入的移位寄存器的工作原理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掌握支持并行输入的移位寄存器的设计方法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zh-CN" altLang="zh-CN" dirty="0"/>
              <a:t>移位寄存器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：设计主板</a:t>
            </a:r>
            <a:r>
              <a:rPr lang="en-US" altLang="zh-CN" dirty="0"/>
              <a:t>LED</a:t>
            </a:r>
            <a:r>
              <a:rPr lang="zh-CN" altLang="en-US" dirty="0"/>
              <a:t>灯驱动模块</a:t>
            </a:r>
          </a:p>
          <a:p>
            <a:endParaRPr lang="en-US" altLang="zh-CN" dirty="0"/>
          </a:p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：设计主板七段数码管驱动模块</a:t>
            </a:r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移位寄存器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带并行输入</a:t>
            </a:r>
            <a:r>
              <a:rPr lang="zh-CN" altLang="en-US" dirty="0"/>
              <a:t>的移位寄存器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并行－串行转换器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每来一个时钟脉冲，寄存器中的数据按顺序向左或向右移动一位</a:t>
            </a:r>
          </a:p>
          <a:p>
            <a:pPr lvl="1"/>
            <a:r>
              <a:rPr lang="zh-CN" altLang="en-US" dirty="0"/>
              <a:t>必须采用主从触发器或边沿触发器</a:t>
            </a:r>
          </a:p>
          <a:p>
            <a:pPr lvl="1"/>
            <a:r>
              <a:rPr lang="zh-CN" altLang="en-US" dirty="0"/>
              <a:t>不能采用锁存器</a:t>
            </a:r>
          </a:p>
          <a:p>
            <a:r>
              <a:rPr lang="zh-CN" altLang="en-US" dirty="0"/>
              <a:t>数据移动方式：左移、右移、循环移位</a:t>
            </a:r>
          </a:p>
          <a:p>
            <a:r>
              <a:rPr lang="zh-CN" altLang="en-US" dirty="0"/>
              <a:t>数据输入输出方式</a:t>
            </a:r>
          </a:p>
          <a:p>
            <a:pPr lvl="1"/>
            <a:r>
              <a:rPr lang="zh-CN" altLang="en-US" dirty="0"/>
              <a:t>串行输入，串行输出</a:t>
            </a:r>
          </a:p>
          <a:p>
            <a:pPr lvl="1"/>
            <a:r>
              <a:rPr lang="zh-CN" altLang="en-US" dirty="0"/>
              <a:t>串行输入，并行输出</a:t>
            </a:r>
          </a:p>
          <a:p>
            <a:pPr lvl="1"/>
            <a:r>
              <a:rPr lang="zh-CN" altLang="en-US" dirty="0"/>
              <a:t>并行输入，串行输出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4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串行输入右移移位寄存器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45259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</a:t>
            </a:r>
            <a:r>
              <a:rPr lang="zh-CN" altLang="en-US" dirty="0"/>
              <a:t>触发器构成串行输入的右移移位寄存器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13078"/>
              </p:ext>
            </p:extLst>
          </p:nvPr>
        </p:nvGraphicFramePr>
        <p:xfrm>
          <a:off x="431800" y="2706688"/>
          <a:ext cx="8101013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isio" r:id="rId3" imgW="2332579" imgH="748510" progId="Visio.Drawing.11">
                  <p:embed/>
                </p:oleObj>
              </mc:Choice>
              <mc:Fallback>
                <p:oleObj name="Visio" r:id="rId3" imgW="2332579" imgH="748510" progId="Visio.Drawing.11">
                  <p:embed/>
                  <p:pic>
                    <p:nvPicPr>
                      <p:cNvPr id="0" name="串行输入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706688"/>
                        <a:ext cx="8101013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09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循环右移移位寄存器</a:t>
            </a:r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32844"/>
              </p:ext>
            </p:extLst>
          </p:nvPr>
        </p:nvGraphicFramePr>
        <p:xfrm>
          <a:off x="467544" y="2276872"/>
          <a:ext cx="8101013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Visio" r:id="rId3" imgW="2332579" imgH="748510" progId="Visio.Drawing.11">
                  <p:embed/>
                </p:oleObj>
              </mc:Choice>
              <mc:Fallback>
                <p:oleObj name="Visio" r:id="rId3" imgW="2332579" imgH="74851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76872"/>
                        <a:ext cx="8101013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06118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4598</TotalTime>
  <Words>1045</Words>
  <Application>Microsoft Office PowerPoint</Application>
  <PresentationFormat>全屏显示(4:3)</PresentationFormat>
  <Paragraphs>200</Paragraphs>
  <Slides>28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黑体</vt:lpstr>
      <vt:lpstr>华文行楷</vt:lpstr>
      <vt:lpstr>华文细黑</vt:lpstr>
      <vt:lpstr>楷体_GB2312</vt:lpstr>
      <vt:lpstr>微软雅黑</vt:lpstr>
      <vt:lpstr>Arial</vt:lpstr>
      <vt:lpstr>Calibri</vt:lpstr>
      <vt:lpstr>Consolas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移位寄存器</vt:lpstr>
      <vt:lpstr>串行输入右移移位寄存器</vt:lpstr>
      <vt:lpstr>循环右移移位寄存器</vt:lpstr>
      <vt:lpstr>例：8位左移移移位寄存器</vt:lpstr>
      <vt:lpstr>带并行输入的右移移位寄存器</vt:lpstr>
      <vt:lpstr>带并行输入的8位右移移位寄存器</vt:lpstr>
      <vt:lpstr>并行－串行转换器（1）</vt:lpstr>
      <vt:lpstr>并行－串行转换器（2）</vt:lpstr>
      <vt:lpstr>接口说明：主板LED灯</vt:lpstr>
      <vt:lpstr>74LV164A</vt:lpstr>
      <vt:lpstr>引脚约束：主板LED灯</vt:lpstr>
      <vt:lpstr>接口说明：主板七段数码管</vt:lpstr>
      <vt:lpstr>引脚约束：主板LED灯</vt:lpstr>
      <vt:lpstr>实验内容与步骤</vt:lpstr>
      <vt:lpstr>设计8位带并行输入的右移移位寄存器</vt:lpstr>
      <vt:lpstr>激励代码</vt:lpstr>
      <vt:lpstr>仿真波形输出</vt:lpstr>
      <vt:lpstr>设计主板LED灯驱动模块</vt:lpstr>
      <vt:lpstr>设计主板LED灯驱动模块（2）</vt:lpstr>
      <vt:lpstr>设计主板七段数码管驱动模块</vt:lpstr>
      <vt:lpstr>设计主板七段数码管驱动模块(2)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皓 潘</cp:lastModifiedBy>
  <cp:revision>401</cp:revision>
  <dcterms:created xsi:type="dcterms:W3CDTF">2011-08-03T07:44:17Z</dcterms:created>
  <dcterms:modified xsi:type="dcterms:W3CDTF">2019-12-16T05:44:54Z</dcterms:modified>
</cp:coreProperties>
</file>