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4"/>
  </p:notesMasterIdLst>
  <p:sldIdLst>
    <p:sldId id="256" r:id="rId4"/>
    <p:sldId id="270" r:id="rId5"/>
    <p:sldId id="271" r:id="rId6"/>
    <p:sldId id="272" r:id="rId7"/>
    <p:sldId id="273" r:id="rId8"/>
    <p:sldId id="313" r:id="rId9"/>
    <p:sldId id="350" r:id="rId10"/>
    <p:sldId id="351" r:id="rId11"/>
    <p:sldId id="352" r:id="rId12"/>
    <p:sldId id="353" r:id="rId13"/>
    <p:sldId id="359" r:id="rId14"/>
    <p:sldId id="360" r:id="rId15"/>
    <p:sldId id="354" r:id="rId16"/>
    <p:sldId id="355" r:id="rId17"/>
    <p:sldId id="356" r:id="rId18"/>
    <p:sldId id="357" r:id="rId19"/>
    <p:sldId id="284" r:id="rId20"/>
    <p:sldId id="318" r:id="rId21"/>
    <p:sldId id="358" r:id="rId22"/>
    <p:sldId id="26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50"/>
            <p14:sldId id="351"/>
            <p14:sldId id="352"/>
            <p14:sldId id="353"/>
            <p14:sldId id="359"/>
            <p14:sldId id="360"/>
            <p14:sldId id="354"/>
            <p14:sldId id="355"/>
            <p14:sldId id="356"/>
            <p14:sldId id="357"/>
            <p14:sldId id="284"/>
            <p14:sldId id="318"/>
            <p14:sldId id="358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82100" autoAdjust="0"/>
  </p:normalViewPr>
  <p:slideViewPr>
    <p:cSldViewPr>
      <p:cViewPr varScale="1">
        <p:scale>
          <a:sx n="93" d="100"/>
          <a:sy n="93" d="100"/>
        </p:scale>
        <p:origin x="-21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14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计数器、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定时器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74LS161</a:t>
            </a:r>
            <a:r>
              <a:rPr lang="zh-CN" altLang="en-US" dirty="0" smtClean="0"/>
              <a:t>时序图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62484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832" y="1049702"/>
            <a:ext cx="360066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CR = 0;</a:t>
            </a:r>
          </a:p>
          <a:p>
            <a:r>
              <a:rPr lang="en-US" altLang="zh-CN" sz="2400" dirty="0"/>
              <a:t>		D = 0;</a:t>
            </a:r>
          </a:p>
          <a:p>
            <a:r>
              <a:rPr lang="en-US" altLang="zh-CN" sz="2400" dirty="0"/>
              <a:t>		CTP = 0;</a:t>
            </a:r>
          </a:p>
          <a:p>
            <a:r>
              <a:rPr lang="en-US" altLang="zh-CN" sz="2400" dirty="0"/>
              <a:t>		CTT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#100;</a:t>
            </a:r>
          </a:p>
          <a:p>
            <a:r>
              <a:rPr lang="en-US" altLang="zh-CN" sz="2400" dirty="0"/>
              <a:t>		CR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D = 4'b1100;</a:t>
            </a:r>
          </a:p>
          <a:p>
            <a:r>
              <a:rPr lang="en-US" altLang="zh-CN" sz="2400" dirty="0"/>
              <a:t>		CTT = 0;</a:t>
            </a:r>
          </a:p>
          <a:p>
            <a:r>
              <a:rPr lang="en-US" altLang="zh-CN" sz="2400" dirty="0"/>
              <a:t>		CTP = 0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		#</a:t>
            </a:r>
            <a:r>
              <a:rPr lang="en-US" altLang="zh-CN" sz="2400" dirty="0"/>
              <a:t>30 CR = 0;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128666"/>
            <a:ext cx="356469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en-US" altLang="zh-CN" sz="2400" dirty="0" smtClean="0"/>
              <a:t>	#</a:t>
            </a:r>
            <a:r>
              <a:rPr lang="en-US" altLang="zh-CN" sz="2400" dirty="0"/>
              <a:t>20 CR = 1;</a:t>
            </a:r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#30 CTT = 1;</a:t>
            </a:r>
          </a:p>
          <a:p>
            <a:r>
              <a:rPr lang="en-US" altLang="zh-CN" sz="2400" dirty="0"/>
              <a:t>		CTP = 1;</a:t>
            </a:r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510;</a:t>
            </a:r>
          </a:p>
          <a:p>
            <a:r>
              <a:rPr lang="en-US" altLang="zh-CN" sz="2400" dirty="0"/>
              <a:t>		CR = 0;</a:t>
            </a:r>
          </a:p>
          <a:p>
            <a:r>
              <a:rPr lang="en-US" altLang="zh-CN" sz="2400" dirty="0"/>
              <a:t>		#20 CR = 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end</a:t>
            </a:r>
          </a:p>
          <a:p>
            <a:r>
              <a:rPr lang="en-US" altLang="zh-CN" sz="2400" dirty="0" smtClean="0"/>
              <a:t>	always </a:t>
            </a:r>
            <a:r>
              <a:rPr lang="en-US" altLang="zh-CN" sz="2400" dirty="0"/>
              <a:t>begin</a:t>
            </a:r>
          </a:p>
          <a:p>
            <a:r>
              <a:rPr lang="en-US" altLang="zh-CN" sz="2400" dirty="0"/>
              <a:t>		CP = 0;#20;</a:t>
            </a:r>
          </a:p>
          <a:p>
            <a:r>
              <a:rPr lang="en-US" altLang="zh-CN" sz="2400" dirty="0"/>
              <a:t>		CP = 1;#20;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149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波形输出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1" y="2420888"/>
            <a:ext cx="860266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13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实现十进制计数器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86495"/>
            <a:ext cx="5257800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5996706"/>
            <a:ext cx="81534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6B080C"/>
                </a:solidFill>
                <a:effectLst/>
                <a:latin typeface="Times New Roman" pitchFamily="18" charset="0"/>
                <a:ea typeface="黑体" pitchFamily="2" charset="-122"/>
              </a:rPr>
              <a:t>改变与非门的输入信号 ，可以实现其它进制计数。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552" y="4681482"/>
            <a:ext cx="81534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利用与非门拾取状态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1010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9552" y="5329554"/>
            <a:ext cx="81534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黑体" pitchFamily="2" charset="-122"/>
              </a:rPr>
              <a:t>实现十进制计数 （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黑体" pitchFamily="2" charset="-122"/>
              </a:rPr>
              <a:t>0000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黑体" pitchFamily="2" charset="-122"/>
              </a:rPr>
              <a:t>到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黑体" pitchFamily="2" charset="-122"/>
              </a:rPr>
              <a:t>1001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黑体" pitchFamily="2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3717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16×16</a:t>
            </a:r>
            <a:r>
              <a:rPr lang="zh-CN" altLang="en-US" dirty="0"/>
              <a:t>进</a:t>
            </a:r>
            <a:r>
              <a:rPr lang="zh-CN" altLang="en-US" dirty="0" smtClean="0"/>
              <a:t>制计数器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1474"/>
            <a:ext cx="8458200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171700" y="4337074"/>
            <a:ext cx="1260475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低位片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981700" y="4337074"/>
            <a:ext cx="1260475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高位片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95300" y="5229200"/>
            <a:ext cx="82550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itchFamily="2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以前，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itchFamily="2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itchFamily="2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高位片保持原状态不变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95300" y="5915000"/>
            <a:ext cx="82296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itchFamily="2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itchFamily="2" charset="-122"/>
              </a:rPr>
              <a:t>时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itchFamily="2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，高位片在下一个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CP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加一</a:t>
            </a:r>
          </a:p>
        </p:txBody>
      </p:sp>
    </p:spTree>
    <p:extLst>
      <p:ext uri="{BB962C8B-B14F-4D97-AF65-F5344CB8AC3E}">
        <p14:creationId xmlns:p14="http://schemas.microsoft.com/office/powerpoint/2010/main" val="37517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50</a:t>
            </a:r>
            <a:r>
              <a:rPr lang="zh-CN" altLang="en-US" dirty="0" smtClean="0"/>
              <a:t>进</a:t>
            </a:r>
            <a:r>
              <a:rPr lang="zh-CN" altLang="en-US" dirty="0"/>
              <a:t>制计数器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4784"/>
            <a:ext cx="8077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0262" y="4700562"/>
            <a:ext cx="904875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0010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38862" y="4700562"/>
            <a:ext cx="904875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0011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5848" y="6140722"/>
            <a:ext cx="78486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实现从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0000  0000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到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0011  0001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50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进制计数器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5848" y="5454922"/>
            <a:ext cx="78486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十进制数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50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对应的二进制数为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0011 0010 </a:t>
            </a:r>
          </a:p>
        </p:txBody>
      </p:sp>
    </p:spTree>
    <p:extLst>
      <p:ext uri="{BB962C8B-B14F-4D97-AF65-F5344CB8AC3E}">
        <p14:creationId xmlns:p14="http://schemas.microsoft.com/office/powerpoint/2010/main" val="35180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数字时钟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设计一个数字钟，使用</a:t>
            </a:r>
            <a:r>
              <a:rPr lang="en-US" altLang="zh-CN" dirty="0"/>
              <a:t>60</a:t>
            </a:r>
            <a:r>
              <a:rPr lang="zh-CN" altLang="en-US" dirty="0"/>
              <a:t>进制和</a:t>
            </a:r>
            <a:r>
              <a:rPr lang="en-US" altLang="zh-CN" dirty="0"/>
              <a:t>24</a:t>
            </a:r>
            <a:r>
              <a:rPr lang="zh-CN" altLang="en-US" dirty="0"/>
              <a:t>进制计数器，实现</a:t>
            </a:r>
            <a:r>
              <a:rPr lang="en-US" altLang="zh-CN" dirty="0"/>
              <a:t>24</a:t>
            </a:r>
            <a:r>
              <a:rPr lang="zh-CN" altLang="en-US" dirty="0"/>
              <a:t>小时内时间的实时显示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数字钟的初值通过初始化语句来实现，用数码管前两位显示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的十位和个位，后两位显示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/>
              <a:t>的十位和个位。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38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：采用行为描述设计同步四位二进制计数器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74LS161</a:t>
            </a:r>
            <a:r>
              <a:rPr lang="zh-CN" altLang="en-US" dirty="0"/>
              <a:t>设计</a:t>
            </a:r>
            <a:r>
              <a:rPr lang="zh-CN" altLang="en-US" dirty="0" smtClean="0"/>
              <a:t>时钟</a:t>
            </a:r>
            <a:r>
              <a:rPr lang="zh-CN" altLang="en-US" dirty="0"/>
              <a:t>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My74LS161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用行为描述设计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</a:t>
            </a:r>
            <a:r>
              <a:rPr lang="zh-CN" altLang="en-US" dirty="0" smtClean="0"/>
              <a:t>是异步清零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LD</a:t>
            </a:r>
            <a:r>
              <a:rPr lang="zh-CN" altLang="en-US" dirty="0" smtClean="0"/>
              <a:t>是同步置位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74LS161</a:t>
            </a:r>
            <a:r>
              <a:rPr lang="zh-CN" altLang="en-US" dirty="0"/>
              <a:t>设计时钟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MyClock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My74LS161</a:t>
            </a:r>
          </a:p>
          <a:p>
            <a:pPr lvl="1"/>
            <a:r>
              <a:rPr lang="zh-CN" altLang="en-US" dirty="0" smtClean="0"/>
              <a:t>调用分频模块，用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作为分的驱动时钟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  <a:endParaRPr lang="en-US" altLang="zh-CN" dirty="0" smtClean="0"/>
          </a:p>
          <a:p>
            <a:r>
              <a:rPr lang="zh-CN" altLang="en-US" dirty="0" smtClean="0"/>
              <a:t>下载验证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23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掌握同步四位二进制计数器</a:t>
            </a:r>
            <a:r>
              <a:rPr lang="en-US" altLang="zh-CN" sz="2800" dirty="0" smtClean="0"/>
              <a:t>74LS161</a:t>
            </a:r>
            <a:r>
              <a:rPr lang="zh-CN" altLang="en-US" sz="2800" dirty="0" smtClean="0"/>
              <a:t>的工作原理和设计方法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掌握时钟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定时器的</a:t>
            </a:r>
            <a:r>
              <a:rPr lang="zh-CN" altLang="en-US" sz="2800" dirty="0"/>
              <a:t>工作原理与设计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smtClean="0"/>
              <a:t>				</a:t>
            </a:r>
            <a:r>
              <a:rPr lang="en-US" altLang="zh-CN" dirty="0" smtClean="0"/>
              <a:t>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：采用行为</a:t>
            </a:r>
            <a:r>
              <a:rPr lang="zh-CN" altLang="en-US" sz="2800" dirty="0"/>
              <a:t>描述设计同步四位二进制计数器</a:t>
            </a:r>
            <a:r>
              <a:rPr lang="en-US" altLang="zh-CN" sz="2800" dirty="0" smtClean="0"/>
              <a:t>74LS161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基于</a:t>
            </a:r>
            <a:r>
              <a:rPr lang="en-US" altLang="zh-CN" sz="2800" dirty="0"/>
              <a:t>74LS161</a:t>
            </a:r>
            <a:r>
              <a:rPr lang="zh-CN" altLang="en-US" sz="2800" dirty="0"/>
              <a:t>设计时钟应用</a:t>
            </a:r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 smtClean="0"/>
              <a:t>74LS161</a:t>
            </a:r>
          </a:p>
          <a:p>
            <a:endParaRPr lang="en-US" altLang="zh-CN" dirty="0"/>
          </a:p>
          <a:p>
            <a:r>
              <a:rPr lang="zh-CN" altLang="en-US" dirty="0" smtClean="0"/>
              <a:t>时钟应用设计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74LS161</a:t>
            </a:r>
            <a:r>
              <a:rPr kumimoji="1" lang="zh-CN" altLang="en-US" dirty="0"/>
              <a:t>是常用的四位二进制可预置的同步加法</a:t>
            </a:r>
            <a:r>
              <a:rPr kumimoji="1" lang="zh-CN" altLang="en-US" dirty="0" smtClean="0"/>
              <a:t>计数器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可灵活运用</a:t>
            </a:r>
            <a:r>
              <a:rPr kumimoji="1" lang="zh-CN" altLang="en-US" dirty="0"/>
              <a:t>在各种</a:t>
            </a:r>
            <a:r>
              <a:rPr kumimoji="1" lang="zh-CN" altLang="en-US" dirty="0" smtClean="0"/>
              <a:t>数字电路，</a:t>
            </a:r>
            <a:r>
              <a:rPr kumimoji="1" lang="zh-CN" altLang="en-US" dirty="0"/>
              <a:t>实现分频器等很多重要的功能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04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74LS161</a:t>
            </a:r>
            <a:r>
              <a:rPr lang="zh-CN" altLang="en-US" dirty="0" smtClean="0"/>
              <a:t>功能描述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581400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4191000" cy="2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5238055" y="1338684"/>
            <a:ext cx="2667000" cy="304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4552255" y="3015084"/>
            <a:ext cx="457200" cy="3810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5466655" y="3548484"/>
            <a:ext cx="2438400" cy="228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828855" y="576684"/>
            <a:ext cx="1063625" cy="1079500"/>
          </a:xfrm>
          <a:prstGeom prst="wedgeRoundRectCallout">
            <a:avLst>
              <a:gd name="adj1" fmla="val -71940"/>
              <a:gd name="adj2" fmla="val 45884"/>
              <a:gd name="adj3" fmla="val 16667"/>
            </a:avLst>
          </a:prstGeom>
          <a:solidFill>
            <a:srgbClr val="CCFFCC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状态输出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143055" y="4005684"/>
            <a:ext cx="1217613" cy="1079500"/>
          </a:xfrm>
          <a:prstGeom prst="wedgeRoundRectCallout">
            <a:avLst>
              <a:gd name="adj1" fmla="val -47653"/>
              <a:gd name="adj2" fmla="val -71616"/>
              <a:gd name="adj3" fmla="val 16667"/>
            </a:avLst>
          </a:prstGeom>
          <a:solidFill>
            <a:srgbClr val="A3C2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并行输入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3790255" y="3929484"/>
            <a:ext cx="1447800" cy="617538"/>
          </a:xfrm>
          <a:prstGeom prst="wedgeRoundRectCallout">
            <a:avLst>
              <a:gd name="adj1" fmla="val 14801"/>
              <a:gd name="adj2" fmla="val -134574"/>
              <a:gd name="adj3" fmla="val 16667"/>
            </a:avLst>
          </a:prstGeom>
          <a:solidFill>
            <a:srgbClr val="ECECC0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just" eaLnBrk="0" hangingPunct="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CP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输入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4437112"/>
            <a:ext cx="179070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5046712"/>
            <a:ext cx="1771650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5656312"/>
            <a:ext cx="293370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72" y="5656312"/>
            <a:ext cx="26289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74LS161</a:t>
            </a:r>
            <a:r>
              <a:rPr lang="zh-CN" altLang="en-US" dirty="0" smtClean="0"/>
              <a:t>功能</a:t>
            </a:r>
            <a:r>
              <a:rPr lang="zh-CN" altLang="en-US" dirty="0"/>
              <a:t>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7527"/>
            <a:ext cx="79248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69" descr="白色大理石"/>
          <p:cNvSpPr>
            <a:spLocks noChangeArrowheads="1"/>
          </p:cNvSpPr>
          <p:nvPr/>
        </p:nvSpPr>
        <p:spPr bwMode="auto">
          <a:xfrm>
            <a:off x="7740352" y="4595589"/>
            <a:ext cx="1371600" cy="1209675"/>
          </a:xfrm>
          <a:prstGeom prst="wedgeRoundRectCallout">
            <a:avLst>
              <a:gd name="adj1" fmla="val -51620"/>
              <a:gd name="adj2" fmla="val -106824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同步并行置数 </a:t>
            </a:r>
          </a:p>
        </p:txBody>
      </p:sp>
      <p:sp>
        <p:nvSpPr>
          <p:cNvPr id="6" name="AutoShape 5" descr="花束"/>
          <p:cNvSpPr>
            <a:spLocks noChangeArrowheads="1"/>
          </p:cNvSpPr>
          <p:nvPr/>
        </p:nvSpPr>
        <p:spPr bwMode="auto">
          <a:xfrm>
            <a:off x="107504" y="1211213"/>
            <a:ext cx="2057400" cy="1209675"/>
          </a:xfrm>
          <a:prstGeom prst="wedgeRoundRectCallout">
            <a:avLst>
              <a:gd name="adj1" fmla="val -26265"/>
              <a:gd name="adj2" fmla="val 108872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异步清</a:t>
            </a:r>
            <a:r>
              <a:rPr kumimoji="1"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0</a:t>
            </a: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功能最优先 </a:t>
            </a:r>
          </a:p>
        </p:txBody>
      </p:sp>
      <p:sp>
        <p:nvSpPr>
          <p:cNvPr id="7" name="AutoShape 370" descr="花束"/>
          <p:cNvSpPr>
            <a:spLocks noChangeArrowheads="1"/>
          </p:cNvSpPr>
          <p:nvPr/>
        </p:nvSpPr>
        <p:spPr bwMode="auto">
          <a:xfrm>
            <a:off x="1403648" y="5787851"/>
            <a:ext cx="1828800" cy="1025525"/>
          </a:xfrm>
          <a:prstGeom prst="wedgeRoundRectCallout">
            <a:avLst>
              <a:gd name="adj1" fmla="val 41875"/>
              <a:gd name="adj2" fmla="val -86069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上升沿有效</a:t>
            </a: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8" name="Rectangle 377"/>
          <p:cNvSpPr>
            <a:spLocks noChangeArrowheads="1"/>
          </p:cNvSpPr>
          <p:nvPr/>
        </p:nvSpPr>
        <p:spPr bwMode="auto">
          <a:xfrm>
            <a:off x="3857773" y="5924698"/>
            <a:ext cx="3738563" cy="528638"/>
          </a:xfrm>
          <a:prstGeom prst="rect">
            <a:avLst/>
          </a:prstGeom>
          <a:solidFill>
            <a:srgbClr val="913CC6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 dirty="0"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800" i="1" dirty="0"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2800" dirty="0"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en-US" altLang="zh-CN" sz="2800" i="1" dirty="0">
                <a:latin typeface="Times New Roman" pitchFamily="18" charset="0"/>
                <a:ea typeface="黑体" pitchFamily="2" charset="-122"/>
              </a:rPr>
              <a:t> Q</a:t>
            </a:r>
            <a:r>
              <a:rPr kumimoji="1" lang="en-US" altLang="zh-CN" sz="2800" baseline="-30000" dirty="0">
                <a:latin typeface="Times New Roman" pitchFamily="18" charset="0"/>
                <a:ea typeface="黑体" pitchFamily="2" charset="-122"/>
              </a:rPr>
              <a:t>3 </a:t>
            </a:r>
            <a:r>
              <a:rPr kumimoji="1" lang="en-US" altLang="zh-CN" sz="2800" i="1" dirty="0"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en-US" altLang="zh-CN" sz="2800" baseline="-30000" dirty="0"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800" i="1" dirty="0"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en-US" altLang="zh-CN" sz="2800" baseline="-30000" dirty="0">
                <a:latin typeface="Times New Roman" pitchFamily="18" charset="0"/>
                <a:ea typeface="黑体" pitchFamily="2" charset="-122"/>
              </a:rPr>
              <a:t>1 </a:t>
            </a:r>
            <a:r>
              <a:rPr kumimoji="1" lang="en-US" altLang="zh-CN" sz="2800" i="1" dirty="0"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en-US" altLang="zh-CN" sz="2800" baseline="-30000" dirty="0">
                <a:latin typeface="Times New Roman" pitchFamily="18" charset="0"/>
                <a:ea typeface="黑体" pitchFamily="2" charset="-122"/>
              </a:rPr>
              <a:t>0</a:t>
            </a:r>
            <a:r>
              <a:rPr kumimoji="1" lang="en-US" altLang="zh-CN" sz="2800" i="1" dirty="0">
                <a:latin typeface="Times New Roman" pitchFamily="18" charset="0"/>
                <a:ea typeface="黑体" pitchFamily="2" charset="-122"/>
              </a:rPr>
              <a:t> CT</a:t>
            </a:r>
            <a:r>
              <a:rPr kumimoji="1" lang="en-US" altLang="zh-CN" sz="2800" baseline="-30000" dirty="0">
                <a:latin typeface="Times New Roman" pitchFamily="18" charset="0"/>
                <a:ea typeface="黑体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770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435</Words>
  <Application>Microsoft Office PowerPoint</Application>
  <PresentationFormat>全屏显示(4:3)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自定义设计方案</vt:lpstr>
      <vt:lpstr>实验室PPT模版2013 beta1</vt:lpstr>
      <vt:lpstr>1_自定义设计方案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同步四位二进制计数器74LS161</vt:lpstr>
      <vt:lpstr>74LS161功能描述</vt:lpstr>
      <vt:lpstr>74LS161功能表</vt:lpstr>
      <vt:lpstr>74LS161时序图</vt:lpstr>
      <vt:lpstr>激励代码</vt:lpstr>
      <vt:lpstr>波形输出</vt:lpstr>
      <vt:lpstr>实现十进制计数器</vt:lpstr>
      <vt:lpstr>实现16×16进制计数器</vt:lpstr>
      <vt:lpstr>实现50进制计数器</vt:lpstr>
      <vt:lpstr>数字时钟</vt:lpstr>
      <vt:lpstr>实验内容与步骤</vt:lpstr>
      <vt:lpstr>设计同步四位二进制计数器74LS161</vt:lpstr>
      <vt:lpstr>基于74LS161设计时钟应用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lu</cp:lastModifiedBy>
  <cp:revision>369</cp:revision>
  <dcterms:created xsi:type="dcterms:W3CDTF">2011-08-03T07:44:17Z</dcterms:created>
  <dcterms:modified xsi:type="dcterms:W3CDTF">2019-12-22T05:24:43Z</dcterms:modified>
</cp:coreProperties>
</file>