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6"/>
  </p:notesMasterIdLst>
  <p:sldIdLst>
    <p:sldId id="256" r:id="rId4"/>
    <p:sldId id="270" r:id="rId5"/>
    <p:sldId id="271" r:id="rId6"/>
    <p:sldId id="272" r:id="rId7"/>
    <p:sldId id="273" r:id="rId8"/>
    <p:sldId id="313" r:id="rId9"/>
    <p:sldId id="320" r:id="rId10"/>
    <p:sldId id="332" r:id="rId11"/>
    <p:sldId id="328" r:id="rId12"/>
    <p:sldId id="335" r:id="rId13"/>
    <p:sldId id="329" r:id="rId14"/>
    <p:sldId id="330" r:id="rId15"/>
    <p:sldId id="284" r:id="rId16"/>
    <p:sldId id="318" r:id="rId17"/>
    <p:sldId id="326" r:id="rId18"/>
    <p:sldId id="310" r:id="rId19"/>
    <p:sldId id="331" r:id="rId20"/>
    <p:sldId id="333" r:id="rId21"/>
    <p:sldId id="327" r:id="rId22"/>
    <p:sldId id="334" r:id="rId23"/>
    <p:sldId id="311" r:id="rId24"/>
    <p:sldId id="26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20"/>
            <p14:sldId id="332"/>
            <p14:sldId id="328"/>
            <p14:sldId id="335"/>
            <p14:sldId id="329"/>
            <p14:sldId id="330"/>
            <p14:sldId id="284"/>
            <p14:sldId id="318"/>
            <p14:sldId id="326"/>
            <p14:sldId id="310"/>
            <p14:sldId id="331"/>
            <p14:sldId id="333"/>
            <p14:sldId id="327"/>
            <p14:sldId id="334"/>
            <p14:sldId id="311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70" d="100"/>
          <a:sy n="70" d="100"/>
        </p:scale>
        <p:origin x="184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2019/11/12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45360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2019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9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加减法器和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ALU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基本原理与设计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设计按键数据输入模块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/>
              <a:t>使用行为描述设计</a:t>
            </a:r>
            <a:endParaRPr lang="en-US" altLang="zh-CN" dirty="0"/>
          </a:p>
          <a:p>
            <a:pPr lvl="1"/>
            <a:r>
              <a:rPr lang="zh-CN" altLang="en-US" dirty="0"/>
              <a:t>在实验</a:t>
            </a:r>
            <a:r>
              <a:rPr lang="en-US" altLang="zh-CN" dirty="0"/>
              <a:t>8</a:t>
            </a:r>
            <a:r>
              <a:rPr lang="zh-CN" altLang="en-US" dirty="0"/>
              <a:t>基础上，更新</a:t>
            </a:r>
            <a:r>
              <a:rPr lang="en-US" altLang="zh-CN" dirty="0"/>
              <a:t>Adder4b</a:t>
            </a:r>
            <a:r>
              <a:rPr lang="zh-CN" altLang="en-US" dirty="0"/>
              <a:t>为</a:t>
            </a:r>
            <a:r>
              <a:rPr lang="en-US" altLang="zh-CN" dirty="0"/>
              <a:t>AddSub4b</a:t>
            </a:r>
            <a:r>
              <a:rPr lang="zh-CN" altLang="en-US" dirty="0"/>
              <a:t>模块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15555"/>
            <a:ext cx="6873843" cy="4053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92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r>
              <a:rPr lang="zh-CN" altLang="en-US" dirty="0"/>
              <a:t>原理图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123828" cy="4569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988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r>
              <a:rPr lang="zh-CN" altLang="en-US" dirty="0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96862"/>
            <a:ext cx="8628417" cy="2161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029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en-US" sz="2800" dirty="0"/>
              <a:t>位加减法器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/>
              <a:t>ALU</a:t>
            </a:r>
            <a:r>
              <a:rPr lang="zh-CN" altLang="en-US" sz="2800" dirty="0"/>
              <a:t>及应用设计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位加减法器设计（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 err="1"/>
              <a:t>MyALU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AddSub1b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原理图方式进行设计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710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位加减法器设计（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AddSub4b</a:t>
            </a:r>
          </a:p>
          <a:p>
            <a:r>
              <a:rPr lang="zh-CN" altLang="en-US" dirty="0"/>
              <a:t>原理图方式进行设计，调用前面设计的</a:t>
            </a:r>
            <a:r>
              <a:rPr lang="en-US" altLang="zh-CN" dirty="0"/>
              <a:t>AddSub1b</a:t>
            </a:r>
          </a:p>
          <a:p>
            <a:endParaRPr lang="en-US" altLang="zh-CN" dirty="0"/>
          </a:p>
          <a:p>
            <a:r>
              <a:rPr lang="zh-CN" altLang="en-US" dirty="0"/>
              <a:t>进行波形仿真，激励输入至少</a:t>
            </a:r>
            <a:r>
              <a:rPr lang="en-US" altLang="zh-CN" dirty="0"/>
              <a:t>4</a:t>
            </a:r>
            <a:r>
              <a:rPr lang="zh-CN" altLang="en-US" dirty="0"/>
              <a:t>组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1940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  <a:r>
              <a:rPr lang="zh-CN" altLang="en-US" dirty="0"/>
              <a:t>或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ALU</a:t>
            </a:r>
          </a:p>
          <a:p>
            <a:endParaRPr lang="en-US" altLang="zh-CN" dirty="0"/>
          </a:p>
          <a:p>
            <a:r>
              <a:rPr lang="zh-CN" altLang="en-US" dirty="0"/>
              <a:t>原理图方式进行设计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进行波形仿真</a:t>
            </a:r>
            <a:endParaRPr lang="en-US" altLang="zh-CN" dirty="0"/>
          </a:p>
          <a:p>
            <a:pPr lvl="1"/>
            <a:r>
              <a:rPr lang="zh-CN" altLang="en-US" dirty="0"/>
              <a:t>激励输入至少</a:t>
            </a:r>
            <a:r>
              <a:rPr lang="en-US" altLang="zh-CN" dirty="0"/>
              <a:t>4</a:t>
            </a:r>
            <a:r>
              <a:rPr lang="zh-CN" altLang="en-US" dirty="0"/>
              <a:t>组</a:t>
            </a:r>
            <a:endParaRPr lang="en-US" altLang="zh-CN" dirty="0"/>
          </a:p>
          <a:p>
            <a:pPr lvl="1"/>
            <a:r>
              <a:rPr lang="zh-CN" altLang="en-US" dirty="0"/>
              <a:t>覆盖</a:t>
            </a:r>
            <a:r>
              <a:rPr lang="en-US" altLang="zh-CN" dirty="0"/>
              <a:t>4</a:t>
            </a:r>
            <a:r>
              <a:rPr lang="zh-CN" altLang="en-US" dirty="0"/>
              <a:t>种操作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3537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  <a:r>
              <a:rPr lang="zh-CN" altLang="en-US" dirty="0"/>
              <a:t>，文件名</a:t>
            </a:r>
            <a:r>
              <a:rPr lang="en-US" altLang="zh-CN" dirty="0"/>
              <a:t>Top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右键设为“</a:t>
            </a:r>
            <a:r>
              <a:rPr lang="en-US" altLang="zh-CN" dirty="0"/>
              <a:t>Set as Top Module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代码输入进行设计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pbdebounce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Adder4b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pbdebounce</a:t>
            </a:r>
            <a:r>
              <a:rPr lang="zh-CN" altLang="en-US" dirty="0"/>
              <a:t>、</a:t>
            </a:r>
            <a:r>
              <a:rPr lang="en-US" altLang="zh-CN" dirty="0" err="1"/>
              <a:t>clkdiv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DispNum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CreateNumber</a:t>
            </a:r>
            <a:r>
              <a:rPr lang="zh-CN" altLang="en-US" dirty="0"/>
              <a:t>模块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414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业务逻辑要求</a:t>
            </a:r>
            <a:endParaRPr lang="en-US" altLang="zh-CN" dirty="0"/>
          </a:p>
          <a:p>
            <a:pPr lvl="1"/>
            <a:r>
              <a:rPr lang="zh-CN" altLang="en-US" dirty="0"/>
              <a:t>两个</a:t>
            </a:r>
            <a:r>
              <a:rPr lang="en-US" altLang="zh-CN" dirty="0"/>
              <a:t>4</a:t>
            </a:r>
            <a:r>
              <a:rPr lang="zh-CN" altLang="en-US" dirty="0"/>
              <a:t>位操作数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</a:p>
          <a:p>
            <a:pPr lvl="1"/>
            <a:r>
              <a:rPr lang="zh-CN" altLang="en-US" dirty="0"/>
              <a:t>可用两个按键进行自增</a:t>
            </a:r>
            <a:r>
              <a:rPr lang="en-US" altLang="zh-CN" dirty="0"/>
              <a:t>/</a:t>
            </a:r>
            <a:r>
              <a:rPr lang="zh-CN" altLang="en-US" dirty="0"/>
              <a:t>减</a:t>
            </a:r>
            <a:endParaRPr lang="en-US" altLang="zh-CN" dirty="0"/>
          </a:p>
          <a:p>
            <a:pPr lvl="1"/>
            <a:r>
              <a:rPr lang="zh-CN" altLang="en-US" dirty="0"/>
              <a:t>得到结果</a:t>
            </a:r>
            <a:r>
              <a:rPr lang="en-US" altLang="zh-CN" dirty="0"/>
              <a:t>C</a:t>
            </a:r>
            <a:r>
              <a:rPr lang="zh-CN" altLang="en-US" dirty="0"/>
              <a:t>和进位</a:t>
            </a:r>
            <a:r>
              <a:rPr lang="en-US" altLang="zh-CN" dirty="0"/>
              <a:t>Co</a:t>
            </a:r>
          </a:p>
          <a:p>
            <a:pPr lvl="1"/>
            <a:r>
              <a:rPr lang="zh-CN" altLang="en-US" dirty="0"/>
              <a:t>把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Co</a:t>
            </a:r>
            <a:r>
              <a:rPr lang="zh-CN" altLang="en-US" dirty="0"/>
              <a:t>动态显示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274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1340768"/>
            <a:ext cx="86227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module top(</a:t>
            </a:r>
          </a:p>
          <a:p>
            <a:r>
              <a:rPr lang="en-US" altLang="zh-CN" sz="2400" dirty="0"/>
              <a:t>	input wire 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,</a:t>
            </a:r>
          </a:p>
          <a:p>
            <a:r>
              <a:rPr lang="en-US" altLang="zh-CN" sz="2400" dirty="0"/>
              <a:t>	input wire [3:0]SW,</a:t>
            </a:r>
          </a:p>
          <a:p>
            <a:r>
              <a:rPr lang="en-US" altLang="zh-CN" sz="2400" dirty="0"/>
              <a:t>	input wire [1:0]SW2,</a:t>
            </a:r>
          </a:p>
          <a:p>
            <a:r>
              <a:rPr lang="en-US" altLang="zh-CN" sz="2400" dirty="0"/>
              <a:t>	output wire [3:0]AN,</a:t>
            </a:r>
          </a:p>
          <a:p>
            <a:r>
              <a:rPr lang="en-US" altLang="zh-CN" sz="2400" dirty="0"/>
              <a:t>	output wire [7:0]SEGMENT</a:t>
            </a:r>
          </a:p>
          <a:p>
            <a:r>
              <a:rPr lang="en-US" altLang="zh-CN" sz="2400" dirty="0"/>
              <a:t>	);</a:t>
            </a:r>
          </a:p>
          <a:p>
            <a:r>
              <a:rPr lang="en-US" altLang="zh-CN" sz="2400" dirty="0"/>
              <a:t>	 </a:t>
            </a:r>
          </a:p>
          <a:p>
            <a:r>
              <a:rPr lang="en-US" altLang="zh-CN" sz="2400" dirty="0"/>
              <a:t>	wire [15:0]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wire [1:0] </a:t>
            </a:r>
            <a:r>
              <a:rPr lang="en-US" altLang="zh-CN" sz="2400" dirty="0" err="1"/>
              <a:t>btn_out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	wire [3:0] C;</a:t>
            </a:r>
          </a:p>
          <a:p>
            <a:r>
              <a:rPr lang="en-US" altLang="zh-CN" sz="2400" dirty="0"/>
              <a:t>	wire Co;</a:t>
            </a:r>
          </a:p>
          <a:p>
            <a:r>
              <a:rPr lang="en-US" altLang="zh-CN" sz="2400" dirty="0"/>
              <a:t>	wire [31:0] </a:t>
            </a:r>
            <a:r>
              <a:rPr lang="en-US" altLang="zh-CN" sz="2400" dirty="0" err="1"/>
              <a:t>clk_div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239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1340768"/>
            <a:ext cx="86227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	</a:t>
            </a:r>
            <a:r>
              <a:rPr lang="en-US" altLang="zh-CN" sz="2000" dirty="0" err="1"/>
              <a:t>pbdebounce</a:t>
            </a:r>
            <a:r>
              <a:rPr lang="en-US" altLang="zh-CN" sz="2000" dirty="0"/>
              <a:t> m0(</a:t>
            </a:r>
            <a:r>
              <a:rPr lang="en-US" altLang="zh-CN" sz="2000" dirty="0" err="1"/>
              <a:t>clk_div</a:t>
            </a:r>
            <a:r>
              <a:rPr lang="en-US" altLang="zh-CN" sz="2000" dirty="0"/>
              <a:t>[17],SW[0],</a:t>
            </a:r>
            <a:r>
              <a:rPr lang="en-US" altLang="zh-CN" sz="2000" dirty="0" err="1"/>
              <a:t>btn_out</a:t>
            </a:r>
            <a:r>
              <a:rPr lang="en-US" altLang="zh-CN" sz="2000" dirty="0"/>
              <a:t>[0]);</a:t>
            </a:r>
          </a:p>
          <a:p>
            <a:r>
              <a:rPr lang="en-US" altLang="zh-CN" sz="2000" dirty="0"/>
              <a:t> 	</a:t>
            </a:r>
            <a:r>
              <a:rPr lang="en-US" altLang="zh-CN" sz="2000" dirty="0" err="1"/>
              <a:t>pbdebounce</a:t>
            </a:r>
            <a:r>
              <a:rPr lang="en-US" altLang="zh-CN" sz="2000" dirty="0"/>
              <a:t> m1(</a:t>
            </a:r>
            <a:r>
              <a:rPr lang="en-US" altLang="zh-CN" sz="2000" dirty="0" err="1"/>
              <a:t>clk_div</a:t>
            </a:r>
            <a:r>
              <a:rPr lang="en-US" altLang="zh-CN" sz="2000" dirty="0"/>
              <a:t>[17],SW[1],</a:t>
            </a:r>
            <a:r>
              <a:rPr lang="en-US" altLang="zh-CN" sz="2000" dirty="0" err="1"/>
              <a:t>btn_out</a:t>
            </a:r>
            <a:r>
              <a:rPr lang="en-US" altLang="zh-CN" sz="2000" dirty="0"/>
              <a:t>[1]);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clkdiv</a:t>
            </a:r>
            <a:r>
              <a:rPr lang="en-US" altLang="zh-CN" sz="2000" dirty="0"/>
              <a:t> m2(clk,0,clk_div);</a:t>
            </a:r>
          </a:p>
          <a:p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CreateNumber</a:t>
            </a:r>
            <a:r>
              <a:rPr lang="en-US" altLang="zh-CN" sz="2000" dirty="0"/>
              <a:t>……</a:t>
            </a:r>
          </a:p>
          <a:p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myALU</a:t>
            </a:r>
            <a:r>
              <a:rPr lang="en-US" altLang="zh-CN" sz="2000" dirty="0"/>
              <a:t> m5……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DispNum</a:t>
            </a:r>
            <a:r>
              <a:rPr lang="en-US" altLang="zh-CN" sz="2000" dirty="0"/>
              <a:t> m6(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, {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[7:0],3'b0,Co,C},……</a:t>
            </a:r>
          </a:p>
          <a:p>
            <a:r>
              <a:rPr lang="en-US" altLang="zh-CN" sz="2000" dirty="0" err="1"/>
              <a:t>endmodule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70959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2737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UCF</a:t>
            </a:r>
            <a:r>
              <a:rPr lang="zh-CN" altLang="en-US" sz="2800" dirty="0"/>
              <a:t>引脚定义</a:t>
            </a:r>
          </a:p>
          <a:p>
            <a:pPr lvl="1"/>
            <a:r>
              <a:rPr lang="zh-CN" altLang="en-US" sz="2400" dirty="0"/>
              <a:t>输入</a:t>
            </a:r>
          </a:p>
          <a:p>
            <a:pPr lvl="2"/>
            <a:r>
              <a:rPr lang="zh-CN" altLang="en-US" sz="2000" dirty="0"/>
              <a:t>时钟：</a:t>
            </a:r>
            <a:r>
              <a:rPr lang="en-US" altLang="zh-CN" sz="2000" dirty="0" err="1"/>
              <a:t>clk</a:t>
            </a:r>
            <a:endParaRPr lang="en-US" altLang="zh-CN" sz="2000" dirty="0"/>
          </a:p>
          <a:p>
            <a:pPr lvl="2"/>
            <a:r>
              <a:rPr lang="zh-CN" altLang="en-US" sz="2000" dirty="0"/>
              <a:t>按键控制输入：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[0]</a:t>
            </a:r>
            <a:r>
              <a:rPr lang="zh-CN" altLang="en-US" sz="2000" dirty="0"/>
              <a:t>控制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[3:0]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[1]</a:t>
            </a:r>
            <a:r>
              <a:rPr lang="zh-CN" altLang="en-US" sz="2000" dirty="0"/>
              <a:t>控制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[7:4]</a:t>
            </a:r>
          </a:p>
          <a:p>
            <a:pPr lvl="2"/>
            <a:r>
              <a:rPr lang="zh-CN" altLang="en-US" sz="2000" dirty="0"/>
              <a:t>按键加</a:t>
            </a:r>
            <a:r>
              <a:rPr lang="en-US" altLang="zh-CN" sz="2000" dirty="0"/>
              <a:t>/</a:t>
            </a:r>
            <a:r>
              <a:rPr lang="zh-CN" altLang="en-US" sz="2000" dirty="0"/>
              <a:t>减</a:t>
            </a:r>
            <a:r>
              <a:rPr lang="en-US" altLang="zh-CN" sz="2000" dirty="0"/>
              <a:t>1</a:t>
            </a:r>
            <a:r>
              <a:rPr lang="zh-CN" altLang="en-US" sz="2000" dirty="0"/>
              <a:t>控制：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[2]</a:t>
            </a:r>
            <a:r>
              <a:rPr lang="zh-CN" altLang="en-US" sz="2000" dirty="0"/>
              <a:t>对应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[0]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[3]</a:t>
            </a:r>
            <a:r>
              <a:rPr lang="zh-CN" altLang="en-US" sz="2000" dirty="0"/>
              <a:t>对应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[1]</a:t>
            </a:r>
          </a:p>
          <a:p>
            <a:pPr lvl="2"/>
            <a:r>
              <a:rPr lang="en-US" altLang="zh-CN" sz="2000" dirty="0"/>
              <a:t>ALU</a:t>
            </a:r>
            <a:r>
              <a:rPr lang="zh-CN" altLang="en-US" sz="2000" dirty="0"/>
              <a:t>运算控制：</a:t>
            </a:r>
            <a:r>
              <a:rPr lang="en-US" altLang="zh-CN" sz="2000" dirty="0"/>
              <a:t>sw2[1:0],00-</a:t>
            </a:r>
            <a:r>
              <a:rPr lang="zh-CN" altLang="en-US" sz="2000" dirty="0"/>
              <a:t>加，</a:t>
            </a:r>
            <a:r>
              <a:rPr lang="en-US" altLang="zh-CN" sz="2000" dirty="0"/>
              <a:t>01-</a:t>
            </a:r>
            <a:r>
              <a:rPr lang="zh-CN" altLang="en-US" sz="2000" dirty="0"/>
              <a:t>减，</a:t>
            </a:r>
            <a:r>
              <a:rPr lang="en-US" altLang="zh-CN" sz="2000" dirty="0"/>
              <a:t>10-</a:t>
            </a:r>
            <a:r>
              <a:rPr lang="zh-CN" altLang="en-US" sz="2000" dirty="0"/>
              <a:t>与，</a:t>
            </a:r>
            <a:r>
              <a:rPr lang="en-US" altLang="zh-CN" sz="2000" dirty="0"/>
              <a:t>11-</a:t>
            </a:r>
            <a:r>
              <a:rPr lang="zh-CN" altLang="en-US" sz="2000" dirty="0"/>
              <a:t>或</a:t>
            </a:r>
            <a:endParaRPr lang="en-US" altLang="zh-CN" sz="2000" dirty="0"/>
          </a:p>
          <a:p>
            <a:pPr lvl="1"/>
            <a:r>
              <a:rPr lang="zh-CN" altLang="en-US" sz="2400" dirty="0"/>
              <a:t>输出</a:t>
            </a:r>
            <a:endParaRPr lang="en-US" altLang="zh-CN" sz="2400" dirty="0"/>
          </a:p>
          <a:p>
            <a:pPr lvl="2"/>
            <a:r>
              <a:rPr lang="en-US" altLang="zh-CN" sz="2000" dirty="0"/>
              <a:t>AN[0]</a:t>
            </a:r>
            <a:r>
              <a:rPr lang="zh-CN" altLang="en-US" sz="2000" dirty="0"/>
              <a:t>：</a:t>
            </a:r>
            <a:r>
              <a:rPr lang="en-US" altLang="zh-CN" sz="2000" dirty="0"/>
              <a:t>A -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[3:0]</a:t>
            </a:r>
          </a:p>
          <a:p>
            <a:pPr lvl="2"/>
            <a:r>
              <a:rPr lang="en-US" altLang="zh-CN" sz="2000" dirty="0"/>
              <a:t>AN[1]</a:t>
            </a:r>
            <a:r>
              <a:rPr lang="zh-CN" altLang="en-US" sz="2000" dirty="0"/>
              <a:t>：</a:t>
            </a:r>
            <a:r>
              <a:rPr lang="en-US" altLang="zh-CN" sz="2000" dirty="0"/>
              <a:t>B -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[7:4]</a:t>
            </a:r>
          </a:p>
          <a:p>
            <a:pPr lvl="2"/>
            <a:r>
              <a:rPr lang="en-US" altLang="zh-CN" sz="2000" dirty="0"/>
              <a:t>AN[2]: C - C</a:t>
            </a:r>
          </a:p>
          <a:p>
            <a:pPr lvl="2"/>
            <a:r>
              <a:rPr lang="en-US" altLang="zh-CN" sz="2000" dirty="0"/>
              <a:t>AN[3]: Co - Co</a:t>
            </a:r>
            <a:endParaRPr lang="zh-CN" altLang="en-US" sz="20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8472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掌握减法器的实现原理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掌握加减法器的设计方法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</a:t>
            </a:r>
            <a:r>
              <a:rPr lang="en-US" altLang="zh-CN" sz="2800" dirty="0"/>
              <a:t>ALU</a:t>
            </a:r>
            <a:r>
              <a:rPr lang="zh-CN" altLang="en-US" sz="2800" dirty="0"/>
              <a:t>基本原理及在</a:t>
            </a:r>
            <a:r>
              <a:rPr lang="en-US" altLang="zh-CN" sz="2800" dirty="0"/>
              <a:t>CPU</a:t>
            </a:r>
            <a:r>
              <a:rPr lang="zh-CN" altLang="en-US" sz="2800" dirty="0"/>
              <a:t>中的作用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</a:t>
            </a:r>
            <a:r>
              <a:rPr lang="en-US" altLang="zh-CN" sz="2800" dirty="0"/>
              <a:t>ALU</a:t>
            </a:r>
            <a:r>
              <a:rPr lang="zh-CN" altLang="en-US" sz="2800" dirty="0"/>
              <a:t>的设计方法</a:t>
            </a:r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en-US" sz="2800" dirty="0"/>
              <a:t>位加减法器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/>
              <a:t>ALU</a:t>
            </a:r>
            <a:r>
              <a:rPr lang="zh-CN" altLang="en-US" sz="2800" dirty="0"/>
              <a:t>及应用设计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多位串行进位加法器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由一位全加器将进位串接构成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低位进位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为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为高位进位输出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677168"/>
              </p:ext>
            </p:extLst>
          </p:nvPr>
        </p:nvGraphicFramePr>
        <p:xfrm>
          <a:off x="0" y="3170460"/>
          <a:ext cx="9136063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Visio" r:id="rId3" imgW="4896923" imgH="1335536" progId="Visio.Drawing.11">
                  <p:embed/>
                </p:oleObj>
              </mc:Choice>
              <mc:Fallback>
                <p:oleObj name="Visio" r:id="rId3" imgW="4896923" imgH="1335536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70460"/>
                        <a:ext cx="9136063" cy="249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多位串行进位全减器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用负数补码加法实现，减数当作负数求补码</a:t>
            </a:r>
          </a:p>
          <a:p>
            <a:r>
              <a:rPr lang="zh-CN" altLang="en-US" sz="2800" dirty="0"/>
              <a:t>共用加法器</a:t>
            </a:r>
          </a:p>
          <a:p>
            <a:r>
              <a:rPr lang="zh-CN" altLang="en-US" sz="2800" dirty="0"/>
              <a:t>用“异或”门控制求反，低位进位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为</a:t>
            </a:r>
            <a:r>
              <a:rPr lang="en-US" altLang="zh-CN" sz="2800" dirty="0"/>
              <a:t>1</a:t>
            </a:r>
            <a:endParaRPr lang="zh-CN" altLang="en-US" sz="2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828058"/>
              </p:ext>
            </p:extLst>
          </p:nvPr>
        </p:nvGraphicFramePr>
        <p:xfrm>
          <a:off x="107950" y="2965152"/>
          <a:ext cx="8655050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Visio" r:id="rId3" imgW="6192707" imgH="1660818" progId="Visio.Drawing.11">
                  <p:embed/>
                </p:oleObj>
              </mc:Choice>
              <mc:Fallback>
                <p:oleObj name="Visio" r:id="rId3" imgW="6192707" imgH="1660818" progId="Visio.Drawing.11">
                  <p:embed/>
                  <p:pic>
                    <p:nvPicPr>
                      <p:cNvPr id="0" name="逻辑电路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65152"/>
                        <a:ext cx="8655050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22447"/>
              </p:ext>
            </p:extLst>
          </p:nvPr>
        </p:nvGraphicFramePr>
        <p:xfrm>
          <a:off x="3981450" y="5256485"/>
          <a:ext cx="4700588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5" imgW="2324100" imgH="698500" progId="Equation.DSMT4">
                  <p:embed/>
                </p:oleObj>
              </mc:Choice>
              <mc:Fallback>
                <p:oleObj name="Equation" r:id="rId5" imgW="2324100" imgH="6985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5256485"/>
                        <a:ext cx="4700588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15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位加减法器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50863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2670820"/>
            <a:ext cx="25050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35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位加减法器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52935"/>
            <a:ext cx="2710086" cy="189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9823"/>
            <a:ext cx="514751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989676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527</Words>
  <Application>Microsoft Office PowerPoint</Application>
  <PresentationFormat>全屏显示(4:3)</PresentationFormat>
  <Paragraphs>122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黑体</vt:lpstr>
      <vt:lpstr>华文细黑</vt:lpstr>
      <vt:lpstr>楷体_GB2312</vt:lpstr>
      <vt:lpstr>微软雅黑</vt:lpstr>
      <vt:lpstr>Arial</vt:lpstr>
      <vt:lpstr>Calibri</vt:lpstr>
      <vt:lpstr>Helvetica</vt:lpstr>
      <vt:lpstr>Verdana</vt:lpstr>
      <vt:lpstr>Wingdings</vt:lpstr>
      <vt:lpstr>自定义设计方案</vt:lpstr>
      <vt:lpstr>实验室PPT模版2013 beta1</vt:lpstr>
      <vt:lpstr>1_自定义设计方案</vt:lpstr>
      <vt:lpstr>Visio</vt:lpstr>
      <vt:lpstr>Equation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多位串行进位全减器</vt:lpstr>
      <vt:lpstr>1位加减法器</vt:lpstr>
      <vt:lpstr>4位加减法器</vt:lpstr>
      <vt:lpstr>设计按键数据输入模块</vt:lpstr>
      <vt:lpstr>4位ALU原理图</vt:lpstr>
      <vt:lpstr>4位ALU仿真</vt:lpstr>
      <vt:lpstr>实验内容与步骤</vt:lpstr>
      <vt:lpstr>4位加减法器设计（1）</vt:lpstr>
      <vt:lpstr>4位加减法器设计（2）</vt:lpstr>
      <vt:lpstr>ALU设计</vt:lpstr>
      <vt:lpstr>ALU应用设计（1）</vt:lpstr>
      <vt:lpstr>ALU应用设计（2）</vt:lpstr>
      <vt:lpstr>ALU应用设计（3）</vt:lpstr>
      <vt:lpstr>ALU应用设计（4）</vt:lpstr>
      <vt:lpstr>物理验证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皓 潘</cp:lastModifiedBy>
  <cp:revision>323</cp:revision>
  <dcterms:created xsi:type="dcterms:W3CDTF">2011-08-03T07:44:17Z</dcterms:created>
  <dcterms:modified xsi:type="dcterms:W3CDTF">2019-11-12T10:32:23Z</dcterms:modified>
</cp:coreProperties>
</file>