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0"/>
  </p:notesMasterIdLst>
  <p:sldIdLst>
    <p:sldId id="256" r:id="rId4"/>
    <p:sldId id="270" r:id="rId5"/>
    <p:sldId id="271" r:id="rId6"/>
    <p:sldId id="272" r:id="rId7"/>
    <p:sldId id="273" r:id="rId8"/>
    <p:sldId id="274" r:id="rId9"/>
    <p:sldId id="296" r:id="rId10"/>
    <p:sldId id="297" r:id="rId11"/>
    <p:sldId id="303" r:id="rId12"/>
    <p:sldId id="298" r:id="rId13"/>
    <p:sldId id="310" r:id="rId14"/>
    <p:sldId id="299" r:id="rId15"/>
    <p:sldId id="311" r:id="rId16"/>
    <p:sldId id="300" r:id="rId17"/>
    <p:sldId id="301" r:id="rId18"/>
    <p:sldId id="304" r:id="rId19"/>
    <p:sldId id="312" r:id="rId20"/>
    <p:sldId id="302" r:id="rId21"/>
    <p:sldId id="313" r:id="rId22"/>
    <p:sldId id="284" r:id="rId23"/>
    <p:sldId id="305" r:id="rId24"/>
    <p:sldId id="306" r:id="rId25"/>
    <p:sldId id="307" r:id="rId26"/>
    <p:sldId id="308" r:id="rId27"/>
    <p:sldId id="309" r:id="rId28"/>
    <p:sldId id="26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96"/>
            <p14:sldId id="297"/>
            <p14:sldId id="303"/>
            <p14:sldId id="298"/>
            <p14:sldId id="310"/>
            <p14:sldId id="299"/>
            <p14:sldId id="311"/>
            <p14:sldId id="300"/>
            <p14:sldId id="301"/>
            <p14:sldId id="304"/>
            <p14:sldId id="312"/>
            <p14:sldId id="302"/>
            <p14:sldId id="313"/>
            <p14:sldId id="284"/>
            <p14:sldId id="305"/>
            <p14:sldId id="306"/>
            <p14:sldId id="307"/>
            <p14:sldId id="308"/>
            <p14:sldId id="309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2" autoAdjust="0"/>
    <p:restoredTop sz="98427" autoAdjust="0"/>
  </p:normalViewPr>
  <p:slideViewPr>
    <p:cSldViewPr>
      <p:cViewPr varScale="1">
        <p:scale>
          <a:sx n="61" d="100"/>
          <a:sy n="61" d="100"/>
        </p:scale>
        <p:origin x="67" y="4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2020/11/30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4.png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png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Visio_2003-2010_Drawing.vsd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itchFamily="2" charset="-122"/>
              </a:rPr>
              <a:t>数字逻辑设计实验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2020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10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锁存器与触发器基本原理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门控</a:t>
            </a:r>
            <a:r>
              <a:rPr lang="en-US" altLang="zh-CN" dirty="0"/>
              <a:t>SR</a:t>
            </a:r>
            <a:r>
              <a:rPr lang="zh-CN" altLang="en-US" dirty="0"/>
              <a:t>锁存器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738925"/>
              </p:ext>
            </p:extLst>
          </p:nvPr>
        </p:nvGraphicFramePr>
        <p:xfrm>
          <a:off x="251520" y="2276872"/>
          <a:ext cx="4101187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Visio" r:id="rId3" imgW="1245715" imgH="876169" progId="Visio.Drawing.11">
                  <p:embed/>
                </p:oleObj>
              </mc:Choice>
              <mc:Fallback>
                <p:oleObj name="Visio" r:id="rId3" imgW="1245715" imgH="876169" progId="Visio.Drawing.11">
                  <p:embed/>
                  <p:pic>
                    <p:nvPicPr>
                      <p:cNvPr id="0" name="带有使能的RS触发器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76872"/>
                        <a:ext cx="4101187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带有使能的RS触发器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393469"/>
                  </p:ext>
                </p:extLst>
              </p:nvPr>
            </p:nvGraphicFramePr>
            <p:xfrm>
              <a:off x="4788025" y="1556792"/>
              <a:ext cx="4092968" cy="230676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562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9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63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C 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0××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i="0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带有使能的RS触发器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393469"/>
                  </p:ext>
                </p:extLst>
              </p:nvPr>
            </p:nvGraphicFramePr>
            <p:xfrm>
              <a:off x="4788025" y="1556792"/>
              <a:ext cx="4092968" cy="230676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56244"/>
                    <a:gridCol w="1090326"/>
                    <a:gridCol w="1546398"/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C 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3520" t="-12308" r="-141899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0××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3520" t="-110606" r="-141899" b="-4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3520" t="-213846" r="-141899" b="-3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i="0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362976"/>
              </p:ext>
            </p:extLst>
          </p:nvPr>
        </p:nvGraphicFramePr>
        <p:xfrm>
          <a:off x="4788024" y="4427314"/>
          <a:ext cx="4118717" cy="173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Visio" r:id="rId6" imgW="1135276" imgH="478878" progId="Visio.Drawing.11">
                  <p:embed/>
                </p:oleObj>
              </mc:Choice>
              <mc:Fallback>
                <p:oleObj name="Visio" r:id="rId6" imgW="1135276" imgH="478878" progId="Visio.Drawing.11">
                  <p:embed/>
                  <p:pic>
                    <p:nvPicPr>
                      <p:cNvPr id="0" name="带有使能的RS触发器符号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427314"/>
                        <a:ext cx="4118717" cy="173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84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3754760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altLang="zh-CN" sz="2400" dirty="0"/>
              <a:t>C=1;R=1;S=1; #50;</a:t>
            </a:r>
          </a:p>
          <a:p>
            <a:pPr marL="0" indent="0">
              <a:buNone/>
            </a:pPr>
            <a:r>
              <a:rPr lang="pt-BR" altLang="zh-CN" sz="2400" dirty="0"/>
              <a:t>R=1;S=0;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R=0;S=1;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R=0;S=0; #50;</a:t>
            </a:r>
          </a:p>
          <a:p>
            <a:pPr marL="0" indent="0">
              <a:buNone/>
            </a:pPr>
            <a:r>
              <a:rPr lang="pt-BR" altLang="zh-CN" sz="2400" dirty="0"/>
              <a:t>R=1;S=1; #50;	 </a:t>
            </a:r>
          </a:p>
          <a:p>
            <a:pPr marL="0" indent="0">
              <a:buNone/>
            </a:pPr>
            <a:r>
              <a:rPr lang="pt-BR" altLang="zh-CN" sz="2400" dirty="0"/>
              <a:t>C=0;R=1;S=1; #50;</a:t>
            </a:r>
          </a:p>
          <a:p>
            <a:pPr marL="0" indent="0">
              <a:buNone/>
            </a:pPr>
            <a:r>
              <a:rPr lang="pt-BR" altLang="zh-CN" sz="2400" dirty="0"/>
              <a:t>R=1;S=0;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R=0;S=1;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R=0;S=0; #50;</a:t>
            </a:r>
          </a:p>
          <a:p>
            <a:pPr marL="0" indent="0">
              <a:buNone/>
            </a:pPr>
            <a:r>
              <a:rPr lang="pt-BR" altLang="zh-CN" sz="2400" dirty="0"/>
              <a:t>R=1;S=1; #50;	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708920"/>
            <a:ext cx="6372200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4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锁存器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500" dirty="0"/>
              <a:t>基本</a:t>
            </a:r>
            <a:r>
              <a:rPr lang="en-US" altLang="zh-CN" sz="3500" dirty="0"/>
              <a:t>SR</a:t>
            </a:r>
            <a:r>
              <a:rPr lang="zh-CN" altLang="en-US" sz="3500" dirty="0"/>
              <a:t>锁存器缺点：存在不确定状态 </a:t>
            </a:r>
          </a:p>
          <a:p>
            <a:pPr>
              <a:lnSpc>
                <a:spcPct val="120000"/>
              </a:lnSpc>
            </a:pPr>
            <a:r>
              <a:rPr lang="zh-CN" altLang="en-US" sz="3500" dirty="0"/>
              <a:t>解决方法：消除不确定状态</a:t>
            </a:r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只需</a:t>
            </a:r>
            <a:r>
              <a:rPr lang="en-US" altLang="zh-CN" sz="3500" dirty="0"/>
              <a:t>1</a:t>
            </a:r>
            <a:r>
              <a:rPr lang="zh-CN" altLang="en-US" sz="3500" dirty="0"/>
              <a:t>个数据输入端 </a:t>
            </a:r>
            <a:r>
              <a:rPr lang="en-US" altLang="zh-CN" sz="3500" dirty="0"/>
              <a:t>D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输出端</a:t>
            </a:r>
            <a:r>
              <a:rPr lang="en-US" altLang="zh-CN" sz="3500" dirty="0"/>
              <a:t>Q</a:t>
            </a:r>
            <a:r>
              <a:rPr lang="zh-CN" altLang="en-US" sz="3500" dirty="0"/>
              <a:t>等于输入端</a:t>
            </a:r>
            <a:r>
              <a:rPr lang="en-US" altLang="zh-CN" sz="3500" dirty="0"/>
              <a:t>D</a:t>
            </a:r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3500" dirty="0"/>
              <a:t>采用电平控制 </a:t>
            </a:r>
            <a:r>
              <a:rPr lang="en-US" altLang="zh-CN" sz="3500" dirty="0"/>
              <a:t>C</a:t>
            </a:r>
            <a:endParaRPr lang="zh-CN" altLang="en-US" sz="3500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4" name="D锁存器电路图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27576"/>
              </p:ext>
            </p:extLst>
          </p:nvPr>
        </p:nvGraphicFramePr>
        <p:xfrm>
          <a:off x="260350" y="2623170"/>
          <a:ext cx="31019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Visio" r:id="rId3" imgW="1463750" imgH="893905" progId="">
                  <p:embed/>
                </p:oleObj>
              </mc:Choice>
              <mc:Fallback>
                <p:oleObj name="Visio" r:id="rId3" imgW="1463750" imgH="8939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623170"/>
                        <a:ext cx="3101975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锁存器真值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245891"/>
                  </p:ext>
                </p:extLst>
              </p:nvPr>
            </p:nvGraphicFramePr>
            <p:xfrm>
              <a:off x="3502660" y="2800970"/>
              <a:ext cx="2225040" cy="153784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646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27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58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C D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×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D锁存器真值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245891"/>
                  </p:ext>
                </p:extLst>
              </p:nvPr>
            </p:nvGraphicFramePr>
            <p:xfrm>
              <a:off x="3502660" y="2800970"/>
              <a:ext cx="2225040" cy="153784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646430"/>
                    <a:gridCol w="652780"/>
                    <a:gridCol w="925830"/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C D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9074" t="-13846" r="-143519" b="-32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×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9074" t="-112121" r="-143519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D锁存器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935634"/>
              </p:ext>
            </p:extLst>
          </p:nvPr>
        </p:nvGraphicFramePr>
        <p:xfrm>
          <a:off x="5795842" y="2845420"/>
          <a:ext cx="326560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Visio" r:id="rId6" imgW="1135176" imgH="479028" progId="Visio.Drawing.11">
                  <p:embed/>
                </p:oleObj>
              </mc:Choice>
              <mc:Fallback>
                <p:oleObj name="Visio" r:id="rId6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842" y="2845420"/>
                        <a:ext cx="3265608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38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2425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C</a:t>
            </a:r>
            <a:r>
              <a:rPr lang="pt-BR" altLang="zh-CN" sz="2400" dirty="0"/>
              <a:t>=1;</a:t>
            </a:r>
            <a:r>
              <a:rPr lang="en-US" altLang="zh-CN" sz="2400" dirty="0"/>
              <a:t>D</a:t>
            </a:r>
            <a:r>
              <a:rPr lang="pt-BR" altLang="zh-CN" sz="2400" dirty="0"/>
              <a:t>=1; #50;</a:t>
            </a:r>
          </a:p>
          <a:p>
            <a:pPr marL="0" indent="0">
              <a:buNone/>
            </a:pPr>
            <a:r>
              <a:rPr lang="pt-BR" altLang="zh-CN" sz="2400" dirty="0"/>
              <a:t>D=0; #50;</a:t>
            </a:r>
          </a:p>
          <a:p>
            <a:pPr marL="0" indent="0">
              <a:buNone/>
            </a:pPr>
            <a:r>
              <a:rPr lang="pt-BR" altLang="zh-CN" sz="2400" dirty="0"/>
              <a:t>C=0;D=1; #50;</a:t>
            </a:r>
          </a:p>
          <a:p>
            <a:pPr marL="0" indent="0">
              <a:buNone/>
            </a:pPr>
            <a:r>
              <a:rPr lang="pt-BR" altLang="zh-CN" sz="2400" dirty="0"/>
              <a:t>D=0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76872"/>
            <a:ext cx="4352381" cy="1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4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</a:t>
            </a:r>
            <a:r>
              <a:rPr lang="zh-CN" altLang="en-US" sz="2800" dirty="0"/>
              <a:t>锁存器的缺点：存在</a:t>
            </a:r>
            <a:r>
              <a:rPr lang="zh-CN" altLang="en-US" sz="2800" dirty="0">
                <a:solidFill>
                  <a:srgbClr val="FF0000"/>
                </a:solidFill>
              </a:rPr>
              <a:t>空翻</a:t>
            </a:r>
            <a:r>
              <a:rPr lang="zh-CN" altLang="en-US" sz="2800" dirty="0"/>
              <a:t>现象</a:t>
            </a:r>
            <a:r>
              <a:rPr lang="en-US" altLang="zh-CN" sz="2800" dirty="0"/>
              <a:t>——</a:t>
            </a:r>
            <a:r>
              <a:rPr lang="zh-CN" altLang="en-US" sz="2800" dirty="0"/>
              <a:t>如果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锁存器直接用在时序电路中作为状态存储元件，当使能控制信号有效时，会导致该元件内部的状态值随时多次改变，而不是保持所需的原始状态值</a:t>
            </a:r>
          </a:p>
          <a:p>
            <a:r>
              <a:rPr lang="zh-CN" altLang="en-US" sz="2800" dirty="0"/>
              <a:t>解决方法：消除空翻现象，使每次触发仅使锁存器的内部状态仅改变一次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触发</a:t>
            </a:r>
            <a:r>
              <a:rPr lang="zh-CN" altLang="en-US" sz="2800" dirty="0"/>
              <a:t>：外部输入使锁存器状态改变的瞬间状态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触发器</a:t>
            </a:r>
            <a:r>
              <a:rPr lang="zh-CN" altLang="en-US" sz="2800" dirty="0"/>
              <a:t>：在锁存器的基础上使每次触发仅使状态改变一次的锁存电路（双稳态）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060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" y="3022823"/>
            <a:ext cx="1225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触发器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8350" y="2489423"/>
            <a:ext cx="22669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主从触发器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8350" y="3558843"/>
            <a:ext cx="1866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边沿触发器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05300" y="3183637"/>
            <a:ext cx="39116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利用直流反馈原理（维持阻塞）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60850" y="4024814"/>
            <a:ext cx="353376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利用内部电路延迟时间不同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3771900" y="1340768"/>
            <a:ext cx="4311650" cy="1145459"/>
          </a:xfrm>
          <a:prstGeom prst="wedgeRoundRectCallout">
            <a:avLst>
              <a:gd name="adj1" fmla="val -42029"/>
              <a:gd name="adj2" fmla="val 64738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用</a:t>
            </a:r>
            <a:r>
              <a:rPr lang="zh-CN" altLang="en-US" sz="2200" b="1" dirty="0">
                <a:solidFill>
                  <a:srgbClr val="FF0000"/>
                </a:solidFill>
              </a:rPr>
              <a:t>两个锁存器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，主锁存器在脉冲控制下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接收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输入数据，从锁存器在脉冲结束后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改变并保持状态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。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457200" y="4274468"/>
            <a:ext cx="2825750" cy="1341450"/>
          </a:xfrm>
          <a:prstGeom prst="wedgeRoundRectCallout">
            <a:avLst>
              <a:gd name="adj1" fmla="val 36990"/>
              <a:gd name="adj2" fmla="val -72771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r>
              <a:rPr lang="zh-CN" altLang="en-US" sz="22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利用时钟上升沿或下降沿变换状态，其他时间保持状态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366" y="5801091"/>
            <a:ext cx="82296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常见的触发器有：主从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SR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D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JK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触发器、</a:t>
            </a:r>
            <a:r>
              <a:rPr lang="en-US" altLang="zh-CN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T</a:t>
            </a:r>
            <a:r>
              <a:rPr lang="zh-CN" alt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新宋体" pitchFamily="49" charset="-122"/>
              </a:rPr>
              <a:t>触发器</a:t>
            </a:r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1691680" y="2708920"/>
            <a:ext cx="266700" cy="533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0800000">
            <a:off x="1691680" y="3242320"/>
            <a:ext cx="266700" cy="5360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882648" y="3372232"/>
            <a:ext cx="355600" cy="4213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>
            <a:off x="3882648" y="3793605"/>
            <a:ext cx="355600" cy="4198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1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主从触发器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822309" y="4391513"/>
            <a:ext cx="3901819" cy="2061823"/>
            <a:chOff x="2745" y="832"/>
            <a:chExt cx="2527" cy="1240"/>
          </a:xfrm>
        </p:grpSpPr>
        <p:sp>
          <p:nvSpPr>
            <p:cNvPr id="5" name="Freeform 46"/>
            <p:cNvSpPr>
              <a:spLocks/>
            </p:cNvSpPr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47"/>
            <p:cNvSpPr>
              <a:spLocks/>
            </p:cNvSpPr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8"/>
            <p:cNvSpPr>
              <a:spLocks/>
            </p:cNvSpPr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9"/>
            <p:cNvSpPr>
              <a:spLocks/>
            </p:cNvSpPr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0"/>
            <p:cNvSpPr>
              <a:spLocks/>
            </p:cNvSpPr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1"/>
            <p:cNvSpPr>
              <a:spLocks/>
            </p:cNvSpPr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52"/>
            <p:cNvSpPr>
              <a:spLocks/>
            </p:cNvSpPr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3"/>
            <p:cNvSpPr>
              <a:spLocks/>
            </p:cNvSpPr>
            <p:nvPr/>
          </p:nvSpPr>
          <p:spPr bwMode="auto">
            <a:xfrm flipV="1">
              <a:off x="3829" y="1973"/>
              <a:ext cx="259" cy="21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4"/>
            <p:cNvSpPr>
              <a:spLocks/>
            </p:cNvSpPr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5"/>
            <p:cNvSpPr>
              <a:spLocks/>
            </p:cNvSpPr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6"/>
            <p:cNvSpPr>
              <a:spLocks/>
            </p:cNvSpPr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57"/>
            <p:cNvSpPr>
              <a:spLocks noChangeArrowheads="1"/>
            </p:cNvSpPr>
            <p:nvPr/>
          </p:nvSpPr>
          <p:spPr bwMode="auto">
            <a:xfrm>
              <a:off x="4340" y="1171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17" name="Rectangle 58"/>
            <p:cNvSpPr>
              <a:spLocks noChangeArrowheads="1"/>
            </p:cNvSpPr>
            <p:nvPr/>
          </p:nvSpPr>
          <p:spPr bwMode="auto">
            <a:xfrm>
              <a:off x="4340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4348" y="1437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4739" y="971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4739" y="14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1" name="Freeform 62"/>
            <p:cNvSpPr>
              <a:spLocks/>
            </p:cNvSpPr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3303" y="1155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3" name="Rectangle 64"/>
            <p:cNvSpPr>
              <a:spLocks noChangeArrowheads="1"/>
            </p:cNvSpPr>
            <p:nvPr/>
          </p:nvSpPr>
          <p:spPr bwMode="auto">
            <a:xfrm>
              <a:off x="3319" y="1380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3710" y="9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3710" y="1420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6" name="Freeform 67"/>
            <p:cNvSpPr>
              <a:spLocks/>
            </p:cNvSpPr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68"/>
            <p:cNvSpPr>
              <a:spLocks noChangeArrowheads="1"/>
            </p:cNvSpPr>
            <p:nvPr/>
          </p:nvSpPr>
          <p:spPr bwMode="auto">
            <a:xfrm>
              <a:off x="2745" y="1139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itchFamily="2" charset="-122"/>
                </a:rPr>
                <a:t>C</a:t>
              </a:r>
              <a:endParaRPr lang="en-US" altLang="zh-CN" sz="3200" b="0" dirty="0">
                <a:ea typeface="宋体" pitchFamily="2" charset="-122"/>
              </a:endParaRPr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2753" y="89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753" y="1373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0" name="Rectangle 71"/>
            <p:cNvSpPr>
              <a:spLocks noChangeArrowheads="1"/>
            </p:cNvSpPr>
            <p:nvPr/>
          </p:nvSpPr>
          <p:spPr bwMode="auto">
            <a:xfrm>
              <a:off x="5178" y="964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Q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1" name="Rectangle 72"/>
            <p:cNvSpPr>
              <a:spLocks noChangeArrowheads="1"/>
            </p:cNvSpPr>
            <p:nvPr/>
          </p:nvSpPr>
          <p:spPr bwMode="auto">
            <a:xfrm>
              <a:off x="3305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itchFamily="2" charset="-122"/>
                </a:rPr>
                <a:t>S</a:t>
              </a:r>
              <a:endParaRPr lang="en-US" altLang="zh-CN" sz="3200" b="0">
                <a:ea typeface="宋体" pitchFamily="2" charset="-122"/>
              </a:endParaRPr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" name="Group 75"/>
            <p:cNvGrpSpPr>
              <a:grpSpLocks/>
            </p:cNvGrpSpPr>
            <p:nvPr/>
          </p:nvGrpSpPr>
          <p:grpSpPr bwMode="auto">
            <a:xfrm>
              <a:off x="5170" y="1439"/>
              <a:ext cx="102" cy="165"/>
              <a:chOff x="5162" y="1559"/>
              <a:chExt cx="102" cy="165"/>
            </a:xfrm>
          </p:grpSpPr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93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0" baseline="0">
                    <a:solidFill>
                      <a:srgbClr val="000000"/>
                    </a:solidFill>
                    <a:ea typeface="宋体" pitchFamily="2" charset="-122"/>
                  </a:rPr>
                  <a:t>Q</a:t>
                </a:r>
                <a:endParaRPr lang="en-US" altLang="zh-CN" sz="3200" b="0">
                  <a:ea typeface="宋体" pitchFamily="2" charset="-122"/>
                </a:endParaRPr>
              </a:p>
            </p:txBody>
          </p:sp>
          <p:sp>
            <p:nvSpPr>
              <p:cNvPr id="42" name="Line 77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78"/>
            <p:cNvGrpSpPr>
              <a:grpSpLocks noChangeAspect="1"/>
            </p:cNvGrpSpPr>
            <p:nvPr/>
          </p:nvGrpSpPr>
          <p:grpSpPr bwMode="auto">
            <a:xfrm>
              <a:off x="3603" y="1871"/>
              <a:ext cx="226" cy="201"/>
              <a:chOff x="1969" y="1598"/>
              <a:chExt cx="326" cy="289"/>
            </a:xfrm>
          </p:grpSpPr>
          <p:sp>
            <p:nvSpPr>
              <p:cNvPr id="39" name="AutoShape 79"/>
              <p:cNvSpPr>
                <a:spLocks noChangeAspect="1" noChangeArrowheads="1"/>
              </p:cNvSpPr>
              <p:nvPr/>
            </p:nvSpPr>
            <p:spPr bwMode="auto">
              <a:xfrm rot="5400000">
                <a:off x="1939" y="1628"/>
                <a:ext cx="289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80"/>
              <p:cNvSpPr>
                <a:spLocks noChangeAspect="1" noChangeArrowheads="1"/>
              </p:cNvSpPr>
              <p:nvPr/>
            </p:nvSpPr>
            <p:spPr bwMode="auto">
              <a:xfrm>
                <a:off x="2199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Oval 81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8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83"/>
            <p:cNvSpPr>
              <a:spLocks noChangeArrowheads="1"/>
            </p:cNvSpPr>
            <p:nvPr/>
          </p:nvSpPr>
          <p:spPr bwMode="auto">
            <a:xfrm>
              <a:off x="3104" y="120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由两个门控</a:t>
            </a:r>
            <a:r>
              <a:rPr lang="en-US" altLang="zh-CN" sz="2800" dirty="0"/>
              <a:t>S-R</a:t>
            </a:r>
            <a:r>
              <a:rPr lang="zh-CN" altLang="en-US" sz="2800" dirty="0"/>
              <a:t>锁存器串联构成，第二个锁存器的时钟通过反相器取反</a:t>
            </a:r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C=1</a:t>
            </a:r>
            <a:r>
              <a:rPr lang="zh-CN" altLang="en-US" sz="2800" dirty="0"/>
              <a:t>时，输入信号进入第一个锁存器（主锁存器）</a:t>
            </a:r>
            <a:endParaRPr lang="en-US" altLang="zh-CN" sz="2800" dirty="0"/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C=0</a:t>
            </a:r>
            <a:r>
              <a:rPr lang="zh-CN" altLang="en-US" sz="2800" dirty="0"/>
              <a:t>时，第二个锁存器（从锁存器）改变输出</a:t>
            </a:r>
          </a:p>
          <a:p>
            <a:r>
              <a:rPr lang="zh-CN" altLang="en-US" sz="2800" dirty="0"/>
              <a:t>从输入到输出的通路被不同的时钟信号值</a:t>
            </a:r>
            <a:r>
              <a:rPr lang="en-US" altLang="zh-CN" sz="2800" dirty="0"/>
              <a:t>(C = 1 </a:t>
            </a:r>
            <a:r>
              <a:rPr lang="zh-CN" altLang="en-US" sz="2800" dirty="0"/>
              <a:t>和 </a:t>
            </a:r>
            <a:r>
              <a:rPr lang="en-US" altLang="zh-CN" sz="2800" dirty="0"/>
              <a:t>C = 0)</a:t>
            </a:r>
            <a:r>
              <a:rPr lang="zh-CN" altLang="en-US" sz="2800" dirty="0"/>
              <a:t>所断开</a:t>
            </a:r>
          </a:p>
          <a:p>
            <a:endParaRPr lang="zh-CN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15144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67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6" name="矩形 5"/>
          <p:cNvSpPr/>
          <p:nvPr/>
        </p:nvSpPr>
        <p:spPr>
          <a:xfrm>
            <a:off x="224284" y="1150070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R=1;S=0; #50;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R=0;S=1; #50;</a:t>
            </a:r>
          </a:p>
          <a:p>
            <a:r>
              <a:rPr lang="en-US" altLang="zh-CN" sz="2800" dirty="0"/>
              <a:t>	R=1;S=1; #50;</a:t>
            </a:r>
          </a:p>
          <a:p>
            <a:r>
              <a:rPr lang="en-US" altLang="zh-CN" sz="2800" dirty="0"/>
              <a:t>	R=0;S=0; #50;</a:t>
            </a:r>
          </a:p>
          <a:p>
            <a:r>
              <a:rPr lang="en-US" altLang="zh-CN" sz="2800" dirty="0"/>
              <a:t>	R=1;S=1; #50;	 </a:t>
            </a:r>
          </a:p>
          <a:p>
            <a:r>
              <a:rPr lang="en-US" altLang="zh-CN" sz="2800" dirty="0"/>
              <a:t>end</a:t>
            </a:r>
          </a:p>
          <a:p>
            <a:r>
              <a:rPr lang="en-US" altLang="zh-CN" sz="2800" dirty="0"/>
              <a:t>always begin</a:t>
            </a:r>
          </a:p>
          <a:p>
            <a:r>
              <a:rPr lang="en-US" altLang="zh-CN" sz="2800" dirty="0"/>
              <a:t>	C=0;#20;</a:t>
            </a:r>
          </a:p>
          <a:p>
            <a:r>
              <a:rPr lang="en-US" altLang="zh-CN" sz="2800" dirty="0"/>
              <a:t>	C=1;#20;</a:t>
            </a:r>
          </a:p>
          <a:p>
            <a:r>
              <a:rPr lang="en-US" altLang="zh-CN" sz="2800" dirty="0"/>
              <a:t>end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636912"/>
            <a:ext cx="566128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正边沿维持阻塞型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94665"/>
              </p:ext>
            </p:extLst>
          </p:nvPr>
        </p:nvGraphicFramePr>
        <p:xfrm>
          <a:off x="395536" y="1484784"/>
          <a:ext cx="5294128" cy="45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Visio" r:id="rId3" imgW="2628794" imgH="2339497" progId="Visio.Drawing.11">
                  <p:embed/>
                </p:oleObj>
              </mc:Choice>
              <mc:Fallback>
                <p:oleObj name="Visio" r:id="rId3" imgW="2628794" imgH="2339497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84784"/>
                        <a:ext cx="5294128" cy="45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871045"/>
              </p:ext>
            </p:extLst>
          </p:nvPr>
        </p:nvGraphicFramePr>
        <p:xfrm>
          <a:off x="5868144" y="4077072"/>
          <a:ext cx="1776412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Visio" r:id="rId5" imgW="1028034" imgH="1306094" progId="Visio.Drawing.11">
                  <p:embed/>
                </p:oleObj>
              </mc:Choice>
              <mc:Fallback>
                <p:oleObj name="Visio" r:id="rId5" imgW="1028034" imgH="1306094" progId="Visio.Drawing.11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077072"/>
                        <a:ext cx="1776412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6359"/>
              </p:ext>
            </p:extLst>
          </p:nvPr>
        </p:nvGraphicFramePr>
        <p:xfrm>
          <a:off x="4980304" y="1628800"/>
          <a:ext cx="3840168" cy="22383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3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18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i="0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异步控制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上升沿触发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R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S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C</a:t>
                      </a:r>
                      <a:r>
                        <a:rPr lang="en-US" altLang="zh-CN" b="1" i="1" baseline="-2500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P</a:t>
                      </a:r>
                      <a:endParaRPr lang="zh-CN" altLang="en-US" b="1" i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D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baseline="0" dirty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0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</a:p>
          <a:p>
            <a:r>
              <a:rPr lang="en-US" altLang="zh-CN" sz="2800" dirty="0"/>
              <a:t>           S = 1;</a:t>
            </a:r>
          </a:p>
          <a:p>
            <a:r>
              <a:rPr lang="en-US" altLang="zh-CN" sz="2800" dirty="0"/>
              <a:t>           R = 1;</a:t>
            </a:r>
          </a:p>
          <a:p>
            <a:r>
              <a:rPr lang="en-US" altLang="zh-CN" sz="2800" dirty="0"/>
              <a:t>	D = 0; #150;</a:t>
            </a:r>
          </a:p>
          <a:p>
            <a:r>
              <a:rPr lang="en-US" altLang="zh-CN" sz="2800" dirty="0"/>
              <a:t>	D = 1; #150;	 </a:t>
            </a:r>
          </a:p>
          <a:p>
            <a:r>
              <a:rPr lang="en-US" altLang="zh-CN" sz="2800" dirty="0"/>
              <a:t>end</a:t>
            </a:r>
          </a:p>
          <a:p>
            <a:endParaRPr lang="en-US" altLang="zh-CN" sz="2800" dirty="0"/>
          </a:p>
          <a:p>
            <a:r>
              <a:rPr lang="en-US" altLang="zh-CN" sz="2800" dirty="0"/>
              <a:t>always begin</a:t>
            </a:r>
          </a:p>
          <a:p>
            <a:r>
              <a:rPr lang="en-US" altLang="zh-CN" sz="2800" dirty="0"/>
              <a:t>	C=0; #50;</a:t>
            </a:r>
          </a:p>
          <a:p>
            <a:r>
              <a:rPr lang="en-US" altLang="zh-CN" sz="2800" dirty="0"/>
              <a:t>	C=1; #50;</a:t>
            </a:r>
          </a:p>
          <a:p>
            <a:r>
              <a:rPr lang="en-US" altLang="zh-CN" sz="2800" dirty="0"/>
              <a:t>end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581895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80112" y="465313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还能试试</a:t>
            </a:r>
            <a:r>
              <a:rPr lang="en-US" altLang="zh-CN" dirty="0"/>
              <a:t>S=1,R=0</a:t>
            </a:r>
            <a:r>
              <a:rPr lang="zh-CN" altLang="en-US" dirty="0"/>
              <a:t>和</a:t>
            </a:r>
            <a:endParaRPr lang="en-US" altLang="zh-CN" dirty="0"/>
          </a:p>
          <a:p>
            <a:r>
              <a:rPr lang="en-US" altLang="zh-CN" dirty="0"/>
              <a:t>S=0,R=1</a:t>
            </a:r>
            <a:r>
              <a:rPr lang="zh-CN" altLang="en-US" dirty="0"/>
              <a:t>的情况</a:t>
            </a:r>
          </a:p>
        </p:txBody>
      </p:sp>
    </p:spTree>
    <p:extLst>
      <p:ext uri="{BB962C8B-B14F-4D97-AF65-F5344CB8AC3E}">
        <p14:creationId xmlns:p14="http://schemas.microsoft.com/office/powerpoint/2010/main" val="147597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实验目的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实验设备与材料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实验任务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实现门控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/>
              <a:t>主从触发器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触发器</a:t>
            </a:r>
            <a:r>
              <a:rPr lang="zh-CN" altLang="en-US" sz="2800" dirty="0"/>
              <a:t>，并验证功能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基本</a:t>
            </a:r>
            <a:r>
              <a:rPr lang="en-US" altLang="zh-CN" dirty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新建工程</a:t>
            </a:r>
            <a:r>
              <a:rPr lang="en-US" altLang="zh-CN" dirty="0" err="1"/>
              <a:t>MyLATCHS</a:t>
            </a:r>
            <a:endParaRPr lang="en-US" altLang="zh-CN" dirty="0"/>
          </a:p>
          <a:p>
            <a:r>
              <a:rPr lang="zh-CN" altLang="en-US" dirty="0"/>
              <a:t>新建源文件</a:t>
            </a:r>
            <a:r>
              <a:rPr lang="en-US" altLang="zh-CN" dirty="0" err="1"/>
              <a:t>SR_LATCH.sch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NAND2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</a:p>
        </p:txBody>
      </p:sp>
    </p:spTree>
    <p:extLst>
      <p:ext uri="{BB962C8B-B14F-4D97-AF65-F5344CB8AC3E}">
        <p14:creationId xmlns:p14="http://schemas.microsoft.com/office/powerpoint/2010/main" val="288778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门控</a:t>
            </a:r>
            <a:r>
              <a:rPr lang="en-US" altLang="zh-CN" dirty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CSR_LATCH.sch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NAND2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生成自定义符号的</a:t>
            </a:r>
            <a:r>
              <a:rPr lang="en-US" altLang="zh-CN" dirty="0" err="1"/>
              <a:t>CSR_LATCH.sym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088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D_LATCH.sch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NAND2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</a:p>
        </p:txBody>
      </p:sp>
    </p:spTree>
    <p:extLst>
      <p:ext uri="{BB962C8B-B14F-4D97-AF65-F5344CB8AC3E}">
        <p14:creationId xmlns:p14="http://schemas.microsoft.com/office/powerpoint/2010/main" val="90310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SR</a:t>
            </a:r>
            <a:r>
              <a:rPr lang="zh-CN" altLang="en-US" dirty="0"/>
              <a:t>主从触发</a:t>
            </a:r>
            <a:r>
              <a:rPr lang="zh-CN" altLang="zh-CN" dirty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MS_FLIPFLOP.sch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CSR_LATCH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仿真（包含一次性采样）</a:t>
            </a:r>
          </a:p>
        </p:txBody>
      </p:sp>
    </p:spTree>
    <p:extLst>
      <p:ext uri="{BB962C8B-B14F-4D97-AF65-F5344CB8AC3E}">
        <p14:creationId xmlns:p14="http://schemas.microsoft.com/office/powerpoint/2010/main" val="1074015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触发</a:t>
            </a:r>
            <a:r>
              <a:rPr lang="zh-CN" altLang="zh-CN" dirty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新建源文件</a:t>
            </a:r>
            <a:r>
              <a:rPr lang="en-US" altLang="zh-CN" dirty="0" err="1"/>
              <a:t>D_FLIPFLOP.sch</a:t>
            </a:r>
            <a:endParaRPr lang="en-US" altLang="zh-CN" dirty="0"/>
          </a:p>
          <a:p>
            <a:r>
              <a:rPr lang="zh-CN" altLang="en-US" dirty="0"/>
              <a:t>用原理图方式设计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NAND3</a:t>
            </a:r>
            <a:r>
              <a:rPr lang="zh-CN" altLang="en-US" dirty="0"/>
              <a:t>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仿真</a:t>
            </a:r>
          </a:p>
        </p:txBody>
      </p:sp>
    </p:spTree>
    <p:extLst>
      <p:ext uri="{BB962C8B-B14F-4D97-AF65-F5344CB8AC3E}">
        <p14:creationId xmlns:p14="http://schemas.microsoft.com/office/powerpoint/2010/main" val="43590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掌握锁存器与触发器构成的条件和工作原理</a:t>
            </a:r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掌握锁存器与触发器的区别</a:t>
            </a:r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</a:t>
            </a:r>
            <a:r>
              <a:rPr lang="zh-CN" altLang="zh-CN" sz="2800" dirty="0"/>
              <a:t>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、门控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D</a:t>
            </a:r>
            <a:r>
              <a:rPr lang="zh-CN" altLang="en-US" sz="2800" dirty="0"/>
              <a:t>触发器的基本功能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768"/>
              </a:spcBef>
            </a:pPr>
            <a:r>
              <a:rPr lang="zh-CN" altLang="en-US" sz="2800" dirty="0"/>
              <a:t>掌握</a:t>
            </a:r>
            <a:r>
              <a:rPr lang="zh-CN" altLang="zh-CN" sz="2800" dirty="0"/>
              <a:t>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、门控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SR</a:t>
            </a:r>
            <a:r>
              <a:rPr lang="zh-CN" altLang="en-US" sz="2800" dirty="0"/>
              <a:t>锁存器</a:t>
            </a:r>
            <a:r>
              <a:rPr lang="zh-CN" altLang="zh-CN" sz="2800" dirty="0"/>
              <a:t>存在的时序问题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768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实验材料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实现门控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/>
              <a:t>主从触发器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触发器</a:t>
            </a:r>
            <a:r>
              <a:rPr lang="zh-CN" altLang="en-US" sz="2800" dirty="0"/>
              <a:t>，并验证功能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构成锁存器的充分条件</a:t>
            </a:r>
          </a:p>
          <a:p>
            <a:pPr lvl="1"/>
            <a:r>
              <a:rPr lang="zh-CN" altLang="en-US" dirty="0"/>
              <a:t>能长期保持给定的某个稳定状态</a:t>
            </a:r>
          </a:p>
          <a:p>
            <a:pPr lvl="1"/>
            <a:r>
              <a:rPr lang="zh-CN" altLang="en-US" dirty="0"/>
              <a:t>有两个稳定状态：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在一定条件下能随时改变逻辑状态，即：置</a:t>
            </a:r>
            <a:r>
              <a:rPr lang="en-US" altLang="zh-CN" dirty="0"/>
              <a:t>1</a:t>
            </a:r>
            <a:r>
              <a:rPr lang="zh-CN" altLang="en-US" dirty="0"/>
              <a:t>或置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最基本的锁存器有：</a:t>
            </a:r>
            <a:r>
              <a:rPr lang="en-US" altLang="zh-CN" dirty="0"/>
              <a:t>SR</a:t>
            </a:r>
            <a:r>
              <a:rPr lang="zh-CN" altLang="en-US" dirty="0"/>
              <a:t>锁存器、</a:t>
            </a:r>
            <a:r>
              <a:rPr lang="en-US" altLang="zh-CN" dirty="0"/>
              <a:t>D</a:t>
            </a:r>
            <a:r>
              <a:rPr lang="zh-CN" altLang="en-US" dirty="0"/>
              <a:t>锁存器 </a:t>
            </a:r>
          </a:p>
          <a:p>
            <a:r>
              <a:rPr lang="zh-CN" altLang="en-US" dirty="0"/>
              <a:t>锁存器有两个稳定状态，又称双稳态电路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711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3" y="1315305"/>
            <a:ext cx="8507288" cy="4525963"/>
          </a:xfrm>
        </p:spPr>
        <p:txBody>
          <a:bodyPr/>
          <a:lstStyle/>
          <a:p>
            <a:r>
              <a:rPr lang="zh-CN" altLang="en-US" dirty="0"/>
              <a:t>将两个具有</a:t>
            </a:r>
            <a:r>
              <a:rPr lang="en-US" altLang="zh-CN" dirty="0"/>
              <a:t>2</a:t>
            </a:r>
            <a:r>
              <a:rPr lang="zh-CN" altLang="en-US" dirty="0"/>
              <a:t>输入端的反向逻辑器件的输出与输入端交叉连起来，另一个输入端作为外部信息输出端，就构成最简单的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SR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锁存器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477608"/>
              </p:ext>
            </p:extLst>
          </p:nvPr>
        </p:nvGraphicFramePr>
        <p:xfrm>
          <a:off x="4948881" y="5085184"/>
          <a:ext cx="3583559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Visio" r:id="rId3" imgW="1135176" imgH="479028" progId="Visio.Drawing.11">
                  <p:embed/>
                </p:oleObj>
              </mc:Choice>
              <mc:Fallback>
                <p:oleObj name="Visio" r:id="rId3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881" y="5085184"/>
                        <a:ext cx="3583559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786012"/>
              </p:ext>
            </p:extLst>
          </p:nvPr>
        </p:nvGraphicFramePr>
        <p:xfrm>
          <a:off x="539553" y="3429000"/>
          <a:ext cx="3600400" cy="234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Visio" r:id="rId5" imgW="1081969" imgH="701213" progId="Visio.Drawing.11">
                  <p:embed/>
                </p:oleObj>
              </mc:Choice>
              <mc:Fallback>
                <p:oleObj name="Visio" r:id="rId5" imgW="1081969" imgH="701213" progId="Visio.Drawing.11">
                  <p:embed/>
                  <p:pic>
                    <p:nvPicPr>
                      <p:cNvPr id="0" name="或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3429000"/>
                        <a:ext cx="3600400" cy="2345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或非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737179"/>
                  </p:ext>
                </p:extLst>
              </p:nvPr>
            </p:nvGraphicFramePr>
            <p:xfrm>
              <a:off x="4886251" y="3011770"/>
              <a:ext cx="3286149" cy="191059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547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640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673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或非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737179"/>
                  </p:ext>
                </p:extLst>
              </p:nvPr>
            </p:nvGraphicFramePr>
            <p:xfrm>
              <a:off x="4886251" y="3011770"/>
              <a:ext cx="3286149" cy="1910598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54709"/>
                    <a:gridCol w="964087"/>
                    <a:gridCol w="1367353"/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000" t="-13846" r="-144304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000" t="-112121" r="-144304" b="-3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 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14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文本框 3"/>
          <p:cNvSpPr txBox="1"/>
          <p:nvPr/>
        </p:nvSpPr>
        <p:spPr>
          <a:xfrm>
            <a:off x="2195736" y="6034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或非门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610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/>
              <a:t>锁存器（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98613"/>
              </p:ext>
            </p:extLst>
          </p:nvPr>
        </p:nvGraphicFramePr>
        <p:xfrm>
          <a:off x="4355976" y="4077072"/>
          <a:ext cx="4460007" cy="188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Visio" r:id="rId3" imgW="1135176" imgH="479028" progId="Visio.Drawing.11">
                  <p:embed/>
                </p:oleObj>
              </mc:Choice>
              <mc:Fallback>
                <p:oleObj name="Visio" r:id="rId3" imgW="1135176" imgH="4790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077072"/>
                        <a:ext cx="4460007" cy="1882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377857"/>
              </p:ext>
            </p:extLst>
          </p:nvPr>
        </p:nvGraphicFramePr>
        <p:xfrm>
          <a:off x="467544" y="2420888"/>
          <a:ext cx="3647033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Visio" r:id="rId5" imgW="1094439" imgH="712641" progId="Visio.Drawing.11">
                  <p:embed/>
                </p:oleObj>
              </mc:Choice>
              <mc:Fallback>
                <p:oleObj name="Visio" r:id="rId5" imgW="1094439" imgH="712641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20888"/>
                        <a:ext cx="3647033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与非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6706917"/>
                  </p:ext>
                </p:extLst>
              </p:nvPr>
            </p:nvGraphicFramePr>
            <p:xfrm>
              <a:off x="4788024" y="1628800"/>
              <a:ext cx="3429025" cy="190868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962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060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68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endParaRPr lang="zh-CN" altLang="en-US" sz="1800" b="1" i="1" kern="1200" baseline="0" dirty="0">
                            <a:solidFill>
                              <a:schemeClr val="tx1"/>
                            </a:solidFill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1800" b="1" i="1" kern="1200" baseline="0" dirty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800" b="1" i="1" kern="1200" baseline="0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50800" dist="38100" dir="2700000" algn="tl" rotWithShape="0">
                                          <a:prstClr val="black">
                                            <a:alpha val="40000"/>
                                          </a:prstClr>
                                        </a:outerShdw>
                                      </a:effectLst>
                                      <a:latin typeface="Times New Roman" pitchFamily="18" charset="0"/>
                                      <a:ea typeface="新宋体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altLang="zh-CN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 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与非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6706917"/>
                  </p:ext>
                </p:extLst>
              </p:nvPr>
            </p:nvGraphicFramePr>
            <p:xfrm>
              <a:off x="4788024" y="1628800"/>
              <a:ext cx="3429025" cy="1908684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96218"/>
                    <a:gridCol w="1006004"/>
                    <a:gridCol w="1426803"/>
                  </a:tblGrid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R S</a:t>
                          </a:r>
                          <a:endParaRPr lang="zh-CN" altLang="en-US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000" t="-13846" r="-144242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说明</a:t>
                          </a:r>
                          <a:endParaRPr lang="zh-CN" altLang="en-US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solidFill>
                          <a:schemeClr val="accent1">
                            <a:alpha val="2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0 0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i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未定义</a:t>
                          </a:r>
                          <a:endParaRPr lang="zh-CN" altLang="en-US" b="1" baseline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1 0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置</a:t>
                          </a:r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98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1 1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000" t="-396923" r="-144242" b="-3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baseline="0" dirty="0" smtClean="0"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Times New Roman" pitchFamily="18" charset="0"/>
                              <a:ea typeface="新宋体" pitchFamily="49" charset="-122"/>
                            </a:rPr>
                            <a:t>保持</a:t>
                          </a:r>
                          <a:endParaRPr lang="zh-CN" altLang="en-US" b="1" baseline="0" dirty="0">
                            <a:effectLst>
                              <a:outerShdw blurRad="50800" dist="38100" dir="2700000" algn="tl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Times New Roman" pitchFamily="18" charset="0"/>
                            <a:ea typeface="新宋体" pitchFamily="49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文本框 2"/>
          <p:cNvSpPr txBox="1"/>
          <p:nvPr/>
        </p:nvSpPr>
        <p:spPr>
          <a:xfrm>
            <a:off x="2195736" y="50180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与非门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957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R=1;S=0;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R=0;S=1;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</a:p>
          <a:p>
            <a:pPr marL="0" indent="0">
              <a:buNone/>
            </a:pPr>
            <a:r>
              <a:rPr lang="pt-BR" altLang="zh-CN" sz="2400" dirty="0"/>
              <a:t>R=0;S=0; #50;</a:t>
            </a:r>
          </a:p>
          <a:p>
            <a:pPr marL="0" indent="0">
              <a:buNone/>
            </a:pPr>
            <a:r>
              <a:rPr lang="pt-BR" altLang="zh-CN" sz="2400" dirty="0"/>
              <a:t>R=1;S=1; #50;</a:t>
            </a:r>
            <a:endParaRPr lang="zh-CN" alt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67" y="2420888"/>
            <a:ext cx="611212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36244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</TotalTime>
  <Words>1116</Words>
  <Application>Microsoft Office PowerPoint</Application>
  <PresentationFormat>全屏显示(4:3)</PresentationFormat>
  <Paragraphs>274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Cambria Math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Microsoft Visio 2003-2010 绘图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SR锁存器（1）</vt:lpstr>
      <vt:lpstr>SR锁存器（2）</vt:lpstr>
      <vt:lpstr>仿真</vt:lpstr>
      <vt:lpstr>门控SR锁存器</vt:lpstr>
      <vt:lpstr>仿真</vt:lpstr>
      <vt:lpstr>D锁存器</vt:lpstr>
      <vt:lpstr>仿真</vt:lpstr>
      <vt:lpstr>触发器</vt:lpstr>
      <vt:lpstr>触发器</vt:lpstr>
      <vt:lpstr>SR主从触发器</vt:lpstr>
      <vt:lpstr>仿真</vt:lpstr>
      <vt:lpstr>正边沿维持阻塞型D触发器</vt:lpstr>
      <vt:lpstr>仿真</vt:lpstr>
      <vt:lpstr>实验内容与步骤</vt:lpstr>
      <vt:lpstr>基本SR锁存器</vt:lpstr>
      <vt:lpstr>门控SR锁存器</vt:lpstr>
      <vt:lpstr>D锁存器</vt:lpstr>
      <vt:lpstr>SR主从触发器</vt:lpstr>
      <vt:lpstr>D触发器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解 雲暄</cp:lastModifiedBy>
  <cp:revision>273</cp:revision>
  <dcterms:created xsi:type="dcterms:W3CDTF">2011-08-03T07:44:17Z</dcterms:created>
  <dcterms:modified xsi:type="dcterms:W3CDTF">2020-11-30T09:26:01Z</dcterms:modified>
</cp:coreProperties>
</file>