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8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284" r:id="rId16"/>
    <p:sldId id="285" r:id="rId17"/>
    <p:sldId id="304" r:id="rId18"/>
    <p:sldId id="286" r:id="rId19"/>
    <p:sldId id="289" r:id="rId20"/>
    <p:sldId id="290" r:id="rId21"/>
    <p:sldId id="287" r:id="rId22"/>
    <p:sldId id="288" r:id="rId23"/>
    <p:sldId id="302" r:id="rId24"/>
    <p:sldId id="295" r:id="rId25"/>
    <p:sldId id="303" r:id="rId26"/>
    <p:sldId id="26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299"/>
            <p14:sldId id="300"/>
            <p14:sldId id="301"/>
            <p14:sldId id="284"/>
            <p14:sldId id="285"/>
            <p14:sldId id="304"/>
            <p14:sldId id="286"/>
            <p14:sldId id="289"/>
            <p14:sldId id="290"/>
            <p14:sldId id="287"/>
            <p14:sldId id="288"/>
            <p14:sldId id="302"/>
            <p14:sldId id="295"/>
            <p14:sldId id="30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2681" autoAdjust="0"/>
  </p:normalViewPr>
  <p:slideViewPr>
    <p:cSldViewPr>
      <p:cViewPr varScale="1">
        <p:scale>
          <a:sx n="94" d="100"/>
          <a:sy n="94" d="100"/>
        </p:scale>
        <p:origin x="2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6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段数码管显示译码器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Hex to 7-segment decoder 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9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多位七段数码管显示原理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静态显示</a:t>
            </a:r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段码对应一个显示译码电路</a:t>
            </a:r>
          </a:p>
          <a:p>
            <a:r>
              <a:rPr lang="zh-CN" altLang="en-US" sz="2400" dirty="0"/>
              <a:t>动态扫描显示：时分复用显示</a:t>
            </a:r>
          </a:p>
          <a:p>
            <a:pPr lvl="1"/>
            <a:r>
              <a:rPr lang="zh-CN" altLang="en-US" sz="2000" dirty="0"/>
              <a:t>利用人眼视觉残留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段码译码电路分时为每个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段码提供译码</a:t>
            </a:r>
          </a:p>
          <a:p>
            <a:r>
              <a:rPr lang="zh-CN" altLang="en-US" sz="2400" dirty="0"/>
              <a:t>控制时序</a:t>
            </a:r>
          </a:p>
          <a:p>
            <a:pPr lvl="1"/>
            <a:r>
              <a:rPr lang="zh-CN" altLang="en-US" sz="2000" dirty="0"/>
              <a:t>用定时计数信号控制公共极，分时输出对应七段码的显示信号：	 </a:t>
            </a:r>
            <a:r>
              <a:rPr lang="zh-CN" altLang="en-US" sz="2000" dirty="0">
                <a:solidFill>
                  <a:srgbClr val="FF0000"/>
                </a:solidFill>
              </a:rPr>
              <a:t>动态扫描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位七段码结构</a:t>
            </a:r>
          </a:p>
          <a:p>
            <a:pPr lvl="1"/>
            <a:r>
              <a:rPr lang="zh-CN" altLang="en-US" sz="2000" dirty="0"/>
              <a:t>正极：公共端</a:t>
            </a:r>
          </a:p>
          <a:p>
            <a:pPr lvl="1"/>
            <a:r>
              <a:rPr lang="zh-CN" altLang="en-US" sz="2000" dirty="0"/>
              <a:t>七段信号并联</a:t>
            </a:r>
          </a:p>
          <a:p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3481"/>
            <a:ext cx="6256037" cy="220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807767" y="4463481"/>
            <a:ext cx="4834880" cy="234078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9" y="5111553"/>
            <a:ext cx="387894" cy="1267669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51983" y="439008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0550" indent="-533400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4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分时控制示意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5" y="1412776"/>
            <a:ext cx="5189597" cy="28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39993"/>
              </p:ext>
            </p:extLst>
          </p:nvPr>
        </p:nvGraphicFramePr>
        <p:xfrm>
          <a:off x="1043608" y="4336304"/>
          <a:ext cx="7408912" cy="233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Visio" r:id="rId4" imgW="3509239" imgH="1324759" progId="Visio.Drawing.11">
                  <p:embed/>
                </p:oleObj>
              </mc:Choice>
              <mc:Fallback>
                <p:oleObj name="Visio" r:id="rId4" imgW="3509239" imgH="1324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304"/>
                        <a:ext cx="7408912" cy="233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5503083" y="156494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31529" y="197203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4278947" y="26087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530403" y="31491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1390650" lvl="2" indent="-533400" algn="just">
              <a:spcBef>
                <a:spcPts val="0"/>
              </a:spcBef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共阳：低电平控制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cs typeface="Times New Roman" panose="02020603050405020304" pitchFamily="18" charset="0"/>
              </a:rPr>
              <a:t>p</a:t>
            </a: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01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模块实现数码管显示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MY_MC14495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MyMC14495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新建源文件，文件名称用</a:t>
            </a:r>
            <a:r>
              <a:rPr lang="en-US" altLang="zh-CN" dirty="0"/>
              <a:t>MyMC14495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72816"/>
            <a:ext cx="9144000" cy="3941655"/>
            <a:chOff x="-25326" y="1988840"/>
            <a:chExt cx="9144000" cy="394165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41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MyMC14495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MyMC14495</a:t>
            </a:r>
            <a:r>
              <a:rPr lang="zh-CN" altLang="en-US" sz="2400" dirty="0"/>
              <a:t>模块进行仿真，参考激励代码如下：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initial begin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D3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D2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D1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D0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LE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point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endParaRPr lang="zh-CN" altLang="en-US" sz="2800" dirty="0">
              <a:solidFill>
                <a:srgbClr val="3366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4456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	for (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&lt;=15;i=i+1) begin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{D3,D2,D1,D0}=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#50;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end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#50;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LE = 1;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24118"/>
            <a:ext cx="8424936" cy="22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MyMC14495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使用时必须复制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/>
              <a:t>）到对应工程目录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DispNumber_sch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</a:t>
            </a:r>
            <a:r>
              <a:rPr lang="en-US" altLang="zh-CN" dirty="0" err="1"/>
              <a:t>DispNumber_sch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MyMC14495.sym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到工程根目录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MyMC14495</a:t>
            </a:r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MyMC14495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6168605" cy="44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/>
          </a:bodyPr>
          <a:lstStyle/>
          <a:p>
            <a:r>
              <a:rPr lang="en-US" altLang="zh-CN" dirty="0"/>
              <a:t>UCF</a:t>
            </a:r>
            <a:r>
              <a:rPr lang="zh-CN" altLang="en-US" dirty="0"/>
              <a:t>引脚定义</a:t>
            </a:r>
          </a:p>
          <a:p>
            <a:pPr lvl="1"/>
            <a:r>
              <a:rPr lang="zh-CN" altLang="en-US" dirty="0"/>
              <a:t>输入</a:t>
            </a:r>
          </a:p>
          <a:p>
            <a:pPr lvl="2"/>
            <a:r>
              <a:rPr lang="en-US" altLang="zh-CN" dirty="0"/>
              <a:t>SW[7:4]=AN[3:0]</a:t>
            </a:r>
          </a:p>
          <a:p>
            <a:pPr lvl="2"/>
            <a:r>
              <a:rPr lang="en-US" altLang="zh-CN" dirty="0"/>
              <a:t>SW[3:0]=D3D2D1D0</a:t>
            </a:r>
          </a:p>
          <a:p>
            <a:pPr lvl="2"/>
            <a:r>
              <a:rPr lang="en-US" altLang="zh-CN" dirty="0"/>
              <a:t>LE</a:t>
            </a:r>
          </a:p>
          <a:p>
            <a:pPr lvl="2"/>
            <a:r>
              <a:rPr lang="en-US" altLang="zh-CN" dirty="0"/>
              <a:t>point</a:t>
            </a:r>
          </a:p>
          <a:p>
            <a:pPr lvl="1"/>
            <a:r>
              <a:rPr lang="zh-CN" altLang="en-US" dirty="0"/>
              <a:t>输出</a:t>
            </a:r>
          </a:p>
          <a:p>
            <a:pPr lvl="2"/>
            <a:r>
              <a:rPr lang="en-US" altLang="zh-CN" dirty="0"/>
              <a:t>g-a=SEGMENT[6:0]</a:t>
            </a:r>
          </a:p>
          <a:p>
            <a:pPr lvl="2"/>
            <a:r>
              <a:rPr lang="en-US" altLang="zh-CN" dirty="0"/>
              <a:t>p=SEGMENT[7]</a:t>
            </a:r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引脚分配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815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"SW[0]"				LOC = AA10 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"SW[1]"				LOC = AB10 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"SW[2]"				LOC = AA13 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"SW[3]"				LOC = AA12  | IOSTANDARD = LVCMOS15;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"SW[4]"				LOC = Y13   | IOSTANDARD = LVCMOS15; #AN0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"SW[5]"				LOC = Y12   | IOSTANDARD = LVCMOS15; #AN1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"SW[6]"				LOC = AD11  | IOSTANDARD = LVCMOS15; #AN2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"SW[7]"				LOC = AD10  | IOSTANDARD = LVCMOS15; #AN3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"point"				LOC = AF13  | IOSTANDARD = LVCMOS15 ;#SW[14]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"LE"				LOC = AF10  | IOSTANDARD = LVCMOS15 ;#SW[15]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"SEGMENT[0]"		LOC = AB22     		 | IOSTANDARD = LVCMOS33 ;#a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"SEGMENT[1]" 		LOC = AD24		 | IOSTANDARD = LVCMOS33 ;#b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"SEGMENT[2]" 		LOC = AD23		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"SEGMENT[3]" 		LOC = Y21		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"SEGMENT[4]" 		LOC = W20		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"SEGMENT[5]" 		LOC = AC24		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"SEGMENT[6]" 		LOC = AC23		 | IOSTANDARD = LVCMOS33 ;#g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"SEGMENT[7]" 		LOC = AA22		 | IOSTANDARD = LVCMOS33 ;#point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"AN[0]" 			LOC = AD21     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"AN[1]" 			LOC = AC21     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"AN[2]" 			LOC = AB21      | IOSTANDARD = LVCMOS33 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"AN[3]" 			LOC = AC22      | IOSTANDARD = LVCMOS33 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8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掌握七数码管显示原理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掌握七段码显示译码设计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Xilinx ISE</a:t>
            </a:r>
            <a:r>
              <a:rPr lang="zh-CN" altLang="en-US" sz="2800" dirty="0"/>
              <a:t> 环境及</a:t>
            </a:r>
            <a:r>
              <a:rPr lang="en-US" altLang="zh-CN" sz="2800" dirty="0"/>
              <a:t>SWORD</a:t>
            </a:r>
            <a:r>
              <a:rPr lang="zh-CN" altLang="en-US" sz="2800" dirty="0"/>
              <a:t>实验平台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MyMC14495</a:t>
            </a:r>
            <a:r>
              <a:rPr lang="zh-CN" altLang="en-US" sz="2800" dirty="0"/>
              <a:t>模块实现数码管显示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7+1</a:t>
            </a:r>
            <a:r>
              <a:rPr lang="zh-CN" altLang="en-US" sz="2800" dirty="0"/>
              <a:t>个</a:t>
            </a:r>
            <a:r>
              <a:rPr lang="en-US" altLang="zh-CN" sz="2800" dirty="0"/>
              <a:t>LED</a:t>
            </a:r>
            <a:r>
              <a:rPr lang="zh-CN" altLang="en-US" sz="2800" dirty="0"/>
              <a:t>构成的数字显示器件</a:t>
            </a:r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LED</a:t>
            </a:r>
            <a:r>
              <a:rPr lang="zh-CN" altLang="en-US" sz="2800" dirty="0"/>
              <a:t>显示数字的一段，另一个为小数点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2" y="2708920"/>
            <a:ext cx="2148784" cy="2808312"/>
          </a:xfrm>
          <a:prstGeom prst="rect">
            <a:avLst/>
          </a:prstGeom>
        </p:spPr>
      </p:pic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708920"/>
            <a:ext cx="4104456" cy="290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共阴（阳）控制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sz="2400" dirty="0"/>
              <a:t>LED</a:t>
            </a:r>
            <a:r>
              <a:rPr lang="zh-CN" altLang="en-US" sz="2400" dirty="0"/>
              <a:t>的正极</a:t>
            </a:r>
            <a:r>
              <a:rPr lang="en-US" altLang="zh-CN" sz="2400" dirty="0"/>
              <a:t>(</a:t>
            </a:r>
            <a:r>
              <a:rPr lang="zh-CN" altLang="en-US" sz="2400" dirty="0"/>
              <a:t>负极</a:t>
            </a:r>
            <a:r>
              <a:rPr lang="en-US" altLang="zh-CN" sz="2400" dirty="0"/>
              <a:t>)</a:t>
            </a:r>
            <a:r>
              <a:rPr lang="zh-CN" altLang="en-US" sz="2400" dirty="0"/>
              <a:t>连在一起，另一端作为点亮的控制</a:t>
            </a:r>
          </a:p>
          <a:p>
            <a:pPr lvl="1"/>
            <a:r>
              <a:rPr lang="zh-CN" altLang="en-US" sz="2000" dirty="0"/>
              <a:t>共阳：正极连在一起，负极＝</a:t>
            </a:r>
            <a:r>
              <a:rPr lang="en-US" altLang="zh-CN" sz="2000" dirty="0"/>
              <a:t>0</a:t>
            </a:r>
            <a:r>
              <a:rPr lang="zh-CN" altLang="en-US" sz="2000" dirty="0"/>
              <a:t>，点亮</a:t>
            </a:r>
          </a:p>
          <a:p>
            <a:pPr lvl="1"/>
            <a:r>
              <a:rPr lang="zh-CN" altLang="en-US" sz="2000" dirty="0"/>
              <a:t>共阴：负极连在一起，正极＝</a:t>
            </a:r>
            <a:r>
              <a:rPr lang="en-US" altLang="zh-CN" sz="2000" dirty="0"/>
              <a:t>1</a:t>
            </a:r>
            <a:r>
              <a:rPr lang="zh-CN" altLang="en-US" sz="2000" dirty="0"/>
              <a:t>，点亮 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7" y="2636912"/>
            <a:ext cx="60721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</a:rPr>
              <a:t>Hex 7- segment decoder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108339"/>
              </p:ext>
            </p:extLst>
          </p:nvPr>
        </p:nvGraphicFramePr>
        <p:xfrm>
          <a:off x="1979712" y="1424132"/>
          <a:ext cx="7025640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5400000">
            <a:off x="-111358" y="2998099"/>
            <a:ext cx="2244138" cy="1426509"/>
            <a:chOff x="4365364" y="1106819"/>
            <a:chExt cx="2244138" cy="14265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774178" y="698005"/>
              <a:ext cx="1426509" cy="2244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MC14495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07504" y="1311222"/>
            <a:ext cx="180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兼容</a:t>
            </a:r>
            <a:r>
              <a:rPr lang="en-US" altLang="zh-CN" sz="2000" dirty="0"/>
              <a:t>MC14495</a:t>
            </a:r>
          </a:p>
          <a:p>
            <a:r>
              <a:rPr lang="zh-CN" altLang="en-US" dirty="0"/>
              <a:t>略掉：</a:t>
            </a:r>
            <a:endParaRPr lang="en-US" altLang="zh-CN" dirty="0"/>
          </a:p>
          <a:p>
            <a:r>
              <a:rPr lang="en-US" altLang="zh-CN" dirty="0"/>
              <a:t>     Pin11=VCR</a:t>
            </a:r>
          </a:p>
          <a:p>
            <a:r>
              <a:rPr lang="en-US" altLang="zh-CN" dirty="0"/>
              <a:t>     Pin4=</a:t>
            </a:r>
            <a:r>
              <a:rPr lang="en-US" altLang="zh-CN" dirty="0" err="1"/>
              <a:t>h+i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1" y="4972711"/>
            <a:ext cx="1944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其它</a:t>
            </a:r>
            <a:endParaRPr lang="en-US" altLang="zh-CN" sz="2000" dirty="0"/>
          </a:p>
          <a:p>
            <a:r>
              <a:rPr lang="zh-CN" altLang="en-US" dirty="0"/>
              <a:t>共阳：</a:t>
            </a:r>
            <a:r>
              <a:rPr lang="en-US" altLang="zh-CN" dirty="0"/>
              <a:t>74LS46/47</a:t>
            </a:r>
            <a:endParaRPr lang="zh-CN" altLang="en-US" dirty="0"/>
          </a:p>
          <a:p>
            <a:r>
              <a:rPr lang="zh-CN" altLang="en-US" dirty="0"/>
              <a:t>共阴：</a:t>
            </a:r>
            <a:r>
              <a:rPr lang="en-US" altLang="zh-CN" dirty="0"/>
              <a:t>74LS48/49</a:t>
            </a:r>
            <a:endParaRPr lang="zh-CN" altLang="en-US" dirty="0"/>
          </a:p>
          <a:p>
            <a:r>
              <a:rPr lang="en-US" altLang="zh-CN" dirty="0"/>
              <a:t>          CMOS4511 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90554" y="674464"/>
            <a:ext cx="2509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common anode</a:t>
            </a:r>
          </a:p>
        </p:txBody>
      </p:sp>
    </p:spTree>
    <p:extLst>
      <p:ext uri="{BB962C8B-B14F-4D97-AF65-F5344CB8AC3E}">
        <p14:creationId xmlns:p14="http://schemas.microsoft.com/office/powerpoint/2010/main" val="371962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805664" cy="954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Hex to 7-segment decoder: Simplifying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559912"/>
            <a:ext cx="8229600" cy="4968552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83637"/>
              </p:ext>
            </p:extLst>
          </p:nvPr>
        </p:nvGraphicFramePr>
        <p:xfrm>
          <a:off x="5129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95195"/>
              </p:ext>
            </p:extLst>
          </p:nvPr>
        </p:nvGraphicFramePr>
        <p:xfrm>
          <a:off x="21893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40563"/>
              </p:ext>
            </p:extLst>
          </p:nvPr>
        </p:nvGraphicFramePr>
        <p:xfrm>
          <a:off x="3837878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123177"/>
              </p:ext>
            </p:extLst>
          </p:nvPr>
        </p:nvGraphicFramePr>
        <p:xfrm>
          <a:off x="5486400" y="1788943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9632"/>
              </p:ext>
            </p:extLst>
          </p:nvPr>
        </p:nvGraphicFramePr>
        <p:xfrm>
          <a:off x="7196254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50733"/>
              </p:ext>
            </p:extLst>
          </p:nvPr>
        </p:nvGraphicFramePr>
        <p:xfrm>
          <a:off x="551950" y="4853790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08738"/>
              </p:ext>
            </p:extLst>
          </p:nvPr>
        </p:nvGraphicFramePr>
        <p:xfrm>
          <a:off x="2315952" y="485182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2969" y="1394926"/>
            <a:ext cx="369101" cy="369855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a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736621" y="1372624"/>
            <a:ext cx="417423" cy="397734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b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68777" y="1363070"/>
            <a:ext cx="369101" cy="369855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c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102429" y="1340768"/>
            <a:ext cx="417423" cy="397734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d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80934" y="1340768"/>
            <a:ext cx="404167" cy="392155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e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24577" y="4481973"/>
            <a:ext cx="369101" cy="369855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f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858229" y="4459671"/>
            <a:ext cx="417423" cy="397734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>
                  <a:solidFill>
                    <a:prstClr val="black"/>
                  </a:solidFill>
                </a:rPr>
                <a:t>g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101"/>
              <p:cNvSpPr txBox="1"/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194" t="-28889" r="-116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2"/>
              <p:cNvSpPr txBox="1"/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221" t="-32500" r="-1994" b="-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3276600" y="215181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356" y="2538402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6429" y="2543698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3878" y="2538402"/>
            <a:ext cx="281810" cy="27805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888" y="2538402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4106" y="2173225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7936" y="181307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0014" y="2557622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5266" y="293399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179" y="181645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92" y="2533627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621"/>
            <a:ext cx="359743" cy="24875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425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2534" y="183723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63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745" y="294421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3070"/>
            <a:ext cx="620966" cy="63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8566" y="2151813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5296" y="1665055"/>
            <a:ext cx="470226" cy="31322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282" y="2968522"/>
            <a:ext cx="379394" cy="263241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647" y="4906021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969" y="4916985"/>
            <a:ext cx="576582" cy="27805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429" y="4851828"/>
            <a:ext cx="256044" cy="6787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865" y="5616460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589" y="4892848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1269" y="5285163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5952" y="561645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340" y="219902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131"/>
              <p:cNvSpPr txBox="1"/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32"/>
              <p:cNvSpPr txBox="1"/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8889" r="-374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133"/>
              <p:cNvSpPr txBox="1"/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13" t="-260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134"/>
              <p:cNvSpPr txBox="1"/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829" t="-26087" r="-76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135"/>
              <p:cNvSpPr txBox="1"/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818" t="-28889" r="-927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6630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1131</Words>
  <Application>Microsoft Macintosh PowerPoint</Application>
  <PresentationFormat>全屏显示(4:3)</PresentationFormat>
  <Paragraphs>504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实验内容与步骤</vt:lpstr>
      <vt:lpstr>设计实现MY_MC14495</vt:lpstr>
      <vt:lpstr>PowerPoint 演示文稿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引脚分配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778314011@qq.com</cp:lastModifiedBy>
  <cp:revision>255</cp:revision>
  <dcterms:created xsi:type="dcterms:W3CDTF">2011-08-03T07:44:17Z</dcterms:created>
  <dcterms:modified xsi:type="dcterms:W3CDTF">2019-10-28T07:10:24Z</dcterms:modified>
</cp:coreProperties>
</file>