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7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32" r:id="rId11"/>
    <p:sldId id="328" r:id="rId12"/>
    <p:sldId id="335" r:id="rId13"/>
    <p:sldId id="329" r:id="rId14"/>
    <p:sldId id="330" r:id="rId15"/>
    <p:sldId id="284" r:id="rId16"/>
    <p:sldId id="318" r:id="rId17"/>
    <p:sldId id="326" r:id="rId18"/>
    <p:sldId id="310" r:id="rId19"/>
    <p:sldId id="331" r:id="rId20"/>
    <p:sldId id="336" r:id="rId21"/>
    <p:sldId id="333" r:id="rId22"/>
    <p:sldId id="327" r:id="rId23"/>
    <p:sldId id="334" r:id="rId24"/>
    <p:sldId id="311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32"/>
            <p14:sldId id="328"/>
            <p14:sldId id="335"/>
            <p14:sldId id="329"/>
            <p14:sldId id="330"/>
            <p14:sldId id="284"/>
            <p14:sldId id="318"/>
            <p14:sldId id="326"/>
            <p14:sldId id="310"/>
            <p14:sldId id="331"/>
            <p14:sldId id="336"/>
            <p14:sldId id="333"/>
            <p14:sldId id="327"/>
            <p14:sldId id="334"/>
            <p14:sldId id="31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75" d="100"/>
          <a:sy n="75" d="100"/>
        </p:scale>
        <p:origin x="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45360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2020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9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加减法器和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8</a:t>
            </a:r>
            <a:r>
              <a:rPr lang="zh-CN" altLang="en-US" dirty="0"/>
              <a:t>基础上，更新</a:t>
            </a:r>
            <a:r>
              <a:rPr lang="en-US" altLang="zh-CN" dirty="0"/>
              <a:t>Adder4b</a:t>
            </a:r>
            <a:r>
              <a:rPr lang="zh-CN" altLang="en-US" dirty="0"/>
              <a:t>为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36912"/>
            <a:ext cx="6192688" cy="34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2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原理图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6862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AddSub4b</a:t>
            </a:r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AddSub1b</a:t>
            </a:r>
          </a:p>
          <a:p>
            <a:endParaRPr lang="en-US" altLang="zh-CN" dirty="0"/>
          </a:p>
          <a:p>
            <a:r>
              <a:rPr lang="zh-CN" altLang="en-US" dirty="0"/>
              <a:t>进行波形仿真，激励输入至少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或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ALU</a:t>
            </a:r>
          </a:p>
          <a:p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  <a:p>
            <a:pPr lvl="1"/>
            <a:r>
              <a:rPr lang="zh-CN" altLang="en-US" dirty="0"/>
              <a:t>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pPr lvl="1"/>
            <a:r>
              <a:rPr lang="zh-CN" altLang="en-US" dirty="0"/>
              <a:t>覆盖</a:t>
            </a:r>
            <a:r>
              <a:rPr lang="en-US" altLang="zh-CN" dirty="0"/>
              <a:t>4</a:t>
            </a:r>
            <a:r>
              <a:rPr lang="zh-CN" altLang="en-US" dirty="0"/>
              <a:t>种操作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代码输入进行设计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Adder4b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 smtClean="0"/>
              <a:t>Disp_num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14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Disp_num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3" y="1600200"/>
            <a:ext cx="7822254" cy="4525963"/>
          </a:xfrm>
        </p:spPr>
      </p:pic>
    </p:spTree>
    <p:extLst>
      <p:ext uri="{BB962C8B-B14F-4D97-AF65-F5344CB8AC3E}">
        <p14:creationId xmlns:p14="http://schemas.microsoft.com/office/powerpoint/2010/main" val="189858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可用两个按键进行自增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endParaRPr lang="en-US" altLang="zh-CN" dirty="0"/>
          </a:p>
          <a:p>
            <a:pPr lvl="1"/>
            <a:r>
              <a:rPr lang="zh-CN" altLang="en-US" dirty="0"/>
              <a:t>得到结果</a:t>
            </a:r>
            <a:r>
              <a:rPr lang="en-US" altLang="zh-CN" dirty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27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input wire [1:0]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input wire [1:0]SW,</a:t>
            </a:r>
          </a:p>
          <a:p>
            <a:r>
              <a:rPr lang="en-US" altLang="zh-CN" sz="2400" dirty="0"/>
              <a:t>	input wire [1:0]SW2,</a:t>
            </a:r>
          </a:p>
          <a:p>
            <a:r>
              <a:rPr lang="en-US" altLang="zh-CN" sz="2400" dirty="0"/>
              <a:t>	input wire BN,</a:t>
            </a:r>
          </a:p>
          <a:p>
            <a:r>
              <a:rPr lang="en-US" altLang="zh-CN" sz="2400" dirty="0"/>
              <a:t>	output wire [3:0]AN,</a:t>
            </a:r>
          </a:p>
          <a:p>
            <a:r>
              <a:rPr lang="en-US" altLang="zh-CN" sz="2400" dirty="0"/>
              <a:t>	output wire [7:0]SEGMENT,</a:t>
            </a:r>
          </a:p>
          <a:p>
            <a:r>
              <a:rPr lang="en-US" altLang="zh-CN" sz="2400" dirty="0"/>
              <a:t>	output wire K_ROW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	 </a:t>
            </a:r>
          </a:p>
          <a:p>
            <a:r>
              <a:rPr lang="en-US" altLang="zh-CN" sz="2400" dirty="0"/>
              <a:t>	wire [7:0]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[1:0] 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239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400" dirty="0"/>
              <a:t>wire [3:0] C;</a:t>
            </a:r>
          </a:p>
          <a:p>
            <a:r>
              <a:rPr lang="en-US" altLang="zh-CN" sz="2400" dirty="0"/>
              <a:t>	wire Co;</a:t>
            </a:r>
          </a:p>
          <a:p>
            <a:r>
              <a:rPr lang="en-US" altLang="zh-CN" sz="2400" dirty="0"/>
              <a:t>	wire [31:0] 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clkdiv</a:t>
            </a:r>
            <a:r>
              <a:rPr lang="en-US" altLang="zh-CN" sz="2400" dirty="0"/>
              <a:t> m2(.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),.</a:t>
            </a:r>
            <a:r>
              <a:rPr lang="en-US" altLang="zh-CN" sz="2400" dirty="0" err="1"/>
              <a:t>rst</a:t>
            </a:r>
            <a:r>
              <a:rPr lang="en-US" altLang="zh-CN" sz="2400" dirty="0"/>
              <a:t>(1'b0),.</a:t>
            </a:r>
            <a:r>
              <a:rPr lang="en-US" altLang="zh-CN" sz="2400" dirty="0" err="1"/>
              <a:t>clkdiv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pbdebounce</a:t>
            </a:r>
            <a:r>
              <a:rPr lang="en-US" altLang="zh-CN" sz="2400" dirty="0"/>
              <a:t> m0(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[17],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[0],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[0]);</a:t>
            </a:r>
          </a:p>
          <a:p>
            <a:r>
              <a:rPr lang="en-US" altLang="zh-CN" sz="2400" dirty="0"/>
              <a:t> 	</a:t>
            </a:r>
            <a:r>
              <a:rPr lang="en-US" altLang="zh-CN" sz="2400" dirty="0" err="1"/>
              <a:t>pbdebounce</a:t>
            </a:r>
            <a:r>
              <a:rPr lang="en-US" altLang="zh-CN" sz="2400" dirty="0"/>
              <a:t> m1(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[17],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[1],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[1]);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CreateNumber</a:t>
            </a:r>
            <a:r>
              <a:rPr lang="en-US" altLang="zh-CN" sz="2400" dirty="0"/>
              <a:t> </a:t>
            </a:r>
            <a:r>
              <a:rPr lang="en-US" altLang="zh-CN" sz="2400" dirty="0"/>
              <a:t>m3 ……</a:t>
            </a:r>
            <a:endParaRPr lang="en-US" altLang="zh-CN" sz="2400" dirty="0"/>
          </a:p>
          <a:p>
            <a:r>
              <a:rPr lang="en-US" altLang="zh-CN" sz="2400" dirty="0"/>
              <a:t>	ALU </a:t>
            </a:r>
            <a:r>
              <a:rPr lang="en-US" altLang="zh-CN" sz="2400" dirty="0" smtClean="0"/>
              <a:t>m4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Disp_num</a:t>
            </a:r>
            <a:r>
              <a:rPr lang="en-US" altLang="zh-CN" sz="2400" dirty="0"/>
              <a:t> </a:t>
            </a:r>
            <a:r>
              <a:rPr lang="en-US" altLang="zh-CN" sz="2400" dirty="0"/>
              <a:t>m5  ……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BUF m6(BN, K_ROW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err="1" smtClean="0"/>
              <a:t>endmodule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095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控制加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减：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[0]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[1]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zh-CN" altLang="en-US" sz="2000" dirty="0"/>
              <a:t>按键加</a:t>
            </a:r>
            <a:r>
              <a:rPr lang="en-US" altLang="zh-CN" sz="2000" dirty="0"/>
              <a:t>/</a:t>
            </a:r>
            <a:r>
              <a:rPr lang="zh-CN" altLang="en-US" sz="2000" dirty="0"/>
              <a:t>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[1]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2"/>
            <a:r>
              <a:rPr lang="en-US" altLang="zh-CN" sz="2000" dirty="0"/>
              <a:t>ALU</a:t>
            </a:r>
            <a:r>
              <a:rPr lang="zh-CN" altLang="en-US" sz="2000" dirty="0"/>
              <a:t>运算控制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SW2[1:0</a:t>
            </a:r>
            <a:r>
              <a:rPr lang="en-US" altLang="zh-CN" sz="2000" dirty="0"/>
              <a:t>],00-</a:t>
            </a:r>
            <a:r>
              <a:rPr lang="zh-CN" altLang="en-US" sz="2000" dirty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 smtClean="0"/>
              <a:t>或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BN:</a:t>
            </a:r>
            <a:r>
              <a:rPr lang="zh-CN" altLang="en-US" sz="2000" dirty="0" smtClean="0"/>
              <a:t>使</a:t>
            </a:r>
            <a:r>
              <a:rPr lang="en-US" altLang="zh-CN" sz="2000" dirty="0" err="1" smtClean="0"/>
              <a:t>btn</a:t>
            </a:r>
            <a:r>
              <a:rPr lang="zh-CN" altLang="en-US" sz="2000" dirty="0" smtClean="0"/>
              <a:t>有效。（必须加上</a:t>
            </a:r>
            <a:r>
              <a:rPr lang="zh-CN" altLang="en-US" sz="2000" dirty="0"/>
              <a:t>！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/>
              <a:t>A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</a:p>
          <a:p>
            <a:pPr lvl="2"/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/>
              <a:t>B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en-US" altLang="zh-CN" sz="2000" dirty="0"/>
              <a:t>AN[2]: C - C</a:t>
            </a:r>
          </a:p>
          <a:p>
            <a:pPr lvl="2"/>
            <a:r>
              <a:rPr lang="en-US" altLang="zh-CN" sz="2000" dirty="0"/>
              <a:t>AN[3]: Co </a:t>
            </a:r>
            <a:r>
              <a:rPr lang="en-US" altLang="zh-CN" sz="2000" dirty="0" smtClean="0"/>
              <a:t>– Co</a:t>
            </a:r>
          </a:p>
          <a:p>
            <a:pPr lvl="2"/>
            <a:r>
              <a:rPr lang="en-US" altLang="zh-CN" sz="2000" dirty="0" smtClean="0"/>
              <a:t>K_ROW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掌握减法器的实现原理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掌握加减法器的设计方法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基本原理及在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中的作用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的设计方法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多位串行进位加法器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由一位全加器将进位串接构成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低位进位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为高位进位输出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77168"/>
              </p:ext>
            </p:extLst>
          </p:nvPr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Visio" r:id="rId3" imgW="4896923" imgH="1335536" progId="Visio.Drawing.11">
                  <p:embed/>
                </p:oleObj>
              </mc:Choice>
              <mc:Fallback>
                <p:oleObj name="Visio" r:id="rId3" imgW="4896923" imgH="1335536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多位串行进位全减器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28058"/>
              </p:ext>
            </p:extLst>
          </p:nvPr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Visio" r:id="rId3" imgW="6192707" imgH="1660818" progId="Visio.Drawing.11">
                  <p:embed/>
                </p:oleObj>
              </mc:Choice>
              <mc:Fallback>
                <p:oleObj name="Visio" r:id="rId3" imgW="6192707" imgH="1660818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2447"/>
              </p:ext>
            </p:extLst>
          </p:nvPr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5" imgW="2324100" imgH="698500" progId="Equation.DSMT4">
                  <p:embed/>
                </p:oleObj>
              </mc:Choice>
              <mc:Fallback>
                <p:oleObj name="Equation" r:id="rId5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2" y="2703486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703486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5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511</Words>
  <Application>Microsoft Office PowerPoint</Application>
  <PresentationFormat>全屏显示(4:3)</PresentationFormat>
  <Paragraphs>128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黑体</vt:lpstr>
      <vt:lpstr>华文细黑</vt:lpstr>
      <vt:lpstr>楷体_GB2312</vt:lpstr>
      <vt:lpstr>宋体</vt:lpstr>
      <vt:lpstr>微软雅黑</vt:lpstr>
      <vt:lpstr>Arial</vt:lpstr>
      <vt:lpstr>Calibri</vt:lpstr>
      <vt:lpstr>Helvetica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Equation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多位串行进位全减器</vt:lpstr>
      <vt:lpstr>1位加减法器</vt:lpstr>
      <vt:lpstr>4位加减法器</vt:lpstr>
      <vt:lpstr>设计按键数据输入模块</vt:lpstr>
      <vt:lpstr>4位ALU原理图</vt:lpstr>
      <vt:lpstr>4位ALU仿真</vt:lpstr>
      <vt:lpstr>实验内容与步骤</vt:lpstr>
      <vt:lpstr>4位加减法器设计（1）</vt:lpstr>
      <vt:lpstr>4位加减法器设计（2）</vt:lpstr>
      <vt:lpstr>ALU设计</vt:lpstr>
      <vt:lpstr>ALU应用设计（1）</vt:lpstr>
      <vt:lpstr>Disp_num模块</vt:lpstr>
      <vt:lpstr>ALU应用设计（2）</vt:lpstr>
      <vt:lpstr>ALU应用设计（3）</vt:lpstr>
      <vt:lpstr>ALU应用设计（4）</vt:lpstr>
      <vt:lpstr>物理验证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Administrator</cp:lastModifiedBy>
  <cp:revision>333</cp:revision>
  <dcterms:created xsi:type="dcterms:W3CDTF">2011-08-03T07:44:17Z</dcterms:created>
  <dcterms:modified xsi:type="dcterms:W3CDTF">2020-11-10T13:12:36Z</dcterms:modified>
</cp:coreProperties>
</file>