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1" d="100"/>
          <a:sy n="101" d="100"/>
        </p:scale>
        <p:origin x="1061"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61173" y="36097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  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47820" y="3956068"/>
            <a:ext cx="32503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Name :</a:t>
            </a:r>
            <a:r>
              <a:rPr lang="en-US" sz="1100" b="1" dirty="0">
                <a:solidFill>
                  <a:schemeClr val="tx1"/>
                </a:solidFill>
              </a:rPr>
              <a:t> Mohamed Abdul Rahman S</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ID : au951221104023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243460"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7434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JP College Of Engineering</a:t>
            </a:r>
            <a:endParaRPr lang="en-US" sz="1100" b="1"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92236" y="1115472"/>
            <a:ext cx="8427535" cy="32840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a:t>Data Modeling: </a:t>
            </a:r>
            <a:r>
              <a:rPr lang="en-US" dirty="0"/>
              <a:t>Implementing a robust data model to accurately represent user profiles, polls, votes, and other relevant entities.</a:t>
            </a:r>
          </a:p>
          <a:p>
            <a:pPr marL="342900" indent="-342900">
              <a:lnSpc>
                <a:spcPct val="150000"/>
              </a:lnSpc>
              <a:buFont typeface="Arial" panose="020B0604020202020204" pitchFamily="34" charset="0"/>
              <a:buChar char="•"/>
            </a:pPr>
            <a:r>
              <a:rPr lang="en-US" b="1" dirty="0"/>
              <a:t>Algorithmic Design: </a:t>
            </a:r>
            <a:r>
              <a:rPr lang="en-US" dirty="0"/>
              <a:t>Developing algorithms for real-time updates, notifications, and result calculations to ensure accuracy and efficiency.</a:t>
            </a:r>
          </a:p>
          <a:p>
            <a:pPr marL="342900" indent="-342900">
              <a:lnSpc>
                <a:spcPct val="150000"/>
              </a:lnSpc>
              <a:buFont typeface="Arial" panose="020B0604020202020204" pitchFamily="34" charset="0"/>
              <a:buChar char="•"/>
            </a:pPr>
            <a:r>
              <a:rPr lang="en-US" b="1" dirty="0"/>
              <a:t>Testing and Validation: </a:t>
            </a:r>
            <a:r>
              <a:rPr lang="en-US" dirty="0"/>
              <a:t>Conducting rigorous testing and validation procedures to verify the functionality, reliability, and security of the application.</a:t>
            </a:r>
          </a:p>
          <a:p>
            <a:pPr marL="342900" indent="-342900">
              <a:lnSpc>
                <a:spcPct val="150000"/>
              </a:lnSpc>
              <a:buFont typeface="Arial" panose="020B0604020202020204" pitchFamily="34" charset="0"/>
              <a:buChar char="•"/>
            </a:pPr>
            <a:r>
              <a:rPr lang="en-US" b="1" dirty="0"/>
              <a:t>Performance Evaluation: </a:t>
            </a:r>
            <a:r>
              <a:rPr lang="en-US" dirty="0"/>
              <a:t>Analyzing the application's performance under various load conditions to identify potential bottlenecks and optimize scalability.</a:t>
            </a:r>
          </a:p>
          <a:p>
            <a:pPr marL="342900" indent="-342900">
              <a:lnSpc>
                <a:spcPct val="150000"/>
              </a:lnSpc>
              <a:buFont typeface="Arial" panose="020B0604020202020204" pitchFamily="34" charset="0"/>
              <a:buChar char="•"/>
            </a:pPr>
            <a:r>
              <a:rPr lang="en-US" b="1" dirty="0"/>
              <a:t>User Feedback Integration: </a:t>
            </a:r>
            <a:r>
              <a:rPr lang="en-US" dirty="0"/>
              <a:t>Incorporating mechanisms for collecting user feedback and iterating on the application's design and functionality based on user input and voting trends.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01089" y="696270"/>
            <a:ext cx="8832300" cy="451933"/>
          </a:xfrm>
        </p:spPr>
        <p:txBody>
          <a:bodyPr/>
          <a:lstStyle/>
          <a:p>
            <a:pPr algn="ctr"/>
            <a:r>
              <a:rPr lang="en-US" b="1"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10" name="Picture 9">
            <a:extLst>
              <a:ext uri="{FF2B5EF4-FFF2-40B4-BE49-F238E27FC236}">
                <a16:creationId xmlns:a16="http://schemas.microsoft.com/office/drawing/2014/main" id="{DCE5F6AB-AAA8-EA5B-4478-F0163F6FAE37}"/>
              </a:ext>
            </a:extLst>
          </p:cNvPr>
          <p:cNvPicPr>
            <a:picLocks noChangeAspect="1"/>
          </p:cNvPicPr>
          <p:nvPr/>
        </p:nvPicPr>
        <p:blipFill>
          <a:blip r:embed="rId2"/>
          <a:stretch>
            <a:fillRect/>
          </a:stretch>
        </p:blipFill>
        <p:spPr>
          <a:xfrm>
            <a:off x="1494850" y="1389600"/>
            <a:ext cx="6154299" cy="2683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432077" y="631360"/>
            <a:ext cx="7886430" cy="666517"/>
          </a:xfrm>
        </p:spPr>
        <p:txBody>
          <a:bodyPr/>
          <a:lstStyle/>
          <a:p>
            <a:pPr algn="ctr"/>
            <a:r>
              <a:rPr lang="en-US" sz="2000" b="1" dirty="0"/>
              <a:t>Polls Page</a:t>
            </a:r>
          </a:p>
        </p:txBody>
      </p:sp>
      <p:pic>
        <p:nvPicPr>
          <p:cNvPr id="5" name="Picture 4">
            <a:extLst>
              <a:ext uri="{FF2B5EF4-FFF2-40B4-BE49-F238E27FC236}">
                <a16:creationId xmlns:a16="http://schemas.microsoft.com/office/drawing/2014/main" id="{7178BBFE-91A2-2C68-EBED-B356D214E85A}"/>
              </a:ext>
            </a:extLst>
          </p:cNvPr>
          <p:cNvPicPr>
            <a:picLocks noChangeAspect="1"/>
          </p:cNvPicPr>
          <p:nvPr/>
        </p:nvPicPr>
        <p:blipFill>
          <a:blip r:embed="rId2"/>
          <a:stretch>
            <a:fillRect/>
          </a:stretch>
        </p:blipFill>
        <p:spPr>
          <a:xfrm>
            <a:off x="1071068" y="1450949"/>
            <a:ext cx="7247439" cy="25857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4" name="Picture 3">
            <a:extLst>
              <a:ext uri="{FF2B5EF4-FFF2-40B4-BE49-F238E27FC236}">
                <a16:creationId xmlns:a16="http://schemas.microsoft.com/office/drawing/2014/main" id="{33975CBB-7073-4822-D340-9B0386F44BAA}"/>
              </a:ext>
            </a:extLst>
          </p:cNvPr>
          <p:cNvPicPr>
            <a:picLocks noChangeAspect="1"/>
          </p:cNvPicPr>
          <p:nvPr/>
        </p:nvPicPr>
        <p:blipFill>
          <a:blip r:embed="rId2"/>
          <a:stretch>
            <a:fillRect/>
          </a:stretch>
        </p:blipFill>
        <p:spPr>
          <a:xfrm>
            <a:off x="447092" y="1267650"/>
            <a:ext cx="8249365" cy="3221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68000" y="487587"/>
            <a:ext cx="2808000" cy="755700"/>
          </a:xfrm>
        </p:spPr>
        <p:txBody>
          <a:bodyPr wrap="square" anchor="b">
            <a:normAutofit/>
          </a:bodyPr>
          <a:lstStyle/>
          <a:p>
            <a:pPr algn="ctr"/>
            <a:r>
              <a:rPr lang="en-US" sz="2200" b="1" dirty="0"/>
              <a:t>Admin Login Page</a:t>
            </a:r>
          </a:p>
        </p:txBody>
      </p:sp>
      <p:pic>
        <p:nvPicPr>
          <p:cNvPr id="4" name="Picture 3">
            <a:extLst>
              <a:ext uri="{FF2B5EF4-FFF2-40B4-BE49-F238E27FC236}">
                <a16:creationId xmlns:a16="http://schemas.microsoft.com/office/drawing/2014/main" id="{34CAD23E-C281-28CB-94D0-165ED4BD0C86}"/>
              </a:ext>
            </a:extLst>
          </p:cNvPr>
          <p:cNvPicPr>
            <a:picLocks noChangeAspect="1"/>
          </p:cNvPicPr>
          <p:nvPr/>
        </p:nvPicPr>
        <p:blipFill>
          <a:blip r:embed="rId2"/>
          <a:stretch>
            <a:fillRect/>
          </a:stretch>
        </p:blipFill>
        <p:spPr>
          <a:xfrm>
            <a:off x="921956" y="1532384"/>
            <a:ext cx="6952463" cy="24617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Admin Dashboard</a:t>
            </a:r>
          </a:p>
        </p:txBody>
      </p:sp>
      <p:pic>
        <p:nvPicPr>
          <p:cNvPr id="5" name="Picture 4">
            <a:extLst>
              <a:ext uri="{FF2B5EF4-FFF2-40B4-BE49-F238E27FC236}">
                <a16:creationId xmlns:a16="http://schemas.microsoft.com/office/drawing/2014/main" id="{F384CF13-8E16-3EB9-107B-6D4A8B5A23B4}"/>
              </a:ext>
            </a:extLst>
          </p:cNvPr>
          <p:cNvPicPr>
            <a:picLocks noChangeAspect="1"/>
          </p:cNvPicPr>
          <p:nvPr/>
        </p:nvPicPr>
        <p:blipFill>
          <a:blip r:embed="rId2"/>
          <a:stretch>
            <a:fillRect/>
          </a:stretch>
        </p:blipFill>
        <p:spPr>
          <a:xfrm>
            <a:off x="415539" y="1165847"/>
            <a:ext cx="8099451" cy="335958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Admin Question Page</a:t>
            </a:r>
          </a:p>
        </p:txBody>
      </p:sp>
      <p:pic>
        <p:nvPicPr>
          <p:cNvPr id="3" name="Picture 2">
            <a:extLst>
              <a:ext uri="{FF2B5EF4-FFF2-40B4-BE49-F238E27FC236}">
                <a16:creationId xmlns:a16="http://schemas.microsoft.com/office/drawing/2014/main" id="{26EA0348-5E53-0B03-3C56-F1FF81150642}"/>
              </a:ext>
            </a:extLst>
          </p:cNvPr>
          <p:cNvPicPr>
            <a:picLocks noChangeAspect="1"/>
          </p:cNvPicPr>
          <p:nvPr/>
        </p:nvPicPr>
        <p:blipFill>
          <a:blip r:embed="rId2"/>
          <a:stretch>
            <a:fillRect/>
          </a:stretch>
        </p:blipFill>
        <p:spPr>
          <a:xfrm>
            <a:off x="878654" y="1267649"/>
            <a:ext cx="7386242" cy="3519830"/>
          </a:xfrm>
          <a:prstGeom prst="rect">
            <a:avLst/>
          </a:prstGeom>
        </p:spPr>
      </p:pic>
    </p:spTree>
    <p:extLst>
      <p:ext uri="{BB962C8B-B14F-4D97-AF65-F5344CB8AC3E}">
        <p14:creationId xmlns:p14="http://schemas.microsoft.com/office/powerpoint/2010/main" val="267496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462213"/>
          </a:xfrm>
          <a:prstGeom prst="rect">
            <a:avLst/>
          </a:prstGeom>
          <a:noFill/>
        </p:spPr>
        <p:txBody>
          <a:bodyPr wrap="square">
            <a:spAutoFit/>
          </a:bodyPr>
          <a:lstStyle/>
          <a:p>
            <a:pPr marL="285750" indent="-285750">
              <a:buFont typeface="Arial" panose="020B0604020202020204" pitchFamily="34" charset="0"/>
              <a:buChar char="•"/>
            </a:pPr>
            <a:r>
              <a:rPr lang="en-US" dirty="0"/>
              <a:t>Integration of Blockchain Technology: Exploring the use of blockchain for enhanced security, transparency, and immutability in the voting process.</a:t>
            </a:r>
          </a:p>
          <a:p>
            <a:pPr marL="285750" indent="-285750">
              <a:buFont typeface="Arial" panose="020B0604020202020204" pitchFamily="34" charset="0"/>
              <a:buChar char="•"/>
            </a:pPr>
            <a:r>
              <a:rPr lang="en-US" dirty="0"/>
              <a:t>Artificial Intelligence Integration: Implementing AI algorithms for predictive analytics, voter sentiment analysis, and personalized voting recommendations.</a:t>
            </a:r>
          </a:p>
          <a:p>
            <a:pPr marL="285750" indent="-285750">
              <a:buFont typeface="Arial" panose="020B0604020202020204" pitchFamily="34" charset="0"/>
              <a:buChar char="•"/>
            </a:pPr>
            <a:r>
              <a:rPr lang="en-US" dirty="0"/>
              <a:t>Mobile Application Development: Extending the voting platform with dedicated mobile applications to reach a broader audience and enhance accessibility.</a:t>
            </a:r>
          </a:p>
          <a:p>
            <a:pPr marL="285750" indent="-285750">
              <a:buFont typeface="Arial" panose="020B0604020202020204" pitchFamily="34" charset="0"/>
              <a:buChar char="•"/>
            </a:pPr>
            <a:r>
              <a:rPr lang="en-US" dirty="0"/>
              <a:t>Enhanced Accessibility Features: Introducing features such as voice-activated voting or support for assistive technologies to ensure inclusivity for users with disabilities.</a:t>
            </a:r>
          </a:p>
          <a:p>
            <a:pPr marL="285750" indent="-285750">
              <a:buFont typeface="Arial" panose="020B0604020202020204" pitchFamily="34" charset="0"/>
              <a:buChar char="•"/>
            </a:pPr>
            <a:r>
              <a:rPr lang="en-US" dirty="0"/>
              <a:t>Gamification Elements: Incorporating gamification elements such as badges, rewards, or leaderboards to incentivize participation and increase user engagement in the voting process.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170648"/>
            <a:ext cx="7666278" cy="4576702"/>
          </a:xfrm>
          <a:prstGeom prst="rect">
            <a:avLst/>
          </a:prstGeom>
          <a:noFill/>
        </p:spPr>
        <p:txBody>
          <a:bodyPr wrap="square">
            <a:spAutoFit/>
          </a:bodyPr>
          <a:lstStyle/>
          <a:p>
            <a:pPr>
              <a:lnSpc>
                <a:spcPct val="150000"/>
              </a:lnSpc>
            </a:pPr>
            <a:r>
              <a:rPr lang="en-US" dirty="0"/>
              <a:t>In conclusion, the development of a comprehensive web-based voting application using the Django framework offers a promising solution to address the need for efficient and transparent voting processes. By incorporating features such as user authentication, poll creation, real-time updates, and reporting functionalities, the proposed solution aims to streamline the voting experience while maintaining integrity and security. Looking ahead, future enhancements such as blockchain integration, AI algorithms, and mobile application development hold promise for further improving the voting platform's effectiveness and accessibility. Overall, the proposed solution represents a significant step towards modernizing and democratizing the voting process for organizations, institutions, and communities alike.</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9911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07312" y="1252895"/>
            <a:ext cx="7529376" cy="2637710"/>
          </a:xfrm>
          <a:prstGeom prst="rect">
            <a:avLst/>
          </a:prstGeom>
          <a:noFill/>
        </p:spPr>
        <p:txBody>
          <a:bodyPr wrap="square">
            <a:spAutoFit/>
          </a:bodyPr>
          <a:lstStyle/>
          <a:p>
            <a:pPr>
              <a:lnSpc>
                <a:spcPct val="150000"/>
              </a:lnSpc>
            </a:pPr>
            <a:r>
              <a:rPr lang="en-US" dirty="0"/>
              <a:t>Developed with Django framework, our voting web application offers users a seamless experience for casting votes in various polls. With a user-friendly interface, it ensures efficient participation and accurate tallying of votes. Leveraging Django's robust features, the platform ensures security and scalability, accommodating diverse voting needs. Through its responsive design, users can access the application across devices, enhancing accessibility. The integration of Django's ORM facilitates smooth database interactions, ensuring data integrity throughout the voting process. Overall, our Django-based voting web app delivers a reliable and intuitive solution for democratic engagement.</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159727" y="1320125"/>
            <a:ext cx="6824546" cy="3108543"/>
          </a:xfrm>
          <a:prstGeom prst="rect">
            <a:avLst/>
          </a:prstGeom>
          <a:noFill/>
        </p:spPr>
        <p:txBody>
          <a:bodyPr wrap="square">
            <a:spAutoFit/>
          </a:bodyPr>
          <a:lstStyle/>
          <a:p>
            <a:pPr marL="342900" indent="-342900">
              <a:lnSpc>
                <a:spcPct val="150000"/>
              </a:lnSpc>
              <a:buFont typeface="+mj-lt"/>
              <a:buAutoNum type="arabicPeriod"/>
            </a:pPr>
            <a:r>
              <a:rPr lang="en-US" dirty="0"/>
              <a:t>Providing users with a list of available questions.</a:t>
            </a:r>
          </a:p>
          <a:p>
            <a:pPr marL="342900" indent="-342900">
              <a:lnSpc>
                <a:spcPct val="150000"/>
              </a:lnSpc>
              <a:buFont typeface="+mj-lt"/>
              <a:buAutoNum type="arabicPeriod"/>
            </a:pPr>
            <a:r>
              <a:rPr lang="en-US" dirty="0"/>
              <a:t>Allowing users to select a question and submit votes for one or more choices.</a:t>
            </a:r>
          </a:p>
          <a:p>
            <a:pPr marL="342900" indent="-342900">
              <a:lnSpc>
                <a:spcPct val="150000"/>
              </a:lnSpc>
              <a:buFont typeface="+mj-lt"/>
              <a:buAutoNum type="arabicPeriod"/>
            </a:pPr>
            <a:r>
              <a:rPr lang="en-US" dirty="0"/>
              <a:t>Ensuring intuitive, secure, and scalable features for an engaging user experience.</a:t>
            </a:r>
          </a:p>
          <a:p>
            <a:pPr marL="342900" indent="-342900">
              <a:lnSpc>
                <a:spcPct val="150000"/>
              </a:lnSpc>
              <a:buFont typeface="+mj-lt"/>
              <a:buAutoNum type="arabicPeriod"/>
            </a:pPr>
            <a:r>
              <a:rPr lang="en-US" dirty="0"/>
              <a:t>Enabling administrators to effectively manage the voting process. </a:t>
            </a:r>
          </a:p>
          <a:p>
            <a:pPr marL="342900" indent="-342900">
              <a:lnSpc>
                <a:spcPct val="150000"/>
              </a:lnSpc>
              <a:buFont typeface="+mj-lt"/>
              <a:buAutoNum type="arabicPeriod"/>
            </a:pPr>
            <a:r>
              <a:rPr lang="en-US" dirty="0"/>
              <a:t>Creating a platform for users to participate in polls or surveys by casting votes on various questions or topics.</a:t>
            </a:r>
          </a:p>
          <a:p>
            <a:pPr marL="342900" indent="-342900">
              <a:lnSpc>
                <a:spcPct val="150000"/>
              </a:lnSpc>
              <a:buFont typeface="+mj-lt"/>
              <a:buAutoNum type="arabicPeriod"/>
            </a:pPr>
            <a:endParaRPr lang="en-IN" dirty="0"/>
          </a:p>
          <a:p>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970406" cy="2462213"/>
          </a:xfrm>
          <a:prstGeom prst="rect">
            <a:avLst/>
          </a:prstGeom>
          <a:noFill/>
        </p:spPr>
        <p:txBody>
          <a:bodyPr wrap="square">
            <a:spAutoFit/>
          </a:bodyPr>
          <a:lstStyle/>
          <a:p>
            <a:pPr marL="285750" indent="-285750">
              <a:buFont typeface="Arial" panose="020B0604020202020204" pitchFamily="34" charset="0"/>
              <a:buChar char="•"/>
            </a:pPr>
            <a:r>
              <a:rPr lang="en-US" b="1" dirty="0"/>
              <a:t>Framework Choice </a:t>
            </a:r>
            <a:r>
              <a:rPr lang="en-US" dirty="0"/>
              <a:t>: Utilizing Django framework for its robustness and scalability in developing web applications. Django's built-in features streamline development, ensuring efficient implementation of voting functionalities.</a:t>
            </a:r>
          </a:p>
          <a:p>
            <a:pPr marL="285750" indent="-285750">
              <a:buFont typeface="Arial" panose="020B0604020202020204" pitchFamily="34" charset="0"/>
              <a:buChar char="•"/>
            </a:pPr>
            <a:r>
              <a:rPr lang="en-US" b="1" dirty="0"/>
              <a:t>User Interface Design : </a:t>
            </a:r>
            <a:r>
              <a:rPr lang="en-US" dirty="0"/>
              <a:t>Focusing on creating an intuitive and visually appealing interface. Employing modern design principles to enhance user experience and engagement with the voting application.</a:t>
            </a:r>
          </a:p>
          <a:p>
            <a:pPr marL="285750" indent="-285750">
              <a:buFont typeface="Arial" panose="020B0604020202020204" pitchFamily="34" charset="0"/>
              <a:buChar char="•"/>
            </a:pPr>
            <a:r>
              <a:rPr lang="en-US" b="1" dirty="0"/>
              <a:t>Security Measures : </a:t>
            </a:r>
            <a:r>
              <a:rPr lang="en-US" dirty="0"/>
              <a:t>Implementing stringent security protocols to safeguard user data and prevent unauthorized </a:t>
            </a:r>
            <a:r>
              <a:rPr lang="en-US" dirty="0" err="1"/>
              <a:t>access.Utilizing</a:t>
            </a:r>
            <a:r>
              <a:rPr lang="en-US" dirty="0"/>
              <a:t> Django's built-in security features and best practices to mitigate risks and ensure data confidentiality.</a:t>
            </a:r>
          </a:p>
          <a:p>
            <a:pPr marL="285750" indent="-285750">
              <a:buFont typeface="Arial" panose="020B0604020202020204" pitchFamily="34" charset="0"/>
              <a:buChar char="•"/>
            </a:pPr>
            <a:r>
              <a:rPr lang="en-US" b="1" dirty="0"/>
              <a:t>Administrator Tools </a:t>
            </a:r>
            <a:r>
              <a:rPr lang="en-US" dirty="0"/>
              <a:t>: Providing comprehensive tools for administrators to manage polls, monitor voting activity, and analyze results.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095202" y="998182"/>
            <a:ext cx="6036527" cy="3714928"/>
          </a:xfrm>
          <a:prstGeom prst="rect">
            <a:avLst/>
          </a:prstGeom>
          <a:noFill/>
        </p:spPr>
        <p:txBody>
          <a:bodyPr wrap="square">
            <a:spAutoFit/>
          </a:bodyPr>
          <a:lstStyle/>
          <a:p>
            <a:r>
              <a:rPr lang="en-US" dirty="0"/>
              <a:t>Creating a versatile web-based voting application using Django, tailored to fulfill the needs of diverse organizations, institutions, or communities seeking efficient and transparent voting processes. </a:t>
            </a:r>
          </a:p>
          <a:p>
            <a:r>
              <a:rPr lang="en-US" dirty="0"/>
              <a:t>This solution will incorporate the following functionalities:</a:t>
            </a:r>
          </a:p>
          <a:p>
            <a:endParaRPr lang="en-US" dirty="0"/>
          </a:p>
          <a:p>
            <a:pPr>
              <a:lnSpc>
                <a:spcPct val="150000"/>
              </a:lnSpc>
            </a:pPr>
            <a:r>
              <a:rPr lang="en-US" b="1" dirty="0"/>
              <a:t>1. User Authentication and Registration</a:t>
            </a:r>
          </a:p>
          <a:p>
            <a:pPr>
              <a:lnSpc>
                <a:spcPct val="150000"/>
              </a:lnSpc>
            </a:pPr>
            <a:r>
              <a:rPr lang="en-US" b="1" dirty="0"/>
              <a:t>2. Poll Creation and Management</a:t>
            </a:r>
          </a:p>
          <a:p>
            <a:pPr>
              <a:lnSpc>
                <a:spcPct val="150000"/>
              </a:lnSpc>
            </a:pPr>
            <a:r>
              <a:rPr lang="en-US" b="1" dirty="0"/>
              <a:t>3. Voting Interface</a:t>
            </a:r>
          </a:p>
          <a:p>
            <a:pPr>
              <a:lnSpc>
                <a:spcPct val="150000"/>
              </a:lnSpc>
            </a:pPr>
            <a:r>
              <a:rPr lang="en-US" b="1" dirty="0"/>
              <a:t>4. Real-time Updates and Notifications</a:t>
            </a:r>
          </a:p>
          <a:p>
            <a:pPr>
              <a:lnSpc>
                <a:spcPct val="150000"/>
              </a:lnSpc>
            </a:pPr>
            <a:r>
              <a:rPr lang="en-US" b="1" dirty="0"/>
              <a:t>5. Transparent and Auditable Process</a:t>
            </a:r>
          </a:p>
          <a:p>
            <a:pPr>
              <a:lnSpc>
                <a:spcPct val="150000"/>
              </a:lnSpc>
            </a:pPr>
            <a:r>
              <a:rPr lang="en-US" b="1" dirty="0"/>
              <a:t>6. Scalability and Performance Optimization</a:t>
            </a:r>
          </a:p>
          <a:p>
            <a:pPr>
              <a:lnSpc>
                <a:spcPct val="150000"/>
              </a:lnSpc>
            </a:pPr>
            <a:r>
              <a:rPr lang="en-US" b="1" dirty="0"/>
              <a:t>7. Reporting and Analytics</a:t>
            </a:r>
          </a:p>
          <a:p>
            <a:pPr>
              <a:lnSpc>
                <a:spcPct val="150000"/>
              </a:lnSpc>
            </a:pPr>
            <a:r>
              <a:rPr lang="en-US" b="1" dirty="0"/>
              <a:t>8. Compliance and Security</a:t>
            </a:r>
            <a:endParaRPr lang="en-IN" b="1"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1493117"/>
            <a:ext cx="8017933" cy="2637710"/>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b="1" dirty="0">
                <a:solidFill>
                  <a:schemeClr val="tx1"/>
                </a:solidFill>
                <a:latin typeface="+mn-lt"/>
                <a:cs typeface="Times New Roman" panose="02020603050405020304" pitchFamily="18" charset="0"/>
              </a:rPr>
              <a:t>Enhanced Efficiency : </a:t>
            </a:r>
            <a:r>
              <a:rPr lang="en-US" dirty="0">
                <a:solidFill>
                  <a:schemeClr val="tx1"/>
                </a:solidFill>
                <a:latin typeface="+mn-lt"/>
                <a:cs typeface="Times New Roman" panose="02020603050405020304" pitchFamily="18" charset="0"/>
              </a:rPr>
              <a:t>Streamlining the voting process through an intuitive interface and automated functionalities improves overall efficiency.</a:t>
            </a:r>
          </a:p>
          <a:p>
            <a:pPr marL="742950" lvl="1" indent="-285750" algn="l">
              <a:lnSpc>
                <a:spcPct val="150000"/>
              </a:lnSpc>
              <a:buFont typeface="Arial" panose="020B0604020202020204" pitchFamily="34" charset="0"/>
              <a:buChar char="•"/>
            </a:pPr>
            <a:r>
              <a:rPr lang="en-US" b="1" dirty="0">
                <a:solidFill>
                  <a:schemeClr val="tx1"/>
                </a:solidFill>
                <a:latin typeface="+mn-lt"/>
                <a:cs typeface="Times New Roman" panose="02020603050405020304" pitchFamily="18" charset="0"/>
              </a:rPr>
              <a:t>Increased Transparency : </a:t>
            </a:r>
            <a:r>
              <a:rPr lang="en-US" dirty="0">
                <a:solidFill>
                  <a:schemeClr val="tx1"/>
                </a:solidFill>
                <a:latin typeface="+mn-lt"/>
                <a:cs typeface="Times New Roman" panose="02020603050405020304" pitchFamily="18" charset="0"/>
              </a:rPr>
              <a:t>Providing real-time updates and audit trails fosters transparency, instilling trust in the voting process.</a:t>
            </a:r>
          </a:p>
          <a:p>
            <a:pPr marL="742950" lvl="1" indent="-285750" algn="l">
              <a:lnSpc>
                <a:spcPct val="150000"/>
              </a:lnSpc>
              <a:buFont typeface="Arial" panose="020B0604020202020204" pitchFamily="34" charset="0"/>
              <a:buChar char="•"/>
            </a:pPr>
            <a:r>
              <a:rPr lang="en-US" b="1" dirty="0">
                <a:solidFill>
                  <a:schemeClr val="tx1"/>
                </a:solidFill>
                <a:latin typeface="+mn-lt"/>
                <a:cs typeface="Times New Roman" panose="02020603050405020304" pitchFamily="18" charset="0"/>
              </a:rPr>
              <a:t>Scalability : </a:t>
            </a:r>
            <a:r>
              <a:rPr lang="en-US" dirty="0">
                <a:solidFill>
                  <a:schemeClr val="tx1"/>
                </a:solidFill>
                <a:latin typeface="+mn-lt"/>
                <a:cs typeface="Times New Roman" panose="02020603050405020304" pitchFamily="18" charset="0"/>
              </a:rPr>
              <a:t>Designed with scalability in mind, the application can adapt to accommodate growing user bases and increased voting demands.</a:t>
            </a:r>
          </a:p>
          <a:p>
            <a:pPr marL="742950" lvl="1" indent="-285750" algn="l">
              <a:lnSpc>
                <a:spcPct val="150000"/>
              </a:lnSpc>
              <a:buFont typeface="Arial" panose="020B0604020202020204" pitchFamily="34" charset="0"/>
              <a:buChar char="•"/>
            </a:pPr>
            <a:r>
              <a:rPr lang="en-US" b="1" dirty="0">
                <a:solidFill>
                  <a:schemeClr val="tx1"/>
                </a:solidFill>
                <a:latin typeface="+mn-lt"/>
                <a:cs typeface="Times New Roman" panose="02020603050405020304" pitchFamily="18" charset="0"/>
              </a:rPr>
              <a:t>Data Security : </a:t>
            </a:r>
            <a:r>
              <a:rPr lang="en-US" dirty="0">
                <a:solidFill>
                  <a:schemeClr val="tx1"/>
                </a:solidFill>
                <a:latin typeface="+mn-lt"/>
                <a:cs typeface="Times New Roman" panose="02020603050405020304" pitchFamily="18" charset="0"/>
              </a:rPr>
              <a:t>Robust authentication mechanisms and compliance measures ensure the security and confidentiality of user data.</a:t>
            </a:r>
            <a:endParaRPr lang="en-GB"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17CDD5CF-A48B-4460-F544-A84C4FEE28C7}"/>
              </a:ext>
            </a:extLst>
          </p:cNvPr>
          <p:cNvSpPr txBox="1"/>
          <p:nvPr/>
        </p:nvSpPr>
        <p:spPr>
          <a:xfrm>
            <a:off x="563033" y="812618"/>
            <a:ext cx="4579556" cy="400110"/>
          </a:xfrm>
          <a:prstGeom prst="rect">
            <a:avLst/>
          </a:prstGeom>
          <a:noFill/>
        </p:spPr>
        <p:txBody>
          <a:bodyPr wrap="square">
            <a:spAutoFit/>
          </a:bodyPr>
          <a:lstStyle/>
          <a:p>
            <a:r>
              <a:rPr lang="en-US" sz="2000" b="1" dirty="0"/>
              <a:t>Advantages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1191139"/>
            <a:ext cx="8017933" cy="2960875"/>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Potential Security Risks : </a:t>
            </a:r>
            <a:r>
              <a:rPr lang="en-US" i="0" dirty="0">
                <a:solidFill>
                  <a:schemeClr val="tx1"/>
                </a:solidFill>
                <a:effectLst/>
                <a:latin typeface="+mn-lt"/>
                <a:cs typeface="Times New Roman" panose="02020603050405020304" pitchFamily="18" charset="0"/>
              </a:rPr>
              <a:t>Despite implementing security measures, there's always a risk of vulnerabilities that could compromise user data or the integrity of the voting process.</a:t>
            </a:r>
          </a:p>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Technical Complexity : </a:t>
            </a:r>
            <a:r>
              <a:rPr lang="en-US" i="0" dirty="0">
                <a:solidFill>
                  <a:schemeClr val="tx1"/>
                </a:solidFill>
                <a:effectLst/>
                <a:latin typeface="+mn-lt"/>
                <a:cs typeface="Times New Roman" panose="02020603050405020304" pitchFamily="18" charset="0"/>
              </a:rPr>
              <a:t>Developing and maintaining a comprehensive voting application may require significant technical expertise and resources, posing challenges for smaller organizations or teams.</a:t>
            </a:r>
          </a:p>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User Adoption Barriers : </a:t>
            </a:r>
            <a:r>
              <a:rPr lang="en-US" i="0" dirty="0">
                <a:solidFill>
                  <a:schemeClr val="tx1"/>
                </a:solidFill>
                <a:effectLst/>
                <a:latin typeface="+mn-lt"/>
                <a:cs typeface="Times New Roman" panose="02020603050405020304" pitchFamily="18" charset="0"/>
              </a:rPr>
              <a:t>Users unfamiliar with online voting platforms may face a learning curve, potentially leading to resistance or lower participation rates.</a:t>
            </a:r>
          </a:p>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Dependence on Internet Connectivity : </a:t>
            </a:r>
            <a:r>
              <a:rPr lang="en-US" i="0" dirty="0">
                <a:solidFill>
                  <a:schemeClr val="tx1"/>
                </a:solidFill>
                <a:effectLst/>
                <a:latin typeface="+mn-lt"/>
                <a:cs typeface="Times New Roman" panose="02020603050405020304" pitchFamily="18" charset="0"/>
              </a:rPr>
              <a:t>Reliance on internet access for voting could exclude individuals or communities with limited or unreliable connectivity.</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20CB36E-8C50-D823-A95B-856210AC785E}"/>
              </a:ext>
            </a:extLst>
          </p:cNvPr>
          <p:cNvSpPr txBox="1"/>
          <p:nvPr/>
        </p:nvSpPr>
        <p:spPr>
          <a:xfrm>
            <a:off x="492236" y="744525"/>
            <a:ext cx="4579556" cy="369332"/>
          </a:xfrm>
          <a:prstGeom prst="rect">
            <a:avLst/>
          </a:prstGeom>
          <a:noFill/>
        </p:spPr>
        <p:txBody>
          <a:bodyPr wrap="square">
            <a:spAutoFit/>
          </a:bodyPr>
          <a:lstStyle/>
          <a:p>
            <a:r>
              <a:rPr lang="en-US" sz="1800" b="1" dirty="0"/>
              <a:t>Disadvantages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78408939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829447" y="1133215"/>
            <a:ext cx="3318484" cy="369332"/>
          </a:xfrm>
          <a:prstGeom prst="rect">
            <a:avLst/>
          </a:prstGeom>
          <a:noFill/>
        </p:spPr>
        <p:txBody>
          <a:bodyPr wrap="square" rtlCol="0">
            <a:spAutoFit/>
          </a:bodyPr>
          <a:lstStyle/>
          <a:p>
            <a:pPr algn="ctr"/>
            <a:r>
              <a:rPr lang="en-US" sz="1800" dirty="0">
                <a:latin typeface="Bahnschrift SemiBold" panose="020B0502040204020203" pitchFamily="34" charset="0"/>
              </a:rPr>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49315" y="1173658"/>
            <a:ext cx="3580969" cy="369332"/>
          </a:xfrm>
          <a:prstGeom prst="rect">
            <a:avLst/>
          </a:prstGeom>
          <a:noFill/>
        </p:spPr>
        <p:txBody>
          <a:bodyPr wrap="square" rtlCol="0">
            <a:spAutoFit/>
          </a:bodyPr>
          <a:lstStyle/>
          <a:p>
            <a:pPr algn="ctr"/>
            <a:r>
              <a:rPr lang="en-US" sz="1800" dirty="0">
                <a:latin typeface="Bahnschrift SemiBold" panose="020B0502040204020203" pitchFamily="34" charset="0"/>
              </a:rPr>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161C38C8-773F-017E-CCB2-624B6D883740}"/>
              </a:ext>
            </a:extLst>
          </p:cNvPr>
          <p:cNvPicPr>
            <a:picLocks noChangeAspect="1"/>
          </p:cNvPicPr>
          <p:nvPr/>
        </p:nvPicPr>
        <p:blipFill>
          <a:blip r:embed="rId8"/>
          <a:stretch>
            <a:fillRect/>
          </a:stretch>
        </p:blipFill>
        <p:spPr>
          <a:xfrm>
            <a:off x="1463949" y="1724055"/>
            <a:ext cx="2155015" cy="2617439"/>
          </a:xfrm>
          <a:prstGeom prst="rect">
            <a:avLst/>
          </a:prstGeom>
        </p:spPr>
      </p:pic>
      <p:pic>
        <p:nvPicPr>
          <p:cNvPr id="14" name="Picture 13">
            <a:extLst>
              <a:ext uri="{FF2B5EF4-FFF2-40B4-BE49-F238E27FC236}">
                <a16:creationId xmlns:a16="http://schemas.microsoft.com/office/drawing/2014/main" id="{F5118525-F922-397D-13E8-7C07E2325D30}"/>
              </a:ext>
            </a:extLst>
          </p:cNvPr>
          <p:cNvPicPr>
            <a:picLocks noChangeAspect="1"/>
          </p:cNvPicPr>
          <p:nvPr/>
        </p:nvPicPr>
        <p:blipFill>
          <a:blip r:embed="rId9"/>
          <a:stretch>
            <a:fillRect/>
          </a:stretch>
        </p:blipFill>
        <p:spPr>
          <a:xfrm>
            <a:off x="5078407" y="1984439"/>
            <a:ext cx="2440328" cy="2274320"/>
          </a:xfrm>
          <a:prstGeom prst="rect">
            <a:avLst/>
          </a:prstGeom>
        </p:spPr>
      </p:pic>
      <p:pic>
        <p:nvPicPr>
          <p:cNvPr id="17" name="Picture 16">
            <a:extLst>
              <a:ext uri="{FF2B5EF4-FFF2-40B4-BE49-F238E27FC236}">
                <a16:creationId xmlns:a16="http://schemas.microsoft.com/office/drawing/2014/main" id="{9B004BC3-BB13-0420-B42C-86846A736241}"/>
              </a:ext>
            </a:extLst>
          </p:cNvPr>
          <p:cNvPicPr>
            <a:picLocks noChangeAspect="1"/>
          </p:cNvPicPr>
          <p:nvPr/>
        </p:nvPicPr>
        <p:blipFill>
          <a:blip r:embed="rId10"/>
          <a:stretch>
            <a:fillRect/>
          </a:stretch>
        </p:blipFill>
        <p:spPr>
          <a:xfrm>
            <a:off x="7253638" y="2012450"/>
            <a:ext cx="1724540" cy="1724540"/>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TotalTime>
  <Words>1002</Words>
  <Application>Microsoft Office PowerPoint</Application>
  <PresentationFormat>On-screen Show (16:9)</PresentationFormat>
  <Paragraphs>88</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Bahnschrift SemiBold</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Polls Page</vt:lpstr>
      <vt:lpstr>Voting Page</vt:lpstr>
      <vt:lpstr>Admin Login Page</vt:lpstr>
      <vt:lpstr>Admin Dashboard</vt:lpstr>
      <vt:lpstr>Admin Question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Abdul Rahman</cp:lastModifiedBy>
  <cp:revision>17</cp:revision>
  <dcterms:modified xsi:type="dcterms:W3CDTF">2024-04-26T13:42:44Z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