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70" r:id="rId12"/>
    <p:sldId id="265" r:id="rId13"/>
    <p:sldId id="275" r:id="rId14"/>
    <p:sldId id="266" r:id="rId15"/>
    <p:sldId id="276" r:id="rId16"/>
    <p:sldId id="277" r:id="rId17"/>
    <p:sldId id="278" r:id="rId18"/>
    <p:sldId id="267" r:id="rId19"/>
    <p:sldId id="268" r:id="rId20"/>
    <p:sldId id="269" r:id="rId21"/>
    <p:sldId id="271" r:id="rId22"/>
    <p:sldId id="272" r:id="rId23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EB5EA4-0641-406A-A4BB-001271728E4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944FBD-878E-4AB7-B6BE-C94BA4AE33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5EA4-0641-406A-A4BB-001271728E4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4FBD-878E-4AB7-B6BE-C94BA4AE33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5EA4-0641-406A-A4BB-001271728E4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9944FBD-878E-4AB7-B6BE-C94BA4AE33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5EA4-0641-406A-A4BB-001271728E4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4FBD-878E-4AB7-B6BE-C94BA4AE33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EB5EA4-0641-406A-A4BB-001271728E4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9944FBD-878E-4AB7-B6BE-C94BA4AE33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5EA4-0641-406A-A4BB-001271728E4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4FBD-878E-4AB7-B6BE-C94BA4AE33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5EA4-0641-406A-A4BB-001271728E4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4FBD-878E-4AB7-B6BE-C94BA4AE33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5EA4-0641-406A-A4BB-001271728E4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4FBD-878E-4AB7-B6BE-C94BA4AE338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5EA4-0641-406A-A4BB-001271728E4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4FBD-878E-4AB7-B6BE-C94BA4AE33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5EA4-0641-406A-A4BB-001271728E4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944FBD-878E-4AB7-B6BE-C94BA4AE33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5EA4-0641-406A-A4BB-001271728E4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4FBD-878E-4AB7-B6BE-C94BA4AE33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2EB5EA4-0641-406A-A4BB-001271728E4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79944FBD-878E-4AB7-B6BE-C94BA4AE33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" TargetMode="External"/><Relationship Id="rId2" Type="http://schemas.openxmlformats.org/officeDocument/2006/relationships/hyperlink" Target="http://docs.oracle.com/cd/B28359_01/datamine.111/b28131/java_api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waikato.ac.nz/ml/weka/" TargetMode="External"/><Relationship Id="rId4" Type="http://schemas.openxmlformats.org/officeDocument/2006/relationships/hyperlink" Target="https://mahout.apache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362200"/>
            <a:ext cx="1981200" cy="1828800"/>
          </a:xfrm>
        </p:spPr>
        <p:txBody>
          <a:bodyPr/>
          <a:lstStyle/>
          <a:p>
            <a:r>
              <a:rPr lang="en-US" dirty="0" smtClean="0"/>
              <a:t>CSCI 527 02 E</a:t>
            </a:r>
          </a:p>
          <a:p>
            <a:r>
              <a:rPr lang="en-US" dirty="0" smtClean="0"/>
              <a:t>Advanced Databases &amp; Data Mining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6324600" cy="1828800"/>
          </a:xfrm>
        </p:spPr>
        <p:txBody>
          <a:bodyPr/>
          <a:lstStyle/>
          <a:p>
            <a:pPr algn="ctr"/>
            <a:r>
              <a:rPr lang="en-US" dirty="0" smtClean="0"/>
              <a:t>League of legends data classification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3048000"/>
            <a:ext cx="43808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by Data Enthusiasts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Mohammed Abdul Aziz Syed     50143871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Siva </a:t>
            </a:r>
            <a:r>
              <a:rPr lang="en-US" dirty="0" smtClean="0">
                <a:solidFill>
                  <a:schemeClr val="bg1"/>
                </a:solidFill>
              </a:rPr>
              <a:t>Prasad </a:t>
            </a:r>
            <a:r>
              <a:rPr lang="en-US" dirty="0" err="1" smtClean="0">
                <a:solidFill>
                  <a:schemeClr val="bg1"/>
                </a:solidFill>
              </a:rPr>
              <a:t>Bhushetty</a:t>
            </a:r>
            <a:r>
              <a:rPr lang="en-US" dirty="0" smtClean="0">
                <a:solidFill>
                  <a:schemeClr val="bg1"/>
                </a:solidFill>
              </a:rPr>
              <a:t>                50145947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Paul </a:t>
            </a:r>
            <a:r>
              <a:rPr lang="en-US" dirty="0" err="1" smtClean="0">
                <a:solidFill>
                  <a:schemeClr val="bg1"/>
                </a:solidFill>
              </a:rPr>
              <a:t>Mandrumaka</a:t>
            </a:r>
            <a:r>
              <a:rPr lang="en-US" dirty="0" smtClean="0">
                <a:solidFill>
                  <a:schemeClr val="bg1"/>
                </a:solidFill>
              </a:rPr>
              <a:t>		      50137144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Shoebuddin</a:t>
            </a:r>
            <a:r>
              <a:rPr lang="en-US" dirty="0" smtClean="0">
                <a:solidFill>
                  <a:schemeClr val="bg1"/>
                </a:solidFill>
              </a:rPr>
              <a:t> Ahmed </a:t>
            </a:r>
            <a:r>
              <a:rPr lang="en-US" dirty="0" err="1" smtClean="0">
                <a:solidFill>
                  <a:schemeClr val="bg1"/>
                </a:solidFill>
              </a:rPr>
              <a:t>Fnu</a:t>
            </a:r>
            <a:r>
              <a:rPr lang="en-US" dirty="0" smtClean="0">
                <a:solidFill>
                  <a:schemeClr val="bg1"/>
                </a:solidFill>
              </a:rPr>
              <a:t>             50144855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Professor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Dr. Truong </a:t>
            </a:r>
            <a:r>
              <a:rPr lang="en-US" dirty="0" err="1" smtClean="0">
                <a:solidFill>
                  <a:schemeClr val="bg1"/>
                </a:solidFill>
              </a:rPr>
              <a:t>Huy</a:t>
            </a:r>
            <a:r>
              <a:rPr lang="en-US" dirty="0" smtClean="0">
                <a:solidFill>
                  <a:schemeClr val="bg1"/>
                </a:solidFill>
              </a:rPr>
              <a:t> Nguyen (Ph.D.)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4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382000" cy="463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9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Though we are using WEKA for classification, we first loaded data into MongoDB and did some ground work/attribute analysis stuff to check the range of values/unique values in each attribute</a:t>
            </a:r>
          </a:p>
          <a:p>
            <a:endParaRPr lang="en-US" dirty="0" smtClean="0"/>
          </a:p>
          <a:p>
            <a:r>
              <a:rPr lang="en-US" dirty="0" smtClean="0"/>
              <a:t>Following Attributes were ignored from Training Data Set during pre processing step itself, so that the model built would be more accurate – Noise Elimination</a:t>
            </a:r>
          </a:p>
          <a:p>
            <a:endParaRPr lang="en-US" b="1" dirty="0" smtClean="0"/>
          </a:p>
          <a:p>
            <a:r>
              <a:rPr lang="en-US" b="1" dirty="0" smtClean="0"/>
              <a:t>_id</a:t>
            </a:r>
            <a:r>
              <a:rPr lang="en-US" dirty="0" smtClean="0"/>
              <a:t>, </a:t>
            </a:r>
            <a:r>
              <a:rPr lang="en-US" b="1" dirty="0" smtClean="0"/>
              <a:t>version</a:t>
            </a:r>
            <a:r>
              <a:rPr lang="en-US" dirty="0" smtClean="0"/>
              <a:t>, </a:t>
            </a:r>
            <a:r>
              <a:rPr lang="en-US" b="1" dirty="0" smtClean="0"/>
              <a:t>region</a:t>
            </a:r>
            <a:r>
              <a:rPr lang="en-US" dirty="0" smtClean="0"/>
              <a:t> attributes are removed/ignored through out our data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WEKA understands data in a specific format known as Attribute Relational File Format – ARFF</a:t>
            </a:r>
          </a:p>
          <a:p>
            <a:r>
              <a:rPr lang="en-US" dirty="0" smtClean="0"/>
              <a:t>Sample ARFF file looks like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(.</a:t>
            </a:r>
            <a:r>
              <a:rPr lang="en-US" dirty="0" err="1" smtClean="0"/>
              <a:t>csv</a:t>
            </a:r>
            <a:r>
              <a:rPr lang="en-US" dirty="0" smtClean="0"/>
              <a:t> to .</a:t>
            </a:r>
            <a:r>
              <a:rPr lang="en-US" dirty="0" err="1" smtClean="0"/>
              <a:t>arff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6781800" cy="34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7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training data set provided has missing values as empty strings</a:t>
            </a:r>
          </a:p>
          <a:p>
            <a:endParaRPr lang="en-US" dirty="0" smtClean="0"/>
          </a:p>
          <a:p>
            <a:r>
              <a:rPr lang="en-US" dirty="0" smtClean="0"/>
              <a:t>Weka expects missing values to be ‘</a:t>
            </a:r>
            <a:r>
              <a:rPr lang="en-US" b="1" dirty="0" smtClean="0"/>
              <a:t>?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Also, the strings are to be placed in quotes</a:t>
            </a:r>
          </a:p>
          <a:p>
            <a:endParaRPr lang="en-US" dirty="0" smtClean="0"/>
          </a:p>
          <a:p>
            <a:r>
              <a:rPr lang="en-US" dirty="0"/>
              <a:t>All this is done by </a:t>
            </a:r>
            <a:r>
              <a:rPr lang="en-US" b="1" dirty="0" smtClean="0"/>
              <a:t>TrainingDataRefinerCSV2Arff.java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..continued</a:t>
            </a:r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542017"/>
              </p:ext>
            </p:extLst>
          </p:nvPr>
        </p:nvGraphicFramePr>
        <p:xfrm>
          <a:off x="533400" y="5181600"/>
          <a:ext cx="2806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Packager Shell Object" showAsIcon="1" r:id="rId3" imgW="2807280" imgH="685800" progId="Package">
                  <p:embed/>
                </p:oleObj>
              </mc:Choice>
              <mc:Fallback>
                <p:oleObj name="Packager Shell Object" showAsIcon="1" r:id="rId3" imgW="28072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5181600"/>
                        <a:ext cx="2806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09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the training data set is transformed into WEKA supported ARFF format</a:t>
            </a:r>
          </a:p>
          <a:p>
            <a:pPr lvl="1"/>
            <a:r>
              <a:rPr lang="en-US" dirty="0" smtClean="0"/>
              <a:t>Load the instances (i.e. each record/transaction), represented by </a:t>
            </a:r>
            <a:r>
              <a:rPr lang="en-US" b="1" dirty="0" err="1" smtClean="0"/>
              <a:t>weka.core.Instances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Now, set the class index (starts with 0) of the attribute we want to build the classifier/decision tree for</a:t>
            </a:r>
          </a:p>
          <a:p>
            <a:pPr lvl="1"/>
            <a:r>
              <a:rPr lang="en-US" dirty="0" smtClean="0"/>
              <a:t>Instantiate appropriate classifier (</a:t>
            </a:r>
            <a:r>
              <a:rPr lang="en-US" b="1" dirty="0" smtClean="0"/>
              <a:t>weka.classifiers.trees.J48</a:t>
            </a:r>
            <a:r>
              <a:rPr lang="en-US" dirty="0" smtClean="0"/>
              <a:t> in this case)</a:t>
            </a:r>
          </a:p>
          <a:p>
            <a:pPr lvl="1"/>
            <a:r>
              <a:rPr lang="en-US" dirty="0" smtClean="0"/>
              <a:t>Turn on debugger if needed</a:t>
            </a:r>
          </a:p>
          <a:p>
            <a:pPr lvl="1"/>
            <a:r>
              <a:rPr lang="en-US" dirty="0" smtClean="0"/>
              <a:t>Set/Unset pruning flag on the classifier</a:t>
            </a:r>
          </a:p>
          <a:p>
            <a:pPr lvl="1"/>
            <a:r>
              <a:rPr lang="en-US" dirty="0" smtClean="0"/>
              <a:t>Build Classifier by invoking weka.classifiers.trees.J48.</a:t>
            </a:r>
            <a:r>
              <a:rPr lang="en-US" b="1" dirty="0" smtClean="0"/>
              <a:t>buildClassifier</a:t>
            </a:r>
            <a:r>
              <a:rPr lang="en-US" dirty="0" smtClean="0"/>
              <a:t>(Instances) method</a:t>
            </a:r>
          </a:p>
          <a:p>
            <a:pPr lvl="1"/>
            <a:r>
              <a:rPr lang="en-US" dirty="0" smtClean="0"/>
              <a:t>After the model/classifier is built, save it for future use. Building a classifier/model is costly operation – in terms of memory and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br>
              <a:rPr lang="en-US" dirty="0" smtClean="0"/>
            </a:br>
            <a:r>
              <a:rPr lang="en-US" dirty="0" smtClean="0"/>
              <a:t>(build model, save and classify)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training data, test data has missing values, which would result in error during classification</a:t>
            </a:r>
          </a:p>
          <a:p>
            <a:endParaRPr lang="en-US" dirty="0" smtClean="0"/>
          </a:p>
          <a:p>
            <a:r>
              <a:rPr lang="en-US" dirty="0" smtClean="0"/>
              <a:t>So, data is cleaned in the same way we did earlier for training data set</a:t>
            </a:r>
          </a:p>
          <a:p>
            <a:endParaRPr lang="en-US" dirty="0" smtClean="0"/>
          </a:p>
          <a:p>
            <a:r>
              <a:rPr lang="en-US" dirty="0" smtClean="0"/>
              <a:t>Test data in CSV form is converted to ARFF</a:t>
            </a:r>
          </a:p>
          <a:p>
            <a:endParaRPr lang="en-US" dirty="0" smtClean="0"/>
          </a:p>
          <a:p>
            <a:r>
              <a:rPr lang="en-US" dirty="0" smtClean="0"/>
              <a:t>All those attributes excluded in training data set are removed from test data set as well. Otherwise, there would be various errors in classification result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test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8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test instances using </a:t>
            </a:r>
            <a:r>
              <a:rPr lang="en-US" b="1" dirty="0" err="1" smtClean="0"/>
              <a:t>weka.core.converters.ArffLoader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Set the test data source</a:t>
            </a:r>
          </a:p>
          <a:p>
            <a:r>
              <a:rPr lang="en-US" dirty="0" smtClean="0"/>
              <a:t>Better to load data in batches</a:t>
            </a:r>
          </a:p>
          <a:p>
            <a:r>
              <a:rPr lang="en-US" dirty="0" smtClean="0"/>
              <a:t>Set the class index (position of </a:t>
            </a:r>
            <a:r>
              <a:rPr lang="en-US" b="1" dirty="0" smtClean="0"/>
              <a:t>winner</a:t>
            </a:r>
            <a:r>
              <a:rPr lang="en-US" dirty="0" smtClean="0"/>
              <a:t> attribute in test data set)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Classification/prediction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47655"/>
            <a:ext cx="50482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9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Reactivate the saved classifier</a:t>
            </a:r>
          </a:p>
          <a:p>
            <a:endParaRPr lang="en-US" dirty="0" smtClean="0"/>
          </a:p>
          <a:p>
            <a:r>
              <a:rPr lang="en-US" dirty="0" smtClean="0"/>
              <a:t>Iterate through all the instances</a:t>
            </a:r>
          </a:p>
          <a:p>
            <a:endParaRPr lang="en-US" dirty="0" smtClean="0"/>
          </a:p>
          <a:p>
            <a:r>
              <a:rPr lang="en-US" dirty="0" smtClean="0"/>
              <a:t>Pass the record to be classified to </a:t>
            </a:r>
            <a:r>
              <a:rPr lang="en-US" dirty="0" err="1" smtClean="0"/>
              <a:t>Classifier.classifyInstance</a:t>
            </a:r>
            <a:r>
              <a:rPr lang="en-US" dirty="0" smtClean="0"/>
              <a:t>(instance) method</a:t>
            </a:r>
          </a:p>
          <a:p>
            <a:endParaRPr lang="en-US" dirty="0" smtClean="0"/>
          </a:p>
          <a:p>
            <a:r>
              <a:rPr lang="en-US" dirty="0" smtClean="0"/>
              <a:t>The value returned would be the index of class label</a:t>
            </a:r>
          </a:p>
          <a:p>
            <a:endParaRPr lang="en-US" dirty="0" smtClean="0"/>
          </a:p>
          <a:p>
            <a:r>
              <a:rPr lang="en-US" dirty="0" smtClean="0"/>
              <a:t>Since winner is {true, false}</a:t>
            </a:r>
          </a:p>
          <a:p>
            <a:endParaRPr lang="en-US" dirty="0" smtClean="0"/>
          </a:p>
          <a:p>
            <a:r>
              <a:rPr lang="en-US" dirty="0" smtClean="0"/>
              <a:t>Returned value would be either 0/1</a:t>
            </a:r>
          </a:p>
          <a:p>
            <a:endParaRPr lang="en-US" dirty="0"/>
          </a:p>
          <a:p>
            <a:r>
              <a:rPr lang="en-US" dirty="0" smtClean="0"/>
              <a:t>Write the classified results to a file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..continued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54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file generated in previous step would have the value for winner attribute, in addition to all the values previously contained in the test data set</a:t>
            </a:r>
          </a:p>
          <a:p>
            <a:endParaRPr lang="en-US" dirty="0" smtClean="0"/>
          </a:p>
          <a:p>
            <a:r>
              <a:rPr lang="en-US" dirty="0" smtClean="0"/>
              <a:t>However, this is not the format of file to be uploaded to </a:t>
            </a:r>
            <a:r>
              <a:rPr lang="en-US" dirty="0" err="1" smtClean="0"/>
              <a:t>Kaggle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generated ARFF file is processed and only the _id &amp; winner attribute are extracted to a CSV file to be uploaded to </a:t>
            </a:r>
            <a:r>
              <a:rPr lang="en-US" dirty="0" err="1" smtClean="0"/>
              <a:t>Kaggle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</a:t>
            </a:r>
            <a:br>
              <a:rPr lang="en-US" dirty="0" smtClean="0"/>
            </a:br>
            <a:r>
              <a:rPr lang="en-US" dirty="0" smtClean="0"/>
              <a:t>(output in </a:t>
            </a:r>
            <a:r>
              <a:rPr lang="en-US" dirty="0" err="1" smtClean="0"/>
              <a:t>kaggle</a:t>
            </a:r>
            <a:r>
              <a:rPr lang="en-US" dirty="0" smtClean="0"/>
              <a:t> format)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06010"/>
              </p:ext>
            </p:extLst>
          </p:nvPr>
        </p:nvGraphicFramePr>
        <p:xfrm>
          <a:off x="3429000" y="5562600"/>
          <a:ext cx="236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Packager Shell Object" showAsIcon="1" r:id="rId3" imgW="2362680" imgH="685800" progId="Package">
                  <p:embed/>
                </p:oleObj>
              </mc:Choice>
              <mc:Fallback>
                <p:oleObj name="Packager Shell Object" showAsIcon="1" r:id="rId3" imgW="23626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5562600"/>
                        <a:ext cx="2362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6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458200" cy="475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3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  <a:tabLst>
                <a:tab pos="747713" algn="l"/>
              </a:tabLst>
            </a:pPr>
            <a:endParaRPr lang="en-US" sz="1900" dirty="0" smtClean="0"/>
          </a:p>
          <a:p>
            <a:pPr marL="463550" indent="-463550">
              <a:lnSpc>
                <a:spcPct val="80000"/>
              </a:lnSpc>
              <a:tabLst>
                <a:tab pos="747713" algn="l"/>
              </a:tabLst>
            </a:pPr>
            <a:r>
              <a:rPr lang="en-US" sz="1900" dirty="0" smtClean="0"/>
              <a:t>In </a:t>
            </a:r>
            <a:r>
              <a:rPr lang="en-US" sz="1900" dirty="0"/>
              <a:t>this challenge, we had access to about 7 Million match records of solo gamers.</a:t>
            </a:r>
          </a:p>
          <a:p>
            <a:pPr marL="463550" indent="-463550">
              <a:lnSpc>
                <a:spcPct val="80000"/>
              </a:lnSpc>
              <a:tabLst>
                <a:tab pos="747713" algn="l"/>
              </a:tabLst>
            </a:pPr>
            <a:endParaRPr lang="en-US" sz="1900" dirty="0" smtClean="0"/>
          </a:p>
          <a:p>
            <a:pPr marL="463550" indent="-463550">
              <a:lnSpc>
                <a:spcPct val="80000"/>
              </a:lnSpc>
              <a:tabLst>
                <a:tab pos="747713" algn="l"/>
              </a:tabLst>
            </a:pPr>
            <a:r>
              <a:rPr lang="en-US" sz="1900" dirty="0" smtClean="0"/>
              <a:t>Each </a:t>
            </a:r>
            <a:r>
              <a:rPr lang="en-US" sz="1900" dirty="0"/>
              <a:t>record comprises of all publicly available game statistics of a match played by some gamer, including an important field called "winner".</a:t>
            </a:r>
          </a:p>
          <a:p>
            <a:pPr marL="463550" indent="-463550">
              <a:lnSpc>
                <a:spcPct val="80000"/>
              </a:lnSpc>
              <a:tabLst>
                <a:tab pos="747713" algn="l"/>
              </a:tabLst>
            </a:pPr>
            <a:endParaRPr lang="en-US" sz="1900" dirty="0" smtClean="0"/>
          </a:p>
          <a:p>
            <a:pPr marL="463550" indent="-463550">
              <a:lnSpc>
                <a:spcPct val="80000"/>
              </a:lnSpc>
              <a:tabLst>
                <a:tab pos="747713" algn="l"/>
              </a:tabLst>
            </a:pPr>
            <a:r>
              <a:rPr lang="en-US" sz="1900" dirty="0" smtClean="0"/>
              <a:t>If </a:t>
            </a:r>
            <a:r>
              <a:rPr lang="en-US" sz="1900" dirty="0"/>
              <a:t>"winner" is true, the gamer in question won the match, otherwise, he/she lost.</a:t>
            </a:r>
          </a:p>
          <a:p>
            <a:pPr marL="463550" indent="-463550">
              <a:lnSpc>
                <a:spcPct val="80000"/>
              </a:lnSpc>
              <a:tabLst>
                <a:tab pos="747713" algn="l"/>
              </a:tabLst>
            </a:pPr>
            <a:endParaRPr lang="en-US" sz="1900" dirty="0" smtClean="0"/>
          </a:p>
          <a:p>
            <a:pPr marL="463550" indent="-463550">
              <a:lnSpc>
                <a:spcPct val="80000"/>
              </a:lnSpc>
              <a:tabLst>
                <a:tab pos="747713" algn="l"/>
              </a:tabLst>
            </a:pPr>
            <a:r>
              <a:rPr lang="en-US" sz="1900" dirty="0" smtClean="0"/>
              <a:t>Out </a:t>
            </a:r>
            <a:r>
              <a:rPr lang="en-US" sz="1900" dirty="0"/>
              <a:t>task was to create a classifier that takes as input one such match record, with the "winner" field left out, and labels this record as a "win" or a "loss".</a:t>
            </a:r>
          </a:p>
          <a:p>
            <a:pPr marL="463550" indent="-463550">
              <a:lnSpc>
                <a:spcPct val="80000"/>
              </a:lnSpc>
              <a:tabLst>
                <a:tab pos="747713" algn="l"/>
              </a:tabLst>
            </a:pPr>
            <a:endParaRPr lang="en-US" sz="1900" dirty="0" smtClean="0"/>
          </a:p>
          <a:p>
            <a:pPr marL="463550" indent="-463550">
              <a:lnSpc>
                <a:spcPct val="80000"/>
              </a:lnSpc>
              <a:tabLst>
                <a:tab pos="747713" algn="l"/>
              </a:tabLst>
            </a:pPr>
            <a:r>
              <a:rPr lang="en-US" sz="1900" dirty="0" smtClean="0"/>
              <a:t>The </a:t>
            </a:r>
            <a:r>
              <a:rPr lang="en-US" sz="1900" dirty="0"/>
              <a:t>test set comprises of ~770K such records.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  <a:r>
              <a:rPr lang="en-US" dirty="0"/>
              <a:t>Classify unlabeled match records with "Win/Loss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generated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33" y="1752600"/>
            <a:ext cx="853856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Class: </a:t>
            </a:r>
            <a:r>
              <a:rPr lang="en-US" b="1" dirty="0"/>
              <a:t>true</a:t>
            </a:r>
          </a:p>
          <a:p>
            <a:pPr lvl="1"/>
            <a:r>
              <a:rPr lang="en-US" dirty="0" smtClean="0"/>
              <a:t>“If </a:t>
            </a:r>
            <a:r>
              <a:rPr lang="en-US" dirty="0" err="1" smtClean="0"/>
              <a:t>firstInhibitorAssist</a:t>
            </a:r>
            <a:r>
              <a:rPr lang="en-US" dirty="0" smtClean="0"/>
              <a:t> is true and duration is less than 2113 seconds and </a:t>
            </a:r>
            <a:r>
              <a:rPr lang="en-US" dirty="0" err="1" smtClean="0"/>
              <a:t>timeline.xpDiffPerMinDeltas.thirtyToEnd</a:t>
            </a:r>
            <a:r>
              <a:rPr lang="en-US" dirty="0" smtClean="0"/>
              <a:t> is under -208.7 and less than 5 deaths”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Class: </a:t>
            </a:r>
            <a:r>
              <a:rPr lang="en-US" b="1" dirty="0" smtClean="0"/>
              <a:t>false</a:t>
            </a:r>
            <a:endParaRPr lang="en-US" b="1" dirty="0"/>
          </a:p>
          <a:p>
            <a:pPr lvl="1"/>
            <a:r>
              <a:rPr lang="en-US" dirty="0"/>
              <a:t>“If </a:t>
            </a:r>
            <a:r>
              <a:rPr lang="en-US" dirty="0" err="1"/>
              <a:t>firstInhibitorAssist</a:t>
            </a:r>
            <a:r>
              <a:rPr lang="en-US" dirty="0"/>
              <a:t> is true and duration is less than 2113 seconds and </a:t>
            </a:r>
            <a:r>
              <a:rPr lang="en-US" dirty="0" err="1"/>
              <a:t>timeline.xpDiffPerMinDeltas.thirtyToEnd</a:t>
            </a:r>
            <a:r>
              <a:rPr lang="en-US" dirty="0"/>
              <a:t> is under -208.7 and </a:t>
            </a:r>
            <a:r>
              <a:rPr lang="en-US" dirty="0" smtClean="0"/>
              <a:t>more </a:t>
            </a:r>
            <a:r>
              <a:rPr lang="en-US" dirty="0"/>
              <a:t>than 5 </a:t>
            </a:r>
            <a:r>
              <a:rPr lang="en-US" dirty="0" smtClean="0"/>
              <a:t>deaths and champion level under 13”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639574"/>
              </p:ext>
            </p:extLst>
          </p:nvPr>
        </p:nvGraphicFramePr>
        <p:xfrm>
          <a:off x="533400" y="2286000"/>
          <a:ext cx="1866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Packager Shell Object" showAsIcon="1" r:id="rId3" imgW="1867320" imgH="685800" progId="Package">
                  <p:embed/>
                </p:oleObj>
              </mc:Choice>
              <mc:Fallback>
                <p:oleObj name="Packager Shell Object" showAsIcon="1" r:id="rId3" imgW="18673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2286000"/>
                        <a:ext cx="1866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82015"/>
              </p:ext>
            </p:extLst>
          </p:nvPr>
        </p:nvGraphicFramePr>
        <p:xfrm>
          <a:off x="609600" y="3352800"/>
          <a:ext cx="236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Packager Shell Object" showAsIcon="1" r:id="rId5" imgW="2362680" imgH="685800" progId="Package">
                  <p:embed/>
                </p:oleObj>
              </mc:Choice>
              <mc:Fallback>
                <p:oleObj name="Packager Shell Object" showAsIcon="1" r:id="rId5" imgW="23626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3352800"/>
                        <a:ext cx="2362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370559"/>
              </p:ext>
            </p:extLst>
          </p:nvPr>
        </p:nvGraphicFramePr>
        <p:xfrm>
          <a:off x="838200" y="4648200"/>
          <a:ext cx="1816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Packager Shell Object" showAsIcon="1" r:id="rId7" imgW="1816560" imgH="685800" progId="Package">
                  <p:embed/>
                </p:oleObj>
              </mc:Choice>
              <mc:Fallback>
                <p:oleObj name="Packager Shell Object" showAsIcon="1" r:id="rId7" imgW="18165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4648200"/>
                        <a:ext cx="1816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951976"/>
              </p:ext>
            </p:extLst>
          </p:nvPr>
        </p:nvGraphicFramePr>
        <p:xfrm>
          <a:off x="3200400" y="2209800"/>
          <a:ext cx="218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Packager Shell Object" showAsIcon="1" r:id="rId9" imgW="2184840" imgH="685800" progId="Package">
                  <p:embed/>
                </p:oleObj>
              </mc:Choice>
              <mc:Fallback>
                <p:oleObj name="Packager Shell Object" showAsIcon="1" r:id="rId9" imgW="21848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0400" y="2209800"/>
                        <a:ext cx="218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299433"/>
              </p:ext>
            </p:extLst>
          </p:nvPr>
        </p:nvGraphicFramePr>
        <p:xfrm>
          <a:off x="3429000" y="4572000"/>
          <a:ext cx="203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Packager Shell Object" showAsIcon="1" r:id="rId11" imgW="2032560" imgH="685800" progId="Package">
                  <p:embed/>
                </p:oleObj>
              </mc:Choice>
              <mc:Fallback>
                <p:oleObj name="Packager Shell Object" showAsIcon="1" r:id="rId11" imgW="20325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29000" y="4572000"/>
                        <a:ext cx="2032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885862"/>
              </p:ext>
            </p:extLst>
          </p:nvPr>
        </p:nvGraphicFramePr>
        <p:xfrm>
          <a:off x="2971800" y="3352800"/>
          <a:ext cx="2806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Packager Shell Object" showAsIcon="1" r:id="rId13" imgW="2807280" imgH="685800" progId="Package">
                  <p:embed/>
                </p:oleObj>
              </mc:Choice>
              <mc:Fallback>
                <p:oleObj name="Packager Shell Object" showAsIcon="1" r:id="rId13" imgW="28072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71800" y="3352800"/>
                        <a:ext cx="2806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33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lnSpc>
                <a:spcPct val="80000"/>
              </a:lnSpc>
              <a:tabLst>
                <a:tab pos="747713" algn="l"/>
              </a:tabLst>
            </a:pPr>
            <a:endParaRPr lang="en-US" altLang="ko-KR" sz="2800" dirty="0" smtClean="0">
              <a:latin typeface="Times New Roman" pitchFamily="18" charset="0"/>
              <a:ea typeface="Geneva"/>
              <a:cs typeface="Times New Roman" pitchFamily="18" charset="0"/>
            </a:endParaRPr>
          </a:p>
          <a:p>
            <a:pPr marL="463550" indent="-463550">
              <a:lnSpc>
                <a:spcPct val="80000"/>
              </a:lnSpc>
              <a:tabLst>
                <a:tab pos="747713" algn="l"/>
              </a:tabLst>
            </a:pPr>
            <a:r>
              <a:rPr lang="en-US" altLang="ko-KR" sz="1900" dirty="0"/>
              <a:t>Divide and Conquer creates rules that cover as many instances of each single class as possible</a:t>
            </a:r>
          </a:p>
          <a:p>
            <a:pPr marL="463550" indent="-463550">
              <a:lnSpc>
                <a:spcPct val="80000"/>
              </a:lnSpc>
              <a:tabLst>
                <a:tab pos="747713" algn="l"/>
              </a:tabLst>
            </a:pPr>
            <a:endParaRPr lang="en-US" altLang="ko-KR" sz="1900" dirty="0" smtClean="0"/>
          </a:p>
          <a:p>
            <a:pPr marL="463550" indent="-463550">
              <a:lnSpc>
                <a:spcPct val="80000"/>
              </a:lnSpc>
              <a:tabLst>
                <a:tab pos="747713" algn="l"/>
              </a:tabLst>
            </a:pPr>
            <a:r>
              <a:rPr lang="en-US" altLang="ko-KR" sz="1900" dirty="0" smtClean="0"/>
              <a:t>This </a:t>
            </a:r>
            <a:r>
              <a:rPr lang="en-US" altLang="ko-KR" sz="1900" dirty="0"/>
              <a:t>approach examines only one class at a time.</a:t>
            </a:r>
          </a:p>
          <a:p>
            <a:pPr marL="792162" lvl="1" indent="-463550">
              <a:lnSpc>
                <a:spcPct val="80000"/>
              </a:lnSpc>
              <a:tabLst>
                <a:tab pos="747713" algn="l"/>
              </a:tabLst>
            </a:pPr>
            <a:r>
              <a:rPr lang="en-US" altLang="ko-KR" sz="1900" spc="150" dirty="0"/>
              <a:t>Results in time efficiency</a:t>
            </a:r>
          </a:p>
          <a:p>
            <a:pPr marL="792162" lvl="1" indent="-463550">
              <a:lnSpc>
                <a:spcPct val="80000"/>
              </a:lnSpc>
              <a:tabLst>
                <a:tab pos="747713" algn="l"/>
              </a:tabLst>
            </a:pPr>
            <a:r>
              <a:rPr lang="en-US" altLang="ko-KR" sz="1900" spc="150" dirty="0"/>
              <a:t>In our case only two classes – “True”/ “False”</a:t>
            </a:r>
          </a:p>
          <a:p>
            <a:pPr marL="463550" indent="-463550">
              <a:lnSpc>
                <a:spcPct val="80000"/>
              </a:lnSpc>
              <a:tabLst>
                <a:tab pos="747713" algn="l"/>
              </a:tabLst>
            </a:pPr>
            <a:endParaRPr lang="en-US" altLang="ko-KR" sz="1900" dirty="0" smtClean="0"/>
          </a:p>
          <a:p>
            <a:pPr marL="463550" indent="-463550">
              <a:lnSpc>
                <a:spcPct val="80000"/>
              </a:lnSpc>
              <a:tabLst>
                <a:tab pos="747713" algn="l"/>
              </a:tabLst>
            </a:pPr>
            <a:r>
              <a:rPr lang="en-US" altLang="ko-KR" sz="1900" dirty="0" smtClean="0"/>
              <a:t>Creates </a:t>
            </a:r>
            <a:r>
              <a:rPr lang="en-US" altLang="ko-KR" sz="1900" dirty="0"/>
              <a:t>knowledge rules directly </a:t>
            </a:r>
          </a:p>
          <a:p>
            <a:pPr marL="792162" lvl="1" indent="-463550">
              <a:lnSpc>
                <a:spcPct val="80000"/>
              </a:lnSpc>
              <a:tabLst>
                <a:tab pos="747713" algn="l"/>
              </a:tabLst>
            </a:pPr>
            <a:r>
              <a:rPr lang="en-US" altLang="ko-KR" sz="1900" spc="150" dirty="0"/>
              <a:t>No intermediate decision tree</a:t>
            </a:r>
          </a:p>
          <a:p>
            <a:pPr marL="463550" indent="-463550">
              <a:lnSpc>
                <a:spcPct val="80000"/>
              </a:lnSpc>
              <a:tabLst>
                <a:tab pos="747713" algn="l"/>
              </a:tabLst>
            </a:pPr>
            <a:endParaRPr lang="en-US" altLang="ko-KR" sz="1900" dirty="0" smtClean="0"/>
          </a:p>
          <a:p>
            <a:pPr marL="463550" indent="-463550">
              <a:lnSpc>
                <a:spcPct val="80000"/>
              </a:lnSpc>
              <a:tabLst>
                <a:tab pos="747713" algn="l"/>
              </a:tabLst>
            </a:pPr>
            <a:r>
              <a:rPr lang="en-US" altLang="ko-KR" sz="1900" dirty="0" smtClean="0"/>
              <a:t>Immediately </a:t>
            </a:r>
            <a:r>
              <a:rPr lang="en-US" altLang="ko-KR" sz="1900" dirty="0"/>
              <a:t>excludes instances covered by a newly created rule from further induction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divide &amp; conquer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8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2800" dirty="0" smtClean="0">
              <a:latin typeface="Times New Roman" pitchFamily="18" charset="0"/>
              <a:ea typeface="Geneva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ea typeface="Geneva"/>
              <a:cs typeface="Times New Roman" pitchFamily="18" charset="0"/>
            </a:endParaRPr>
          </a:p>
          <a:p>
            <a:r>
              <a:rPr lang="en-US" sz="2400" dirty="0"/>
              <a:t>The divide-and-conquer approach is one of the most reliable approaches in classification learning </a:t>
            </a:r>
          </a:p>
          <a:p>
            <a:pPr lvl="1"/>
            <a:r>
              <a:rPr lang="en-US" sz="2400" spc="150" dirty="0"/>
              <a:t>uses decision trees to induce classification information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decision tree </a:t>
            </a:r>
          </a:p>
          <a:p>
            <a:pPr lvl="1"/>
            <a:r>
              <a:rPr lang="en-US" sz="2400" spc="150" dirty="0"/>
              <a:t>recursively selects attributes to test </a:t>
            </a:r>
          </a:p>
          <a:p>
            <a:pPr lvl="1"/>
            <a:r>
              <a:rPr lang="en-US" sz="2400" spc="150" dirty="0"/>
              <a:t>splits the dataset into subsets according to the outcome of the test </a:t>
            </a:r>
          </a:p>
          <a:p>
            <a:pPr lvl="1"/>
            <a:r>
              <a:rPr lang="en-US" sz="2400" spc="150" dirty="0"/>
              <a:t>Goal: obtain a subset that contains instances of only one class.</a:t>
            </a:r>
          </a:p>
          <a:p>
            <a:endParaRPr lang="en-US" sz="2400" dirty="0" smtClean="0"/>
          </a:p>
          <a:p>
            <a:r>
              <a:rPr lang="en-US" sz="2400" dirty="0" smtClean="0"/>
              <a:t>Some </a:t>
            </a:r>
            <a:r>
              <a:rPr lang="en-US" sz="2400" dirty="0"/>
              <a:t>divide-and-conquer systems</a:t>
            </a:r>
          </a:p>
          <a:p>
            <a:pPr lvl="1"/>
            <a:r>
              <a:rPr lang="en-US" sz="2400" spc="150" dirty="0"/>
              <a:t>ID3 algorithm</a:t>
            </a:r>
          </a:p>
          <a:p>
            <a:pPr lvl="1"/>
            <a:r>
              <a:rPr lang="en-US" sz="2400" spc="150" dirty="0"/>
              <a:t>C4.5</a:t>
            </a:r>
          </a:p>
          <a:p>
            <a:pPr lvl="1"/>
            <a:r>
              <a:rPr lang="en-US" sz="2400" spc="150" dirty="0"/>
              <a:t>C5.0</a:t>
            </a:r>
          </a:p>
          <a:p>
            <a:pPr lvl="1"/>
            <a:r>
              <a:rPr lang="en-US" sz="2400" spc="150" dirty="0"/>
              <a:t>Cart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algorithms &amp; 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previously listed algorithms work on the basic principle of Information gain</a:t>
            </a:r>
          </a:p>
          <a:p>
            <a:r>
              <a:rPr lang="en-US" dirty="0" smtClean="0"/>
              <a:t>The attribute which yields highest information gain is chosen as the root of decision tree and child's so on and so forth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background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3" y="3200400"/>
            <a:ext cx="67056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3" y="4419600"/>
            <a:ext cx="56292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3" y="5638800"/>
            <a:ext cx="4181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5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ID3 algorithm favors attributes with more possible outcomes over the attributes with fewer possible outcomes</a:t>
            </a:r>
          </a:p>
          <a:p>
            <a:endParaRPr lang="en-US" dirty="0" smtClean="0"/>
          </a:p>
          <a:p>
            <a:r>
              <a:rPr lang="en-US" dirty="0" smtClean="0"/>
              <a:t>In our case, </a:t>
            </a:r>
            <a:r>
              <a:rPr lang="en-US" b="1" dirty="0" smtClean="0"/>
              <a:t>_id</a:t>
            </a:r>
            <a:r>
              <a:rPr lang="en-US" dirty="0" smtClean="0"/>
              <a:t> attribute in training data set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the extreme case, in which each outcome of the attribute test covers only one instance in the dataset</a:t>
            </a:r>
          </a:p>
          <a:p>
            <a:endParaRPr lang="en-US" dirty="0" smtClean="0"/>
          </a:p>
          <a:p>
            <a:r>
              <a:rPr lang="en-US" dirty="0" smtClean="0"/>
              <a:t>C4.5 uses same strategy of ID3 with gain ratio as an added feature for the attribute selection criteria to be used when branching</a:t>
            </a:r>
          </a:p>
          <a:p>
            <a:endParaRPr lang="en-US" dirty="0" smtClean="0"/>
          </a:p>
          <a:p>
            <a:r>
              <a:rPr lang="en-US" dirty="0" smtClean="0"/>
              <a:t>So, we decided to go with </a:t>
            </a:r>
            <a:r>
              <a:rPr lang="en-US" b="1" dirty="0" smtClean="0"/>
              <a:t>C4.5 </a:t>
            </a:r>
            <a:r>
              <a:rPr lang="en-US" dirty="0" smtClean="0"/>
              <a:t>algorithm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to choose?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637064"/>
            <a:ext cx="3200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4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choose Java for building classifier and predicting results</a:t>
            </a:r>
          </a:p>
          <a:p>
            <a:endParaRPr lang="en-US" dirty="0" smtClean="0"/>
          </a:p>
          <a:p>
            <a:r>
              <a:rPr lang="en-US" dirty="0" smtClean="0"/>
              <a:t>However, with the choice of libraries available in the market for Machine/Classification Learning, we did not have to write C4.5 algorithm from scratch</a:t>
            </a:r>
          </a:p>
          <a:p>
            <a:endParaRPr lang="en-US" dirty="0" smtClean="0"/>
          </a:p>
          <a:p>
            <a:r>
              <a:rPr lang="en-US" dirty="0" smtClean="0"/>
              <a:t>Popular available choices</a:t>
            </a:r>
          </a:p>
          <a:p>
            <a:pPr lvl="1"/>
            <a:r>
              <a:rPr lang="en-US" dirty="0" smtClean="0"/>
              <a:t>Oracle’s Java Data Mining API’s (available in </a:t>
            </a:r>
            <a:r>
              <a:rPr lang="en-US" dirty="0" err="1" smtClean="0"/>
              <a:t>javax.datamining</a:t>
            </a:r>
            <a:r>
              <a:rPr lang="en-US" dirty="0" smtClean="0"/>
              <a:t> package)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docs.oracle.com/cd/B28359_01/datamine.111/b28131/java_api.htm</a:t>
            </a:r>
            <a:endParaRPr lang="en-US" dirty="0" smtClean="0"/>
          </a:p>
          <a:p>
            <a:pPr lvl="1"/>
            <a:r>
              <a:rPr lang="en-US" dirty="0"/>
              <a:t>Apache Spark (</a:t>
            </a:r>
            <a:r>
              <a:rPr lang="en-US" dirty="0">
                <a:hlinkClick r:id="rId3"/>
              </a:rPr>
              <a:t>http://spark.apache.org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Apache Mahout (</a:t>
            </a:r>
            <a:r>
              <a:rPr lang="en-US" dirty="0">
                <a:hlinkClick r:id="rId4"/>
              </a:rPr>
              <a:t>https://mahout.apache.org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WEKA (</a:t>
            </a:r>
            <a:r>
              <a:rPr lang="en-US" dirty="0">
                <a:hlinkClick r:id="rId5"/>
              </a:rPr>
              <a:t>http://www.cs.waikato.ac.nz/ml/weka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and choice of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choose WEKA for following reasons</a:t>
            </a:r>
          </a:p>
          <a:p>
            <a:pPr lvl="1"/>
            <a:r>
              <a:rPr lang="en-US" dirty="0" smtClean="0"/>
              <a:t>Its accuracy in terms of predictions/classification</a:t>
            </a:r>
          </a:p>
          <a:p>
            <a:pPr lvl="1"/>
            <a:r>
              <a:rPr lang="en-US" dirty="0" smtClean="0"/>
              <a:t>Scalability on massive data sets</a:t>
            </a:r>
          </a:p>
          <a:p>
            <a:pPr lvl="1"/>
            <a:r>
              <a:rPr lang="en-US" dirty="0" smtClean="0"/>
              <a:t>Full fledged documentation and lot of code samples to start with</a:t>
            </a:r>
          </a:p>
          <a:p>
            <a:pPr lvl="1"/>
            <a:r>
              <a:rPr lang="en-US" dirty="0" smtClean="0"/>
              <a:t>Developer support available online</a:t>
            </a:r>
          </a:p>
          <a:p>
            <a:pPr lvl="1"/>
            <a:r>
              <a:rPr lang="en-US" dirty="0" smtClean="0"/>
              <a:t>Communities and </a:t>
            </a:r>
            <a:r>
              <a:rPr lang="en-US" dirty="0" err="1" smtClean="0"/>
              <a:t>stackoverflow</a:t>
            </a:r>
            <a:r>
              <a:rPr lang="en-US" dirty="0" smtClean="0"/>
              <a:t> responses</a:t>
            </a:r>
          </a:p>
          <a:p>
            <a:pPr lvl="1"/>
            <a:endParaRPr lang="en-US" dirty="0"/>
          </a:p>
          <a:p>
            <a:r>
              <a:rPr lang="en-US" dirty="0" smtClean="0"/>
              <a:t>Awesome visualizations with WEKA tool</a:t>
            </a:r>
          </a:p>
          <a:p>
            <a:endParaRPr lang="en-US" dirty="0" smtClean="0"/>
          </a:p>
          <a:p>
            <a:r>
              <a:rPr lang="en-US" dirty="0" smtClean="0"/>
              <a:t>Lot of APIs and implemented algorithms</a:t>
            </a:r>
          </a:p>
          <a:p>
            <a:endParaRPr lang="en-US" dirty="0"/>
          </a:p>
          <a:p>
            <a:r>
              <a:rPr lang="en-US" dirty="0" smtClean="0"/>
              <a:t>Flexibility to partition training data into training and test so that the algorithm can evaluate classification accuracy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choice - </a:t>
            </a:r>
            <a:r>
              <a:rPr lang="en-US" dirty="0" err="1" smtClean="0"/>
              <a:t>Weka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58200" cy="4473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8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League of legends data classification&amp;quot;&quot;/&gt;&lt;property id=&quot;20307&quot; value=&quot;256&quot;/&gt;&lt;/object&gt;&lt;object type=&quot;3&quot; unique_id=&quot;10035&quot;&gt;&lt;property id=&quot;20148&quot; value=&quot;5&quot;/&gt;&lt;property id=&quot;20300&quot; value=&quot;Slide 2 - &amp;quot;Goal: Classify unlabeled match records with &amp;quot;Win/Loss&amp;quot;&amp;quot;&quot;/&gt;&lt;property id=&quot;20307&quot; value=&quot;257&quot;/&gt;&lt;/object&gt;&lt;object type=&quot;3&quot; unique_id=&quot;10048&quot;&gt;&lt;property id=&quot;20148&quot; value=&quot;5&quot;/&gt;&lt;property id=&quot;20300&quot; value=&quot;Slide 3 - &amp;quot;Approach: divide &amp;amp; conquer&amp;quot;&quot;/&gt;&lt;property id=&quot;20307&quot; value=&quot;258&quot;/&gt;&lt;/object&gt;&lt;object type=&quot;3&quot; unique_id=&quot;10069&quot;&gt;&lt;property id=&quot;20148&quot; value=&quot;5&quot;/&gt;&lt;property id=&quot;20300&quot; value=&quot;Slide 4 - &amp;quot;Available algorithms &amp;amp; Decision tree&amp;quot;&quot;/&gt;&lt;property id=&quot;20307&quot; value=&quot;259&quot;/&gt;&lt;/object&gt;&lt;object type=&quot;3&quot; unique_id=&quot;10094&quot;&gt;&lt;property id=&quot;20148&quot; value=&quot;5&quot;/&gt;&lt;property id=&quot;20300&quot; value=&quot;Slide 5 - &amp;quot;Working background&amp;quot;&quot;/&gt;&lt;property id=&quot;20307&quot; value=&quot;260&quot;/&gt;&lt;/object&gt;&lt;object type=&quot;3&quot; unique_id=&quot;10186&quot;&gt;&lt;property id=&quot;20148&quot; value=&quot;5&quot;/&gt;&lt;property id=&quot;20300&quot; value=&quot;Slide 6 - &amp;quot;Which one to choose?&amp;quot;&quot;/&gt;&lt;property id=&quot;20307&quot; value=&quot;261&quot;/&gt;&lt;/object&gt;&lt;object type=&quot;3&quot; unique_id=&quot;10211&quot;&gt;&lt;property id=&quot;20148&quot; value=&quot;5&quot;/&gt;&lt;property id=&quot;20300&quot; value=&quot;Slide 7 - &amp;quot;language and choice of libraries&amp;quot;&quot;/&gt;&lt;property id=&quot;20307&quot; value=&quot;262&quot;/&gt;&lt;/object&gt;&lt;object type=&quot;3&quot; unique_id=&quot;10419&quot;&gt;&lt;property id=&quot;20148&quot; value=&quot;5&quot;/&gt;&lt;property id=&quot;20300&quot; value=&quot;Slide 9 - &amp;quot;architecture&amp;quot;&quot;/&gt;&lt;property id=&quot;20307&quot; value=&quot;263&quot;/&gt;&lt;/object&gt;&lt;object type=&quot;3&quot; unique_id=&quot;10420&quot;&gt;&lt;property id=&quot;20148&quot; value=&quot;5&quot;/&gt;&lt;property id=&quot;20300&quot; value=&quot;Slide 10 - &amp;quot;Class diagram&amp;quot;&quot;/&gt;&lt;property id=&quot;20307&quot; value=&quot;264&quot;/&gt;&lt;/object&gt;&lt;object type=&quot;3&quot; unique_id=&quot;10421&quot;&gt;&lt;property id=&quot;20148&quot; value=&quot;5&quot;/&gt;&lt;property id=&quot;20300&quot; value=&quot;Slide 11 - &amp;quot;Pre-processing (.csv to .arff)&amp;quot;&quot;/&gt;&lt;property id=&quot;20307&quot; value=&quot;265&quot;/&gt;&lt;/object&gt;&lt;object type=&quot;3&quot; unique_id=&quot;10422&quot;&gt;&lt;property id=&quot;20148&quot; value=&quot;5&quot;/&gt;&lt;property id=&quot;20300&quot; value=&quot;Slide 12 - &amp;quot;Data Mining&amp;#x0D;&amp;#x0A;(build model, save and classify)&amp;quot;&quot;/&gt;&lt;property id=&quot;20307&quot; value=&quot;266&quot;/&gt;&lt;/object&gt;&lt;object type=&quot;3&quot; unique_id=&quot;10423&quot;&gt;&lt;property id=&quot;20148&quot; value=&quot;5&quot;/&gt;&lt;property id=&quot;20300&quot; value=&quot;Slide 13 - &amp;quot;Post Processing&amp;#x0D;&amp;#x0A;(output in kaggle format)&amp;quot;&quot;/&gt;&lt;property id=&quot;20307&quot; value=&quot;267&quot;/&gt;&lt;/object&gt;&lt;object type=&quot;3&quot; unique_id=&quot;10424&quot;&gt;&lt;property id=&quot;20148&quot; value=&quot;5&quot;/&gt;&lt;property id=&quot;20300&quot; value=&quot;Slide 14 - &amp;quot;results&amp;quot;&quot;/&gt;&lt;property id=&quot;20307&quot; value=&quot;268&quot;/&gt;&lt;/object&gt;&lt;object type=&quot;3&quot; unique_id=&quot;10425&quot;&gt;&lt;property id=&quot;20148&quot; value=&quot;5&quot;/&gt;&lt;property id=&quot;20300&quot; value=&quot;Slide 15 - &amp;quot;Attribute analysis&amp;quot;&quot;/&gt;&lt;property id=&quot;20307&quot; value=&quot;270&quot;/&gt;&lt;/object&gt;&lt;object type=&quot;3&quot; unique_id=&quot;10426&quot;&gt;&lt;property id=&quot;20148&quot; value=&quot;5&quot;/&gt;&lt;property id=&quot;20300&quot; value=&quot;Slide 16 - &amp;quot;Decision tree generated&amp;quot;&quot;/&gt;&lt;property id=&quot;20307&quot; value=&quot;269&quot;/&gt;&lt;/object&gt;&lt;object type=&quot;3&quot; unique_id=&quot;10427&quot;&gt;&lt;property id=&quot;20148&quot; value=&quot;5&quot;/&gt;&lt;property id=&quot;20300&quot; value=&quot;Slide 17 - &amp;quot;rules&amp;quot;&quot;/&gt;&lt;property id=&quot;20307&quot; value=&quot;271&quot;/&gt;&lt;/object&gt;&lt;object type=&quot;3&quot; unique_id=&quot;10428&quot;&gt;&lt;property id=&quot;20148&quot; value=&quot;5&quot;/&gt;&lt;property id=&quot;20300&quot; value=&quot;Slide 18 - &amp;quot;Source code&amp;quot;&quot;/&gt;&lt;property id=&quot;20307&quot; value=&quot;272&quot;/&gt;&lt;/object&gt;&lt;object type=&quot;3&quot; unique_id=&quot;10429&quot;&gt;&lt;property id=&quot;20148&quot; value=&quot;5&quot;/&gt;&lt;property id=&quot;20300&quot; value=&quot;Slide 19 - &amp;quot;Miscellaneous learning&amp;quot;&quot;/&gt;&lt;property id=&quot;20307&quot; value=&quot;273&quot;/&gt;&lt;/object&gt;&lt;object type=&quot;3&quot; unique_id=&quot;10490&quot;&gt;&lt;property id=&quot;20148&quot; value=&quot;5&quot;/&gt;&lt;property id=&quot;20300&quot; value=&quot;Slide 8 - &amp;quot;Our choice - Weka&amp;quot;&quot;/&gt;&lt;property id=&quot;20307&quot; value=&quot;274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404</TotalTime>
  <Words>1070</Words>
  <Application>Microsoft Office PowerPoint</Application>
  <PresentationFormat>On-screen Show (4:3)</PresentationFormat>
  <Paragraphs>163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Grid</vt:lpstr>
      <vt:lpstr>Packager Shell Object</vt:lpstr>
      <vt:lpstr>League of legends data classification</vt:lpstr>
      <vt:lpstr>Goal: Classify unlabeled match records with "Win/Loss"</vt:lpstr>
      <vt:lpstr>Approach: divide &amp; conquer</vt:lpstr>
      <vt:lpstr>Available algorithms &amp; Decision tree</vt:lpstr>
      <vt:lpstr>Working background</vt:lpstr>
      <vt:lpstr>Which one to choose?</vt:lpstr>
      <vt:lpstr>language and choice of libraries</vt:lpstr>
      <vt:lpstr>Our choice - Weka</vt:lpstr>
      <vt:lpstr>architecture</vt:lpstr>
      <vt:lpstr>Class diagram</vt:lpstr>
      <vt:lpstr>Attribute analysis</vt:lpstr>
      <vt:lpstr>Pre-processing (.csv to .arff)</vt:lpstr>
      <vt:lpstr>..continued</vt:lpstr>
      <vt:lpstr>Data Mining (build model, save and classify)</vt:lpstr>
      <vt:lpstr>Pre-processing test data</vt:lpstr>
      <vt:lpstr>Classification/prediction</vt:lpstr>
      <vt:lpstr>..continued</vt:lpstr>
      <vt:lpstr>Post Processing (output in kaggle format)</vt:lpstr>
      <vt:lpstr>results</vt:lpstr>
      <vt:lpstr>Decision tree generated</vt:lpstr>
      <vt:lpstr>rules</vt:lpstr>
      <vt:lpstr>Source code</vt:lpstr>
    </vt:vector>
  </TitlesOfParts>
  <Company>Texas A&amp;M University - Commerce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of legends data classification</dc:title>
  <dc:creator>MohammedAbdulAzizSyed</dc:creator>
  <cp:lastModifiedBy>sony</cp:lastModifiedBy>
  <cp:revision>50</cp:revision>
  <dcterms:created xsi:type="dcterms:W3CDTF">2015-11-18T15:50:32Z</dcterms:created>
  <dcterms:modified xsi:type="dcterms:W3CDTF">2016-01-03T07:33:18Z</dcterms:modified>
</cp:coreProperties>
</file>