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97" r:id="rId10"/>
    <p:sldId id="299" r:id="rId11"/>
    <p:sldId id="300" r:id="rId12"/>
    <p:sldId id="301" r:id="rId13"/>
    <p:sldId id="298" r:id="rId14"/>
    <p:sldId id="303" r:id="rId15"/>
    <p:sldId id="304" r:id="rId16"/>
    <p:sldId id="302" r:id="rId17"/>
    <p:sldId id="305" r:id="rId18"/>
    <p:sldId id="275" r:id="rId19"/>
    <p:sldId id="306" r:id="rId20"/>
    <p:sldId id="265" r:id="rId21"/>
    <p:sldId id="266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9FE4B5-903D-4C15-8A52-4602CC90FED8}">
  <a:tblStyle styleId="{509FE4B5-903D-4C15-8A52-4602CC90F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2" autoAdjust="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214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0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43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290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871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053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27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5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66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ddyakonov/otus_bi_dyakonov/tree/main/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BI-analytics-2024-03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237" y="150429"/>
            <a:ext cx="8786045" cy="888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Мощность на рынках электроэнергии и ее вклад в стоимость электроэнергии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0142-AF64-3339-B4E5-55AD7A80A3F5}"/>
              </a:ext>
            </a:extLst>
          </p:cNvPr>
          <p:cNvSpPr txBox="1"/>
          <p:nvPr/>
        </p:nvSpPr>
        <p:spPr>
          <a:xfrm>
            <a:off x="264443" y="4563261"/>
            <a:ext cx="5856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Источники: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https://energo.blog/blog/elekrosnabzhenie/moshhnosti/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98672-4532-19D1-5F2F-34914EBB4DC7}"/>
              </a:ext>
            </a:extLst>
          </p:cNvPr>
          <p:cNvSpPr txBox="1"/>
          <p:nvPr/>
        </p:nvSpPr>
        <p:spPr>
          <a:xfrm>
            <a:off x="333214" y="1139127"/>
            <a:ext cx="86927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500" b="1" i="0" dirty="0">
                <a:solidFill>
                  <a:srgbClr val="000080"/>
                </a:solidFill>
                <a:effectLst/>
                <a:latin typeface="Roboto" panose="02000000000000000000" pitchFamily="2" charset="0"/>
              </a:rPr>
              <a:t>Покупная мощность (потребленная, оптовая).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На оптовом рынке электрической энергии и мощности торгуются два товара - электрическая энергия и мощность. </a:t>
            </a:r>
            <a:r>
              <a:rPr lang="ru-RU" sz="1500" dirty="0">
                <a:latin typeface="Roboto" panose="02000000000000000000" pitchFamily="2" charset="0"/>
              </a:rPr>
              <a:t>П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отребитель платит производителям электроэнергии на оптовом рынке за генерирующее оборудование, на котором возможно производить электрическую энергию.</a:t>
            </a:r>
            <a:b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sz="1500" b="1" i="0" dirty="0">
                <a:solidFill>
                  <a:srgbClr val="000080"/>
                </a:solidFill>
                <a:effectLst/>
                <a:latin typeface="Roboto" panose="02000000000000000000" pitchFamily="2" charset="0"/>
              </a:rPr>
              <a:t>Объем покупной мощности</a:t>
            </a:r>
            <a:r>
              <a:rPr lang="ru-RU" sz="15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ru-RU" sz="15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равен среднему за месяц из значений потребления предприятия в часы пиковой нагрузки, в которые наблюдалось максимальное совокупное потребление по субъекту Российской Федерации, в котором находится предприятие.</a:t>
            </a:r>
            <a:b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Принципиальное отличие в расчете покупной и сетевой мощности состоит в том, что для сетевой мощности определяется максимальное потребление в часы пиковой нагрузки самого предприятия, а для покупной мощности берется час максимальной нагрузки региона и потребление именно в этот час принимается для расчета.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То есть еще раз и грубо: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Сетевая мощность - плата за столбы, ЛЭП и трансформаторы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Покупная мощность - плата за турбины и энергоблоки.</a:t>
            </a:r>
            <a:endParaRPr lang="ru-RU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237" y="150429"/>
            <a:ext cx="8786045" cy="888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Мощность на рынках электроэнергии и ее вклад в стоимость электроэнергии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0142-AF64-3339-B4E5-55AD7A80A3F5}"/>
              </a:ext>
            </a:extLst>
          </p:cNvPr>
          <p:cNvSpPr txBox="1"/>
          <p:nvPr/>
        </p:nvSpPr>
        <p:spPr>
          <a:xfrm>
            <a:off x="264443" y="4563261"/>
            <a:ext cx="5856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Источники: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https://energo.blog/blog/elekrosnabzhenie/moshhnosti/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Рисунок 2" descr="Изображение выглядит как текст, линия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AF159A8-05C3-02BD-7CC8-9C29BE2B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5" y="1128809"/>
            <a:ext cx="7237707" cy="35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4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237" y="150429"/>
            <a:ext cx="8786045" cy="888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Влияние мощности на цену электрической энергии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0142-AF64-3339-B4E5-55AD7A80A3F5}"/>
              </a:ext>
            </a:extLst>
          </p:cNvPr>
          <p:cNvSpPr txBox="1"/>
          <p:nvPr/>
        </p:nvSpPr>
        <p:spPr>
          <a:xfrm>
            <a:off x="264443" y="4563261"/>
            <a:ext cx="5856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Источники: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https://t.me/ProElEnPK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A705B9-78C6-A0A4-C935-ECAC51060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74" y="740784"/>
            <a:ext cx="6362840" cy="36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8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9D168-9E07-1465-9BF7-F479E672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7" y="65681"/>
            <a:ext cx="8520600" cy="1095900"/>
          </a:xfrm>
        </p:spPr>
        <p:txBody>
          <a:bodyPr/>
          <a:lstStyle/>
          <a:p>
            <a:r>
              <a:rPr lang="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Схемы (архитектура, БД) Модель Данных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6D0638-463F-95BC-59CF-470974B65130}"/>
              </a:ext>
            </a:extLst>
          </p:cNvPr>
          <p:cNvSpPr/>
          <p:nvPr/>
        </p:nvSpPr>
        <p:spPr>
          <a:xfrm>
            <a:off x="235507" y="791348"/>
            <a:ext cx="2080592" cy="139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-id_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Объект 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PK)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Ур.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напряж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расч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ЦК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Подгруппа макс.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мощ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-id_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(FK)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705B42F-74C4-DA0B-DEB7-EF37147A5806}"/>
              </a:ext>
            </a:extLst>
          </p:cNvPr>
          <p:cNvSpPr/>
          <p:nvPr/>
        </p:nvSpPr>
        <p:spPr>
          <a:xfrm>
            <a:off x="2828441" y="791347"/>
            <a:ext cx="2881456" cy="139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rph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RegionPeakHour_id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RegionPeakHour_date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RegionPeakHour_hour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Region_Id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RegionPeakDateHour_hour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(PK)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46168F-D4C7-2B60-1498-9147998A877E}"/>
              </a:ext>
            </a:extLst>
          </p:cNvPr>
          <p:cNvSpPr/>
          <p:nvPr/>
        </p:nvSpPr>
        <p:spPr>
          <a:xfrm>
            <a:off x="5980671" y="613631"/>
            <a:ext cx="2504662" cy="2558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tariffdayzone_id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tariffdayzone_period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dayzone_id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tariffdayzone_timebeg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tariffdayzone_timeend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начало_дата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начало_час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начало_дата_час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(PK)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конец_дата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конец_час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конец_дата_час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F461551-BA36-3ED5-CB70-ED0DAA5B8D14}"/>
              </a:ext>
            </a:extLst>
          </p:cNvPr>
          <p:cNvSpPr/>
          <p:nvPr/>
        </p:nvSpPr>
        <p:spPr>
          <a:xfrm>
            <a:off x="2316099" y="2745559"/>
            <a:ext cx="2504662" cy="2293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potrebleni_ee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год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Месяц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№ часа в месяце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№ часа в сутках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Дата время (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мск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(PK)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№ часа в году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Дата (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мск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Час (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мск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ТУ-1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…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ТУ-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53562444-35D5-1C14-63B5-6BE50C95428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457894" y="3005346"/>
            <a:ext cx="2676116" cy="1040298"/>
          </a:xfrm>
          <a:prstGeom prst="bentConnector3">
            <a:avLst>
              <a:gd name="adj1" fmla="val -1253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C2DCBA0D-0C43-BD70-FE8B-F5DDD56D2D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1552" y="2899272"/>
            <a:ext cx="2113343" cy="395207"/>
          </a:xfrm>
          <a:prstGeom prst="bentConnector3">
            <a:avLst>
              <a:gd name="adj1" fmla="val -235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23666520-0CA7-2077-AE41-08ACF50310C4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788205" y="2961082"/>
            <a:ext cx="2260667" cy="124265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B4E4043-D96A-9A25-10CD-4F227EAAC85D}"/>
              </a:ext>
            </a:extLst>
          </p:cNvPr>
          <p:cNvCxnSpPr/>
          <p:nvPr/>
        </p:nvCxnSpPr>
        <p:spPr>
          <a:xfrm flipH="1">
            <a:off x="4831881" y="4153547"/>
            <a:ext cx="102452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1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9D168-9E07-1465-9BF7-F479E672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7" y="65681"/>
            <a:ext cx="8520600" cy="1095900"/>
          </a:xfrm>
        </p:spPr>
        <p:txBody>
          <a:bodyPr/>
          <a:lstStyle/>
          <a:p>
            <a:r>
              <a:rPr lang="ru" sz="3200" dirty="0"/>
              <a:t>Схемы (архитектура, БД)</a:t>
            </a:r>
            <a:r>
              <a:rPr lang="en-US" sz="3200" dirty="0"/>
              <a:t>. </a:t>
            </a:r>
            <a:r>
              <a:rPr lang="ru-RU" sz="3200" dirty="0"/>
              <a:t>Таблицы</a:t>
            </a: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0B8080-7950-5545-927D-4346D9533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31" y="701902"/>
            <a:ext cx="8679051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Таблица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id_Объект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(TEXT) — Ключ объекта. Идентификатор объекта в системе. Этот столбец уникален для каждого объекта и может использоваться для связи с другими таблицами.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Ур.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напряж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расч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(TEXT) — Уровень напряжения. Атрибут, указывающий расчетный уровень напряжения для объекта (например, низкий, средний, высокий).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ЦК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(TEXT) — Ценовая категория. Атрибут, который обозначает ценовую категорию объекта, например, экономическая, стандартная, премиум.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Подгруппа макс.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мощ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(TEXT) — Подгруппа максимальной мощности. Категоризация объекта по максимальной мощности, например, высокая, средняя, низкая.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id_ТУ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(TEXT) — Ключ точки учета. Идентификатор точки учета электроэнергии, который связан с объектом и используется для учета потребления.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Таблица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potrebleni_ee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год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(INTEGER) — Год. Год, к которому относятся данные о потреблении.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Месяц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(INTEGER) — Месяц. Месяц, к которому относятся данные о потреблении.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№ часа в месяце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(INTEGER) — Номер часа в месяце. Порядковый номер часа в пределах месяца, например, от 1 до 720 (в зависимости от числа дней в месяце).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№ часа в сутках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(INTEGER) — Номер часа в сутках. Порядковый номер часа в пределах суток, например, от 1 до 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Дата время 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мск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(DATETIME) — Дата и время в московском времени. Ключ для уникальной идентификации записи в таблице.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№ часа в году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(INTEGER) — Номер часа в году. Порядковый номер часа в году, например, от 1 до 8760 (для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невисокосного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года).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Дата 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мск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(DATE) — Дата в московском времени. Дата без учета времени.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Час 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мск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(TIME) — Час в московском времени. Час без учета даты.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ТУ-1… ТУ-N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(FLOAT) — Потребление электроэнергии по каждой точке учета. Поля, которые содержат данные о потреблении электроэнергии для каждой точки учета, например, ТУ-1, ТУ-2, и так далее.</a:t>
            </a:r>
          </a:p>
        </p:txBody>
      </p:sp>
    </p:spTree>
    <p:extLst>
      <p:ext uri="{BB962C8B-B14F-4D97-AF65-F5344CB8AC3E}">
        <p14:creationId xmlns:p14="http://schemas.microsoft.com/office/powerpoint/2010/main" val="69011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9D168-9E07-1465-9BF7-F479E672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7" y="65681"/>
            <a:ext cx="8520600" cy="1095900"/>
          </a:xfrm>
        </p:spPr>
        <p:txBody>
          <a:bodyPr/>
          <a:lstStyle/>
          <a:p>
            <a:r>
              <a:rPr lang="ru" sz="3200" dirty="0"/>
              <a:t>Схемы (архитектура, БД)</a:t>
            </a:r>
            <a:r>
              <a:rPr lang="en-US" sz="3200" dirty="0"/>
              <a:t>. </a:t>
            </a:r>
            <a:r>
              <a:rPr lang="ru-RU" sz="3200" dirty="0"/>
              <a:t>Таблицы</a:t>
            </a: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0B8080-7950-5545-927D-4346D9533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07" y="771043"/>
            <a:ext cx="768716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Таблица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rph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RegionPeakHour_id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(INTEGER) — Порядковый номер пикового часа. Идентификатор пикового часа в другой базе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RegionPeakHour_date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(DATE) — Дата пикового часа.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RegionPeakHour_hour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(TIME) — Час пикового часа.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(INTEGER) — Идентификатор региона в другой базе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RegionPeakDateHour_hour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(DATETIME) — Ключ для уникальной идентификации записи в таблице, объединяющий дату и час пикового часа.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Таблица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phpn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tariffdayzone_id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(INTEGER) — Порядковый номер тарифной зоны. Идентификатор тарифной зоны в другой базе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tariffdayzone_period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(DATE) — Дата для периода тарифной зоны.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dayzone_id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(INTEGER) — Идентификатор тарифной зоны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dayzone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в другой базе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tariffdayzone_timebeg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(TIME) — Начало периода тарифной зоны.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tariffdayzone_timeend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(TIME) — Конец периода тарифной зоны.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начало_дата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(DATE) — Начальная дата для расчета сетевой мощности.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начало_час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(TIME) — Начальный час для расчета сетевой мощности.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начало_дата_час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(DATETIME) — Начальная дата и час для расчета сетевой мощности.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конец_дата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(DATE) — Конечная дата для расчета сетевой мощности.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конец_час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(TIME) — Конечный час для расчета сетевой мощности.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конец_дата_час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(DATETIME) — Конечная дата и час для расчета сетевой мощности.</a:t>
            </a:r>
          </a:p>
        </p:txBody>
      </p:sp>
    </p:spTree>
    <p:extLst>
      <p:ext uri="{BB962C8B-B14F-4D97-AF65-F5344CB8AC3E}">
        <p14:creationId xmlns:p14="http://schemas.microsoft.com/office/powerpoint/2010/main" val="2657278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9D168-9E07-1465-9BF7-F479E672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7" y="65681"/>
            <a:ext cx="8520600" cy="794475"/>
          </a:xfrm>
        </p:spPr>
        <p:txBody>
          <a:bodyPr/>
          <a:lstStyle/>
          <a:p>
            <a:r>
              <a:rPr lang="ru-RU" sz="3200" dirty="0"/>
              <a:t>Преобразования. </a:t>
            </a:r>
            <a:r>
              <a:rPr lang="ru" sz="3200" dirty="0"/>
              <a:t>Работа с БД. </a:t>
            </a:r>
            <a:r>
              <a:rPr lang="en-US" sz="3200" dirty="0"/>
              <a:t>SQL. 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78DD637-6647-7F1B-C943-290C8F01A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33214"/>
              </p:ext>
            </p:extLst>
          </p:nvPr>
        </p:nvGraphicFramePr>
        <p:xfrm>
          <a:off x="495946" y="717979"/>
          <a:ext cx="8260161" cy="3924797"/>
        </p:xfrm>
        <a:graphic>
          <a:graphicData uri="http://schemas.openxmlformats.org/drawingml/2006/table">
            <a:tbl>
              <a:tblPr firstRow="1" bandRow="1">
                <a:tableStyleId>{509FE4B5-903D-4C15-8A52-4602CC90FED8}</a:tableStyleId>
              </a:tblPr>
              <a:tblGrid>
                <a:gridCol w="4130080">
                  <a:extLst>
                    <a:ext uri="{9D8B030D-6E8A-4147-A177-3AD203B41FA5}">
                      <a16:colId xmlns:a16="http://schemas.microsoft.com/office/drawing/2014/main" val="3989125987"/>
                    </a:ext>
                  </a:extLst>
                </a:gridCol>
                <a:gridCol w="4130081">
                  <a:extLst>
                    <a:ext uri="{9D8B030D-6E8A-4147-A177-3AD203B41FA5}">
                      <a16:colId xmlns:a16="http://schemas.microsoft.com/office/drawing/2014/main" val="910996597"/>
                    </a:ext>
                  </a:extLst>
                </a:gridCol>
              </a:tblGrid>
              <a:tr h="328157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Python. Pandas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SQL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27594"/>
                  </a:ext>
                </a:extLst>
              </a:tr>
              <a:tr h="32815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df_potrebleni_ee_long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=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df_potrebleni_ee.melt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id_vars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= '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время (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мск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)',                                              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value_vars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=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df_potrebleni_ee.columns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[9:len(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df_potrebleni_ee.columns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)-1],                                             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var_name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='id_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ТУ',                                             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value_name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='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Значение, кВт')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 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время (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мск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)]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 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время (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мск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)], 'ТУ-1'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 id_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ТУ, [ТУ-1]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 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Значение, кВт]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FROM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potrebleni_ee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UNION ALL SELECT 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время (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мск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)]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 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время (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мск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)], 'ТУ-2'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 id_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ТУ, [ТУ-2]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 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Значение, кВт]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FROM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potrebleni_ee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-- 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Повторите аналогичные блоки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 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для всех остальных столбцов ТУ, которые вы хотите преобразовать. -- Например: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UNION ALL SELECT 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время (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мск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)]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 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время (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мск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)], 'ТУ-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N' AS id_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ТУ, [ТУ-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N] AS 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Значение, кВт]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FROM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potrebleni_ee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26131"/>
                  </a:ext>
                </a:extLst>
              </a:tr>
              <a:tr h="32815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df_data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=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df_potrebleni_ee_long.merge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df_tu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how = 'left', on= 'id_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 e.[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время (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мск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)],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e.id_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ТУ,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e.[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Значение, кВт],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t.[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Ур. 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напряж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 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расч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.],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t.[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ЦК],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t.[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Подгруппа макс. 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мощ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.]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FROM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df_potrebleni_ee_long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e LEFT JOIN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df_tu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t ON e.id_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 = 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t.id_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71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9D168-9E07-1465-9BF7-F479E672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7" y="65681"/>
            <a:ext cx="8520600" cy="794475"/>
          </a:xfrm>
        </p:spPr>
        <p:txBody>
          <a:bodyPr/>
          <a:lstStyle/>
          <a:p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Преобразования. </a:t>
            </a:r>
            <a:r>
              <a:rPr lang="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Работа с БД. 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SQL. 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A28A24-80E3-654F-BC5A-80EA88C9D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53" y="951110"/>
            <a:ext cx="378781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Создание БД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 pandas as pd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 sqlite3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Шаг 1: Загрузка файла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Excel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file_path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'df_data_ee.xlsx'  #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Укажите путь к вашему файлу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pd.read_excel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file_path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Шаг 2: Создание базы данных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SQLite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 сохранение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conn = sqlite3.connect('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data.db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')  #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Имя базы данных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df.to_sql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('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df_data_ee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', conn,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if_exists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='replace', index=False)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Закрытие соединения с базой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conn.close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Данные успешно сохранены в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SQLite!")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8FA2802-C7B0-1226-21E8-80245E41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573" y="622182"/>
            <a:ext cx="506019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Выгрузка данных из БД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 pandas as pd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 sqlite3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load_data_from_sqlite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db_path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table_name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"""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Загружает данные из таблицы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SQLite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Pandas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:param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db_path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Путь к файлу базы данных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:param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table_name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Имя таблицы, из которой нужно загрузить данные.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: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return: Pandas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 данными из указанной таблицы.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"""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# Подключение к базе данных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conn = sqlite3.connect(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db_path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#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Загрузка данных из таблицы в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pd.read_sql_query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f'SELECT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* FROM {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table_name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}', conn)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#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Закрытие соединения с базой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conn.close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return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F994B-1913-9B73-5BEA-8A634CB73C0E}"/>
              </a:ext>
            </a:extLst>
          </p:cNvPr>
          <p:cNvSpPr txBox="1"/>
          <p:nvPr/>
        </p:nvSpPr>
        <p:spPr>
          <a:xfrm>
            <a:off x="178229" y="643333"/>
            <a:ext cx="3138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Далее использовался файл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df_data</a:t>
            </a:r>
            <a:endParaRPr lang="ru-RU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05ED-C3E7-F699-9915-606191D1E0DA}"/>
              </a:ext>
            </a:extLst>
          </p:cNvPr>
          <p:cNvSpPr txBox="1"/>
          <p:nvPr/>
        </p:nvSpPr>
        <p:spPr>
          <a:xfrm>
            <a:off x="4006311" y="4598213"/>
            <a:ext cx="3138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Использование БД ускорило код на 1,5 минуты!</a:t>
            </a:r>
            <a:endParaRPr lang="ru-RU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9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получилось. Репозиторий на 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github.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43798" y="1289241"/>
            <a:ext cx="6646675" cy="1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Ссылка на репозиторий с исходным кодом: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  <a:hlinkClick r:id="rId3"/>
              </a:rPr>
              <a:t>https://github.com/smddyakonov/otus_bi_dyakonov/tree/main/project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2.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Демонстрация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даш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-борда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2B082E-622E-2799-B335-B04044CD7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18</a:t>
            </a:fld>
            <a:endParaRPr lang="ru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7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69553" y="210471"/>
            <a:ext cx="8520600" cy="736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Картиники</a:t>
            </a: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-экрана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2B082E-622E-2799-B335-B04044CD7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F9804C-97E3-2175-84D5-60FEBBC4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" y="947420"/>
            <a:ext cx="5302908" cy="35747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0FC8A6-E380-19D0-C771-E5F49E6A2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411" y="2727484"/>
            <a:ext cx="5952739" cy="232933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FC796E9-421C-9519-E99E-49B9E93F5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373" y="584391"/>
            <a:ext cx="2814296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Даш-борд позволят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kumimoji="0" lang="ru-RU" altLang="ru-RU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мониторить потребление электроэнергии мощности за периоды.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Рассмотреть долю объема потребления ЭЭ по уровням напряжения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Посмотреть данные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Посмотреть инсайты</a:t>
            </a:r>
          </a:p>
        </p:txBody>
      </p:sp>
    </p:spTree>
    <p:extLst>
      <p:ext uri="{BB962C8B-B14F-4D97-AF65-F5344CB8AC3E}">
        <p14:creationId xmlns:p14="http://schemas.microsoft.com/office/powerpoint/2010/main" val="263995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dirty="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&amp;&amp; слышно?</a:t>
            </a:r>
            <a:endParaRPr sz="4000" dirty="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BB805A-7F1F-DB9C-86A0-48C98CC4C9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Выводы и планы по развитию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7C392E2-8FE9-5074-E753-F981DAA0B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31492"/>
              </p:ext>
            </p:extLst>
          </p:nvPr>
        </p:nvGraphicFramePr>
        <p:xfrm>
          <a:off x="461176" y="1579563"/>
          <a:ext cx="7474119" cy="1550738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7474119">
                  <a:extLst>
                    <a:ext uri="{9D8B030D-6E8A-4147-A177-3AD203B41FA5}">
                      <a16:colId xmlns:a16="http://schemas.microsoft.com/office/drawing/2014/main" val="41017909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Выводы: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Создано веб-приложение для мониторинга и анализа потребления электроэнергии на производственном предприятии.</a:t>
                      </a:r>
                    </a:p>
                  </a:txBody>
                  <a:tcPr marL="198000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055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Понимание как должен выглядеть </a:t>
                      </a:r>
                      <a:r>
                        <a:rPr lang="ru-RU" dirty="0" err="1"/>
                        <a:t>дашборд</a:t>
                      </a:r>
                      <a:r>
                        <a:rPr lang="ru-RU" dirty="0"/>
                        <a:t> для аналитики:  что должно быть, какие графики, какие аналитики и т.п.</a:t>
                      </a:r>
                    </a:p>
                  </a:txBody>
                  <a:tcPr marL="198000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4098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1A6FDF-1855-29AE-F028-88056C90D2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21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69765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</a:t>
            </a: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роект на тему:</a:t>
            </a:r>
            <a:b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ru-RU" sz="2800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Roboto" panose="02000000000000000000" pitchFamily="2" charset="0"/>
              </a:rPr>
              <a:t>Веб-приложение для мониторинга и анализа потребления электроэнергии на производстве</a:t>
            </a:r>
            <a:br>
              <a:rPr lang="ru-RU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Дьяконов Семен </a:t>
            </a:r>
            <a:endParaRPr dirty="0">
              <a:solidFill>
                <a:srgbClr val="02418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Начальник управления балансов и энергоресурсов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ООО «НОВОГОР-Прикамье» г. Пермь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Google Shape;86;p18">
            <a:extLst>
              <a:ext uri="{FF2B5EF4-FFF2-40B4-BE49-F238E27FC236}">
                <a16:creationId xmlns:a16="http://schemas.microsoft.com/office/drawing/2014/main" id="{43C37EE8-BAE4-6B01-C893-0B3976FC235A}"/>
              </a:ext>
            </a:extLst>
          </p:cNvPr>
          <p:cNvSpPr txBox="1">
            <a:spLocks/>
          </p:cNvSpPr>
          <p:nvPr/>
        </p:nvSpPr>
        <p:spPr>
          <a:xfrm>
            <a:off x="630001" y="2716324"/>
            <a:ext cx="1033800" cy="203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Здесь могла бы быть ваша реклама</a:t>
            </a:r>
          </a:p>
        </p:txBody>
      </p:sp>
      <p:sp>
        <p:nvSpPr>
          <p:cNvPr id="4" name="Google Shape;86;p18">
            <a:extLst>
              <a:ext uri="{FF2B5EF4-FFF2-40B4-BE49-F238E27FC236}">
                <a16:creationId xmlns:a16="http://schemas.microsoft.com/office/drawing/2014/main" id="{C3E93521-EF4C-6274-60EF-DEA8719CFDA6}"/>
              </a:ext>
            </a:extLst>
          </p:cNvPr>
          <p:cNvSpPr txBox="1">
            <a:spLocks/>
          </p:cNvSpPr>
          <p:nvPr/>
        </p:nvSpPr>
        <p:spPr>
          <a:xfrm>
            <a:off x="1700628" y="2689624"/>
            <a:ext cx="1033800" cy="203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Здесь могла бы быть ваша реклама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FA77F93-7B20-081F-77D1-6CBBF17B5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3681178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D97E87-BAEE-727C-BD0C-7B761EAE0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9" t="33835" r="32150"/>
          <a:stretch/>
        </p:blipFill>
        <p:spPr bwMode="auto">
          <a:xfrm>
            <a:off x="3611504" y="580761"/>
            <a:ext cx="3223914" cy="40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6;p18">
            <a:extLst>
              <a:ext uri="{FF2B5EF4-FFF2-40B4-BE49-F238E27FC236}">
                <a16:creationId xmlns:a16="http://schemas.microsoft.com/office/drawing/2014/main" id="{EBB77B38-F5A4-A181-B661-9F92323C2738}"/>
              </a:ext>
            </a:extLst>
          </p:cNvPr>
          <p:cNvSpPr txBox="1">
            <a:spLocks/>
          </p:cNvSpPr>
          <p:nvPr/>
        </p:nvSpPr>
        <p:spPr>
          <a:xfrm>
            <a:off x="7160699" y="580761"/>
            <a:ext cx="1427258" cy="406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Здесь могла бы быть ваша реклама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02416A-57B1-AC26-5879-0FCCAF414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245539"/>
            <a:ext cx="8520600" cy="71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Цели проекта</a:t>
            </a:r>
            <a:endParaRPr sz="30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D1E78FE-E2CD-B106-953A-219F18760F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graphicFrame>
        <p:nvGraphicFramePr>
          <p:cNvPr id="3" name="Google Shape;108;p20">
            <a:extLst>
              <a:ext uri="{FF2B5EF4-FFF2-40B4-BE49-F238E27FC236}">
                <a16:creationId xmlns:a16="http://schemas.microsoft.com/office/drawing/2014/main" id="{4147FD54-E488-A994-F4BE-DB4701A4A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49948"/>
              </p:ext>
            </p:extLst>
          </p:nvPr>
        </p:nvGraphicFramePr>
        <p:xfrm>
          <a:off x="326099" y="963827"/>
          <a:ext cx="8056101" cy="2381384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54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Основная цель: Создать веб-приложение для мониторинга и анализа потребления электроэнергии на производственном предприятии.</a:t>
                      </a:r>
                    </a:p>
                  </a:txBody>
                  <a:tcPr marL="198000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Подготовка демонстрации веб-приложения подрядчику для реализации на предприятии</a:t>
                      </a:r>
                    </a:p>
                  </a:txBody>
                  <a:tcPr marL="198000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4556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Обеспечить удобный интерфейс для просмотра и анализа данных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0242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Оценка величины мощности как одного из фактора влияющего на конечную стоимость электрической энергии</a:t>
                      </a:r>
                    </a:p>
                  </a:txBody>
                  <a:tcPr marL="198000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477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планировалось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334942734"/>
              </p:ext>
            </p:extLst>
          </p:nvPr>
        </p:nvGraphicFramePr>
        <p:xfrm>
          <a:off x="573437" y="854518"/>
          <a:ext cx="8136609" cy="2748837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55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6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4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Сбор и 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загрузка данных.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Разработать механизм для загрузки данных из Excel-файлов в базу данных.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2.</a:t>
                      </a:r>
                      <a:endParaRPr sz="1400" b="1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Преобразование данных.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Нормализовать данные до второй нормальной формы (2NF) для повышения структурированности и удобства обработки.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Реализовать базу данных на 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SQLite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с поддержкой второй нормальной формы.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2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3.</a:t>
                      </a:r>
                      <a:endParaRPr sz="1400" b="1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Создание веб-приложения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Использовать технологии Python, 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Pandas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Plotly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ru-RU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Dash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для создания интерактивного интерфейса.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Используемые технологии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428061118"/>
              </p:ext>
            </p:extLst>
          </p:nvPr>
        </p:nvGraphicFramePr>
        <p:xfrm>
          <a:off x="605481" y="940513"/>
          <a:ext cx="7586019" cy="2178625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1</a:t>
                      </a:r>
                      <a:endParaRPr sz="1400" b="1" dirty="0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Python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: Основной язык программирования для разработки бэкенда.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2</a:t>
                      </a:r>
                      <a:endParaRPr sz="1400" b="1" dirty="0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Pandas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: Обработка и преобразование данных, загруженных из Excel.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89887"/>
                  </a:ext>
                </a:extLst>
              </a:tr>
              <a:tr h="309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3</a:t>
                      </a:r>
                      <a:endParaRPr sz="1400" b="1" dirty="0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Plotly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: Визуализация данных для создания графиков и диаграмм.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60063"/>
                  </a:ext>
                </a:extLst>
              </a:tr>
              <a:tr h="309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4</a:t>
                      </a:r>
                      <a:endParaRPr sz="1400" b="1" dirty="0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Dash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: Фреймворк для создания интерактивного веб-интерфейса.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192315"/>
                  </a:ext>
                </a:extLst>
              </a:tr>
              <a:tr h="309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5</a:t>
                      </a:r>
                      <a:endParaRPr sz="1400" b="1" dirty="0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SQLite</a:t>
                      </a:r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: База данных для хранения и управления данными.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101171"/>
                  </a:ext>
                </a:extLst>
              </a:tr>
              <a:tr h="309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6</a:t>
                      </a:r>
                      <a:endParaRPr sz="1400" b="1" dirty="0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Ноутбук 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MSI GF63 Thin</a:t>
                      </a:r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, Файлы в формате *.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xlsx</a:t>
                      </a:r>
                    </a:p>
                  </a:txBody>
                  <a:tcPr marL="198000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6418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237" y="150430"/>
            <a:ext cx="8786045" cy="743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Водоснабжение и водоотведение в </a:t>
            </a:r>
            <a:r>
              <a:rPr lang="ru-RU" sz="3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г.Пермь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0142-AF64-3339-B4E5-55AD7A80A3F5}"/>
              </a:ext>
            </a:extLst>
          </p:cNvPr>
          <p:cNvSpPr txBox="1"/>
          <p:nvPr/>
        </p:nvSpPr>
        <p:spPr>
          <a:xfrm>
            <a:off x="233447" y="4443913"/>
            <a:ext cx="585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Источники: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https://www.novogor.perm.ru/watersnab/7614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https://www.novogor.perm.ru/water_o/7616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6C8AB-C546-47B9-4AC3-7BC47371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782799"/>
            <a:ext cx="5140171" cy="35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398672-4532-19D1-5F2F-34914EBB4DC7}"/>
              </a:ext>
            </a:extLst>
          </p:cNvPr>
          <p:cNvSpPr txBox="1"/>
          <p:nvPr/>
        </p:nvSpPr>
        <p:spPr>
          <a:xfrm>
            <a:off x="5690586" y="699587"/>
            <a:ext cx="33353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Водоснабжение</a:t>
            </a:r>
          </a:p>
          <a:p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Вода в городскую сеть Перми с Чусовских очистных сооружений (Чусовской водозабор (ЧОС)) подается в среднем около 240 тысяч кубометров воды в сутки, 8-9 тысяч кубометров ежесуточно принимает сеть г. Краснокамска.</a:t>
            </a:r>
          </a:p>
          <a:p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Общая протяженность водопроводных сетей в Перми —1349.70 км.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2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Транспортировка сточных вод 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Общая протяженность сетей водоотведения составляет 1259 км.</a:t>
            </a:r>
          </a:p>
          <a:p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Б</a:t>
            </a:r>
            <a:r>
              <a:rPr lang="ru-RU" sz="120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 </a:t>
            </a:r>
            <a:r>
              <a:rPr lang="ru-RU" sz="1200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Гляденово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– очистка городских канализационных сточных вод. Пропускная способность БОС составляет 440 тыс. м</a:t>
            </a:r>
            <a:r>
              <a:rPr lang="ru-RU" sz="1200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ru-RU" sz="12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БОС пос. Новые </a:t>
            </a:r>
            <a:r>
              <a:rPr lang="ru-RU" sz="1200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Ляды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– очистка хозяйственно-бытовых сточных вод. Фактическая мощность составляет 2,5-3,5 тыс. м</a:t>
            </a:r>
            <a:r>
              <a:rPr lang="ru-RU" sz="1200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ru-RU" sz="12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при максимальной потребности в 5 тыс. м</a:t>
            </a:r>
            <a:r>
              <a:rPr lang="ru-RU" sz="1200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ru-RU" sz="12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2434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237" y="150429"/>
            <a:ext cx="8786045" cy="888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Мощность на рынках электроэнергии и ее вклад в стоимость электроэнергии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0142-AF64-3339-B4E5-55AD7A80A3F5}"/>
              </a:ext>
            </a:extLst>
          </p:cNvPr>
          <p:cNvSpPr txBox="1"/>
          <p:nvPr/>
        </p:nvSpPr>
        <p:spPr>
          <a:xfrm>
            <a:off x="264444" y="4575648"/>
            <a:ext cx="5856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Источники: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https://energo.blog/blog/elekrosnabzhenie/moshhnosti/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98672-4532-19D1-5F2F-34914EBB4DC7}"/>
              </a:ext>
            </a:extLst>
          </p:cNvPr>
          <p:cNvSpPr txBox="1"/>
          <p:nvPr/>
        </p:nvSpPr>
        <p:spPr>
          <a:xfrm>
            <a:off x="333214" y="1224366"/>
            <a:ext cx="86927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500" b="1" i="0" dirty="0">
                <a:solidFill>
                  <a:srgbClr val="000080"/>
                </a:solidFill>
                <a:effectLst/>
                <a:latin typeface="Roboto" panose="02000000000000000000" pitchFamily="2" charset="0"/>
              </a:rPr>
              <a:t>Сетевая мощность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- в законодательстве нет понятия сетевой мощности. Вместо этого короткого определения используется следующее: </a:t>
            </a:r>
            <a:r>
              <a:rPr lang="ru-RU" sz="15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объем услуг по передаче электрической энергии, оплачиваемых потребителем электрической энергии (мощности) за расчетный период по ставке, отражающей удельную величину расходов на содержание электрических сетей, </a:t>
            </a:r>
            <a:r>
              <a:rPr lang="ru-RU" sz="1500" b="0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двухставочной</a:t>
            </a:r>
            <a:r>
              <a:rPr lang="ru-RU" sz="15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цены (тарифа) на услуги по передаче электрической энергии.</a:t>
            </a:r>
            <a:b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Сетевая мощность - это объем мощности оплачиваемой потребителями, применяющими в расчетах за услуги по передаче электрической энергии </a:t>
            </a:r>
            <a:r>
              <a:rPr lang="ru-RU" sz="15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двухставочный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тариф. Объем сетевой мощности умножается на ставку на содержание объектов электросетевого хозяйства.</a:t>
            </a:r>
            <a:b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sz="1500" b="1" i="0" dirty="0">
                <a:solidFill>
                  <a:srgbClr val="000080"/>
                </a:solidFill>
                <a:effectLst/>
                <a:latin typeface="Roboto" panose="02000000000000000000" pitchFamily="2" charset="0"/>
              </a:rPr>
              <a:t>Объем сетевой мощности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- </a:t>
            </a:r>
            <a:r>
              <a:rPr lang="ru-RU" sz="15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равен среднему арифметическому значению из максимальных значений в каждые рабочие сутки расчетного периода из суммарных по всем точкам поставки на соответствующем уровне напряжения, относящимся к энергопринимающему устройству (совокупности энергопринимающих устройств) потребителя электрической энергии (мощности) почасовых объемов потребления электрической энергии в установленные системным оператором плановые часы пиковой нагрузки.</a:t>
            </a:r>
            <a:endParaRPr lang="ru-RU" sz="1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96573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9758</TotalTime>
  <Words>2295</Words>
  <Application>Microsoft Office PowerPoint</Application>
  <PresentationFormat>Экран (16:9)</PresentationFormat>
  <Paragraphs>216</Paragraphs>
  <Slides>21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Courier New</vt:lpstr>
      <vt:lpstr>Arial</vt:lpstr>
      <vt:lpstr>Roboto</vt:lpstr>
      <vt:lpstr>Светлая тема</vt:lpstr>
      <vt:lpstr>BI-analytics-2024-03</vt:lpstr>
      <vt:lpstr>Меня хорошо видно &amp;&amp; слышно?</vt:lpstr>
      <vt:lpstr>Проект на тему:  Веб-приложение для мониторинга и анализа потребления электроэнергии на производстве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Водоснабжение и водоотведение в г.Пермь</vt:lpstr>
      <vt:lpstr>Мощность на рынках электроэнергии и ее вклад в стоимость электроэнергии</vt:lpstr>
      <vt:lpstr>Мощность на рынках электроэнергии и ее вклад в стоимость электроэнергии</vt:lpstr>
      <vt:lpstr>Мощность на рынках электроэнергии и ее вклад в стоимость электроэнергии</vt:lpstr>
      <vt:lpstr>Влияние мощности на цену электрической энергии</vt:lpstr>
      <vt:lpstr>Схемы (архитектура, БД) Модель Данных</vt:lpstr>
      <vt:lpstr>Схемы (архитектура, БД). Таблицы</vt:lpstr>
      <vt:lpstr>Схемы (архитектура, БД). Таблицы</vt:lpstr>
      <vt:lpstr>Преобразования. Работа с БД. SQL. </vt:lpstr>
      <vt:lpstr>Преобразования. Работа с БД. SQL. </vt:lpstr>
      <vt:lpstr>Что получилось. Репозиторий на github.</vt:lpstr>
      <vt:lpstr>Картиники-экрана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Семен Дьяконов</dc:creator>
  <cp:lastModifiedBy>Семен Дьяконов</cp:lastModifiedBy>
  <cp:revision>17</cp:revision>
  <dcterms:modified xsi:type="dcterms:W3CDTF">2024-09-04T13:21:29Z</dcterms:modified>
</cp:coreProperties>
</file>