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91" r:id="rId10"/>
    <p:sldId id="292" r:id="rId11"/>
    <p:sldId id="293" r:id="rId12"/>
    <p:sldId id="297" r:id="rId13"/>
    <p:sldId id="280" r:id="rId14"/>
    <p:sldId id="281" r:id="rId15"/>
    <p:sldId id="282" r:id="rId16"/>
    <p:sldId id="287" r:id="rId17"/>
    <p:sldId id="283" r:id="rId18"/>
    <p:sldId id="286" r:id="rId19"/>
    <p:sldId id="288" r:id="rId20"/>
    <p:sldId id="289" r:id="rId21"/>
    <p:sldId id="294" r:id="rId22"/>
    <p:sldId id="295" r:id="rId23"/>
    <p:sldId id="296" r:id="rId24"/>
    <p:sldId id="265" r:id="rId25"/>
    <p:sldId id="266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FE4B5-903D-4C15-8A52-4602CC90FED8}">
  <a:tblStyle styleId="{509FE4B5-903D-4C15-8A52-4602CC90FE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92" autoAdjust="0"/>
  </p:normalViewPr>
  <p:slideViewPr>
    <p:cSldViewPr snapToGrid="0">
      <p:cViewPr varScale="1">
        <p:scale>
          <a:sx n="108" d="100"/>
          <a:sy n="108" d="100"/>
        </p:scale>
        <p:origin x="492" y="10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2:59:26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5176 1,'-262'14,"112"-4,4 2,-87 2,29-17,-239 5,315 10,-67 1,8-16,-202 6,279 9,-38 1,-1027-11,572-4,443 14,8 1,-318-14,449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15.9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3,'447'-2,"475"5,-717 9,57 1,-149-8,136 25,33 3,317-26,-451-8,-65-4,-50-1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17.0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2503 28,'-116'-15,"-808"2,615 15,-603-1,890 1,-1 0,1 1,0 2,-26 7,-25 6,41-12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5:57.4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9.18622"/>
      <inkml:brushProperty name="anchorY" value="-1809.53308"/>
      <inkml:brushProperty name="scaleFactor" value="0.5"/>
    </inkml:brush>
  </inkml:definitions>
  <inkml:trace contextRef="#ctx0" brushRef="#br0">1 251 24575,'0'0'0,"4"4"0,2 7 0,9 4 0,9 4 0,4 3 0,-2 2 0,-6 2 0,-1-1 0,0-4 0,1-6 0,-4-9 0,2-10 0,-5-9 0,2-10 0,-4-5 0,3-2 0,-3-1 0,-3 2 0,2 1 0,-1 1 0,-2 1 0,7 0 0,-1 2 0,-1-1 0,2 6 0,-3-6 0,-2 1 0,1-6 0,-1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00.0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54.20923"/>
      <inkml:brushProperty name="anchorY" value="-2829.19141"/>
      <inkml:brushProperty name="scaleFactor" value="0.5"/>
    </inkml:brush>
  </inkml:definitions>
  <inkml:trace contextRef="#ctx0" brushRef="#br0">1 3 24575,'0'0'0,"4"0"0,7 0 0,4 5 0,9 10 0,-2 5 0,3 4 0,-6 3 0,-5 0 0,1 0 0,-5 0 0,3-6 0,-4-1 0,-1 0 0,-3 1 0,3 1 0,-1 0 0,3 2 0,4-5 0,4-5 0,3-9 0,-3-9 0,-4-13 0,-4-7 0,1-8 0,-3-3 0,3 1 0,-2 2 0,-1 1 0,-3 3 0,-1 1 0,-3 2 0,5 5 0,-1 1 0,0 0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01.5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14.91699"/>
      <inkml:brushProperty name="anchorY" value="-4096.32422"/>
      <inkml:brushProperty name="scaleFactor" value="0.5"/>
    </inkml:brush>
  </inkml:definitions>
  <inkml:trace contextRef="#ctx0" brushRef="#br0">0 6 24575,'0'0'0,"0"9"0,10 7 0,0 4 0,5 3 0,4 2 0,-3 2 0,-3-1 0,-4 0 0,2-1 0,2-4 0,3-6 0,3-5 0,-2-10 0,-4-7 0,-3-13 0,0 0 0,-2-3 0,4-1 0,2-1 0,4 0 0,-3 0 0,-2 0 0,0 4 0,-2 2 0,-3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09.8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97.65332"/>
      <inkml:brushProperty name="anchorY" value="-5360.12402"/>
      <inkml:brushProperty name="scaleFactor" value="0.5"/>
    </inkml:brush>
  </inkml:definitions>
  <inkml:trace contextRef="#ctx0" brushRef="#br0">1 10 24575,'0'0'0,"0"-4"0,4-2 0,6 6 0,5 6 0,5 6 0,-3 5 0,2 4 0,-4 3 0,-3 1 0,-4 1 0,1 0 0,-2-1 0,-1 1 0,2-6 0,0 0 0,3 0 0,3-14 0,-1-10 0,8-13 0,-3-7 0,2-4 0,-4-2 0,-4 0 0,2 6 0,-5 2 0,-1 0 0,1 6 0,-1-1 0,3 4 0,3-1 0,-1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1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37.4375"/>
      <inkml:brushProperty name="anchorY" value="-6621.84424"/>
      <inkml:brushProperty name="scaleFactor" value="0.5"/>
    </inkml:brush>
  </inkml:definitions>
  <inkml:trace contextRef="#ctx0" brushRef="#br0">1 98 24575,'0'0'0,"0"-4"0,5-2 0,9 11 0,6 1 0,4 11 0,-2 4 0,0 4 0,-5 2 0,0 5 0,6-10 0,-3-10 0,-18-12 0,-1 0 0,0 0 0,0 0 0,1 0 0,-1 0 0,0 0 0,0-1 0,1 1 0,-1 0 0,0 0 0,0-1 0,0 1 0,0-1 0,1 1 0,0-2 0,20-18 0,-5-12 0,1 0 0,1 0 0,-3 1 0,-5 2 0,2 2 0,-3 1 0,-3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2.6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45.56152"/>
      <inkml:brushProperty name="anchorY" value="-7794.65527"/>
      <inkml:brushProperty name="scaleFactor" value="0.5"/>
    </inkml:brush>
  </inkml:definitions>
  <inkml:trace contextRef="#ctx0" brushRef="#br0">0 0 24575,'0'0'0,"8"4"0,4 7 0,3 4 0,-1 9 0,-3 3 0,2 7 0,-3 1 0,3-2 0,2 4 0,-2-2 0,3-8 0,1-6 0,-16-22 0,0 2 0,0-1 0,0 1 0,0-1 0,0 1 0,1-1 0,-1 1 0,0-1 0,0 0 0,0 0 0,0 0 0,1 1 0,-1-1 0,0 0 0,2-1 0,14-11 0,1-10 0,-3-11 0,0 2 0,-3 1 0,2 1 0,-3-3 0,2 1 0,3 1 0,2 1 0,-2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28.4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80,'182'2,"238"-9,-377 2,78-23,-84 18,1 1,71-7,153 9,0 12,431 62,-663-62,117 18,256 9,-174-35,296 5,-248 23,-147-14,45 1,-145-11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29.56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1693 22,'-1441'0,"1268"-13,125 7,17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2:59:30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5200 28,'0'-1,"0"0,-1 0,1 1,0-1,-1 0,1 0,-1 0,1 0,-1 1,1-1,-1 0,0 0,1 1,-1-1,0 1,1-1,-1 0,0 1,0-1,0 1,0 0,1-1,-1 1,0 0,0-1,0 1,0 0,-1 0,-32-5,29 5,-512-5,273 8,-43 12,-61-3,-5 0,-83-4,78-6,275 10,59-7,-48 3,-10-8,19 0,-117 15,103-7,0-2,-119-8,67 0,92 2,-72 0,-127-16,100-1,-181-1,-291 19,582-3,-52-8,35 3,19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0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1,'101'0,"345"4,-3 36,-275-23,281-6,-108-8,-40 20,274 29,4-1,-246-53,70 1,-348 7,0 2,0 3,89 29,-72-19,-10-3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1.7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1343 0,'-2'3,"0"1,1-1,-1 0,0 0,-1-1,1 1,0 0,-1-1,1 1,-1-1,0 0,0 0,0 0,0 0,0-1,-5 3,5-3,-32 17,-1-2,-1-1,0-2,-1-1,0-2,-1-2,0-2,0-1,-59-1,-148 7,-47 1,48-13,172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2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15,'-5'-4,"-4"-1,-6-1,-4 6,0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3.9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26,'348'-13,"1"1,1532 13,-1596 11,-131-2,-106-8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5.3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2564 122,'-410'-15,"-100"4,-100-8,579 14,0-1,0-1,1-2,0-1,-37-17,58 24,0 0,0 1,0 0,0 1,0 0,-1 0,1 1,-1 0,-14 3,-89 19,92-17,-29 7,-305 66,348-76,-16 1,0 2,0 1,1 1,-27 11,29-7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6.5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26,'261'1,"290"-3,-301-10,84-1,781 14,-1079-1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7.5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2998 1,'-333'11,"64"0,-116-10,-110 2,270 8,-49 1,266-12,-385 15,-177 21,525-36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8.65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28,'18'-6,"0"1,1 0,-1 1,1 1,0 1,0 0,1 2,25 2,-2-2,87 5,178 28,-173-14,167 1,137-9,-29 1,-359-10,0 4,97 22,-89-15,98 9,320-17,-359-6,-54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39.56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3195 51,'-1117'-29,"-128"7,886 24,295 0,0 3,0 3,1 2,-115 35,137-32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40.9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1,'543'12,"17"0,1004-12,-1517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2:54.93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1 156,'222'26,"325"-3,670-24,-670 1,-384-12,-2-1,46 15,151-4,-247-9,44-2,220 0,39 1,88 27,-144-7,-60-5,-269 2,22 0,-50-5,1-1,-1 1,1 0,-1 0,1-1,-1 1,0-1,1 1,-1-1,0 0,1 1,-1-1,0 0,0 0,0 0,0 0,0 0,0 0,0 0,0 0,0 0,0-1,0 1,-1 0,1-1,-1 1,1 0,-1-1,1-1,2-15,-1 0,-1 0,-2-29,1 43,-1-29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5:42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3011 4,'-179'-1,"-664"21,258-16,363-15,-119-2,103 11,-223 5,341 16,99-16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7.3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7.41211"/>
      <inkml:brushProperty name="anchorY" value="-11736.99023"/>
      <inkml:brushProperty name="scaleFactor" value="0.5"/>
    </inkml:brush>
  </inkml:definitions>
  <inkml:trace contextRef="#ctx0" brushRef="#br0">0 1 24575,'0'0'0,"4"8"0,7 4 0,4 3 0,4 3 0,3 8 0,2-3 0,-3 7 0,-6-1 0,6 5 0,-5-1 0,2-5 0,-3-3 0,-5-1 0,2-6 0,2-10 0,-2-10 0,-2-14 0,7-11 0,-3-11 0,-1-1 0,-4 1 0,-3-3 0,-2-1 0,-3 2 0,0 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8.6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260.69336"/>
      <inkml:brushProperty name="anchorY" value="-13023.98926"/>
      <inkml:brushProperty name="scaleFactor" value="0.5"/>
    </inkml:brush>
  </inkml:definitions>
  <inkml:trace contextRef="#ctx0" brushRef="#br0">1 106 24575,'0'0'0,"0"8"0,0 9 0,0 3 0,5 3 0,0 8 0,0 0 0,4 0 0,5-1 0,-2-1 0,3-7 0,2-5 0,8-7 0,2-9 0,-26-4 0,2 2 0,-1 1 0,0-2 0,0 1 0,0 0 0,0 0 0,0-1 0,0 1 0,0-1 0,2-2 0,24-21 0,-5-5 0,5-7 0,4 1 0,1 1 0,-6 2 0,-2 8 0,-6 2 0,4 2 0,-5 0 0,-4 0 0,-4-6 0,-4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9.8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74.62109"/>
      <inkml:brushProperty name="anchorY" value="-14188.21094"/>
      <inkml:brushProperty name="scaleFactor" value="0.5"/>
    </inkml:brush>
  </inkml:definitions>
  <inkml:trace contextRef="#ctx0" brushRef="#br0">0 1 24575,'0'0'0,"4"0"0,12 0 0,-1 5 0,9 5 0,-2 10 0,-4 9 0,5 4 0,-4 0 0,0 4 0,2-6 0,-5-2 0,1-3 0,2-7 0,1-10 0,1-5 0,-3-5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20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536.68164"/>
      <inkml:brushProperty name="anchorY" value="-15742.54688"/>
      <inkml:brushProperty name="scaleFactor" value="0.5"/>
    </inkml:brush>
  </inkml:definitions>
  <inkml:trace contextRef="#ctx0" brushRef="#br0">167 0 24575,'0'0'0,"-5"0"0,0 10 0,-5 5 0,-9 10 0,1 8 0,-8 8 0,3 4 0,5-2 0,-5-2 0,4-10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22.7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01.02148"/>
      <inkml:brushProperty name="anchorY" value="-14755.85645"/>
      <inkml:brushProperty name="scaleFactor" value="0.5"/>
    </inkml:brush>
  </inkml:definitions>
  <inkml:trace contextRef="#ctx0" brushRef="#br0">1 14 24575,'0'0'0,"0"4"0,5 12 0,0 4 0,5 4 0,-1 2 0,-1 2 0,-2-1 0,-2-1 0,-2 0 0,4 0 0,-1-1 0,5 0 0,4 0 0,-1-10 0,3-16 0,2-14 0,2-14 0,7-15 0,1-7 0,2 6 0,-6 4 0,-1 11 0,-6 4 0,0 9 0,-5 1 0,-3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5.2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57.82422"/>
      <inkml:brushProperty name="anchorY" value="-9069.29395"/>
      <inkml:brushProperty name="scaleFactor" value="0.5"/>
    </inkml:brush>
  </inkml:definitions>
  <inkml:trace contextRef="#ctx0" brushRef="#br0">0 11 24575,'0'0'0,"0"-4"0,10-2 0,10 6 0,5 6 0,13 11 0,2 6 0,-6 3 0,-3-8 0,-3-5 0,-7-10 0,3-10 0,-4-6 0,-1-2 0,1-8 0,1-3 0,-4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16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995.44043"/>
      <inkml:brushProperty name="anchorY" value="-10328.62402"/>
      <inkml:brushProperty name="scaleFactor" value="0.5"/>
    </inkml:brush>
  </inkml:definitions>
  <inkml:trace contextRef="#ctx0" brushRef="#br0">1 0 24575,'0'0'0,"0"5"0,0 6 0,0 9 0,5 4 0,0 8 0,0 6 0,4 6 0,-1 2 0,4-2 0,3-3 0,-1-6 0,2-9 0,2-3 0,2-7 0,2-10 0,1-5 0,2-9 0,-5-5 0,4-6 0,-3-3 0,-1-2 0,-3-2 0,-1 5 0,-3 0 0,1 6 0,-3-2 0,-2 0 0,1-1 0,-1-3 0,2 3 0,-1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7T14:36:27.8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709.44531"/>
      <inkml:brushProperty name="anchorY" value="-16012.25977"/>
      <inkml:brushProperty name="scaleFactor" value="0.5"/>
    </inkml:brush>
  </inkml:definitions>
  <inkml:trace contextRef="#ctx0" brushRef="#br0">88 4 24575,'0'0'0,"0"5"0,-5 0 0,-5 0 0,-5-1 0,-4-1 0,1-5 0,4-7 0,9-1 0,4 6 0,7 11 0,2 8 0,0 7 0,-2 2 0,4 3 0,-2 0 0,-1 0 0,3-6 0,-2 0 0,-1 0 0,-2 0 0,3 1 0,-1 0 0,4 2 0,3 5 0,-1 0 0,2 1 0,3-15 0,-3-13 0,-3-15 0,-4-9 0,-3-5 0,-2-3 0,-2 1 0,-1-1 0,4 2 0,1 1 0,-1 1 0,0 1 0,-1 0 0,4 1 0,-1-1 0,-1 1 0,-1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2:57.3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5741 52,'-4689'0,"4431"-17,135 7,11 0,-104-4,168 14,0 2,0 3,-95 21,113-19,5-1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03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76,'42'3,"0"1,0 2,67 20,-68-15,0-2,1-2,74 4,159-25,-44 1,-164 12,0-3,90-17,-93 11,116-3,-114 10,117-19,-96 9,0 4,149 2,-1 1,841-11,-686 20,-216-5,196 5,56 37,-266-22,166-3,-217-16,-83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08.4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27,'1293'0,"-738"44,-336-19,-128-19,-52-5,69 12,-14 3,177 7,99-24,-157-3,854 4,-1027 1,-1-3,1-1,-1-1,-1-3,1-1,61-22,-27-7,-59 28,-1 1,1 1,1 1,-1 0,1 0,0 2,1 0,30-4,175 7,-105 3,-93-2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11.3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2465 1,'-42'2,"-42"8,-23 1,-749-6,458-8,253 4,-353-17,204 6,253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13.7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1 270,'2300'0,"-2161"-7,-1-6,167-37,-119 16,152-1,-274 30,-47 4,-5 1,-1-1,1-1,21-5,-28 5,0 0,-1 0,1 0,-1-1,0 0,1 0,-1 0,0 0,-1-1,1 1,-1-1,4-5,-2 3,0 0,1 0,0 1,1-1,-1 1,1 0,0 1,0 0,0 0,1 0,0 1,-1 0,1 1,0 0,0 0,0 0,12 0,13 1,-1 1,0 2,40 7,13 1,20-1,-1 4,0 5,120 38,-186-47,1-1,1-2,40 2,-44-6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07T14:33:14.7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1592 77,'-219'1,"-238"-3,156-20,276 18,0 0,-40-14,44 11,0 1,0 1,0 1,-32-2,-246 8,235-2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52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6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21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15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91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55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22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341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3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44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3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321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67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1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image" Target="../media/image24.png"/><Relationship Id="rId21" Type="http://schemas.openxmlformats.org/officeDocument/2006/relationships/customXml" Target="../ink/ink11.xml"/><Relationship Id="rId34" Type="http://schemas.openxmlformats.org/officeDocument/2006/relationships/image" Target="../media/image40.png"/><Relationship Id="rId7" Type="http://schemas.openxmlformats.org/officeDocument/2006/relationships/customXml" Target="../ink/ink4.xml"/><Relationship Id="rId12" Type="http://schemas.openxmlformats.org/officeDocument/2006/relationships/image" Target="../media/image29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6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25.png"/><Relationship Id="rId9" Type="http://schemas.openxmlformats.org/officeDocument/2006/relationships/customXml" Target="../ink/ink5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4.xml"/><Relationship Id="rId30" Type="http://schemas.openxmlformats.org/officeDocument/2006/relationships/image" Target="../media/image38.png"/><Relationship Id="rId8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8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customXml" Target="../ink/ink21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34.xml"/><Relationship Id="rId40" Type="http://schemas.openxmlformats.org/officeDocument/2006/relationships/image" Target="../media/image60.png"/><Relationship Id="rId45" Type="http://schemas.openxmlformats.org/officeDocument/2006/relationships/customXml" Target="../ink/ink38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4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customXml" Target="../ink/ink20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29.xml"/><Relationship Id="rId30" Type="http://schemas.openxmlformats.org/officeDocument/2006/relationships/image" Target="../media/image55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20" Type="http://schemas.openxmlformats.org/officeDocument/2006/relationships/image" Target="../media/image50.png"/><Relationship Id="rId41" Type="http://schemas.openxmlformats.org/officeDocument/2006/relationships/customXml" Target="../ink/ink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ddyakonov/otus_ds_dyakonov/tree/main/hw-1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DS-prof-2022-08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30"/>
            <a:ext cx="4391213" cy="7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Ценообразование РСВ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33447" y="4730738"/>
            <a:ext cx="6691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Источник: </a:t>
            </a:r>
            <a:r>
              <a:rPr lang="en-US" dirty="0"/>
              <a:t>https://www.np-sr.ru/ru/market/wholesale/index.htm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9559EB-4840-E056-747A-62C2E91B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0" y="1074198"/>
            <a:ext cx="4129389" cy="338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97B41-94C4-2D33-D920-38AB0257D891}"/>
              </a:ext>
            </a:extLst>
          </p:cNvPr>
          <p:cNvSpPr txBox="1"/>
          <p:nvPr/>
        </p:nvSpPr>
        <p:spPr>
          <a:xfrm>
            <a:off x="4252240" y="211523"/>
            <a:ext cx="476891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000" b="1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РСВ за сутки до поставки определяет плановые объемы производства и потребления</a:t>
            </a:r>
            <a:r>
              <a:rPr lang="ru-RU" sz="1000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однако фактическое потребление неизбежно отличается от планового. Торговля отклонениями фактических объемов производства/потребления от плановых осуществляется в режиме реального времени на </a:t>
            </a:r>
            <a:r>
              <a:rPr lang="ru-RU" sz="100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балансирующем рынке.</a:t>
            </a:r>
          </a:p>
          <a:p>
            <a:pPr algn="just"/>
            <a:r>
              <a:rPr lang="ru-RU" sz="1000" b="1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Отклонения </a:t>
            </a:r>
            <a:r>
              <a:rPr lang="ru-RU" sz="1000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фактического потребления от планового квалифицируются собственными или внешними инициативами. </a:t>
            </a:r>
            <a:r>
              <a:rPr lang="ru-RU" sz="1000" b="1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Отклонение по собственной инициативе возникает из-за действий участника рынка (потребителя или поставщика)</a:t>
            </a:r>
            <a:r>
              <a:rPr lang="ru-RU" sz="1000" b="0" i="0" dirty="0">
                <a:solidFill>
                  <a:srgbClr val="1E1E1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по внешней – в результате команд Системного оператора. Покупатель, потребивший больше планового объема РСВ, покупает электроэнергию на БР, а потребивший меньше – продает. Стоимость отклонений формируется так, чтобы стимулировать участников к более точному исполнению планового потребления и производства электроэнергии, определенного на РСВ, и к выполнению команд Системного оператора. Таким образом, на БР «штрафуются» участники рынка, допускающие наибольшие отклонения фактических объемов потребления и выработки от плановых по собственной инициативе, и «премируются» участники, придерживающиеся планового потребления и максимально точно выполняющие команды Системного оператора. На основе стоимости отклонений определяются предварительные требования и предварительные обязательства БР, разница между которыми формирует небаланс балансирующего рынка. Отрицательный небаланс распределяется между участниками пропорционально их собственным инициативам. Положительный небаланс распределяется между поставщиками, пропорционально величине исполнения внешних инициатив, и потребителями, максимально точно придерживающимися планового потребления. Такая система распределения небаланса является дополнительным стимулирующим и дисциплинирующим фактором для участников рынка.</a:t>
            </a:r>
          </a:p>
        </p:txBody>
      </p:sp>
    </p:spTree>
    <p:extLst>
      <p:ext uri="{BB962C8B-B14F-4D97-AF65-F5344CB8AC3E}">
        <p14:creationId xmlns:p14="http://schemas.microsoft.com/office/powerpoint/2010/main" val="127437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30"/>
            <a:ext cx="8786045" cy="7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Водоснабжение и водоотведение в </a:t>
            </a:r>
            <a:r>
              <a:rPr lang="ru-RU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г.Пермь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33447" y="4443913"/>
            <a:ext cx="585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https://www.novogor.perm.ru/watersnab/7614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https://www.novogor.perm.ru/water_o/7616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86C8AB-C546-47B9-4AC3-7BC47371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782799"/>
            <a:ext cx="5140171" cy="35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398672-4532-19D1-5F2F-34914EBB4DC7}"/>
              </a:ext>
            </a:extLst>
          </p:cNvPr>
          <p:cNvSpPr txBox="1"/>
          <p:nvPr/>
        </p:nvSpPr>
        <p:spPr>
          <a:xfrm>
            <a:off x="5690586" y="699587"/>
            <a:ext cx="33353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Водоснабжение</a:t>
            </a:r>
          </a:p>
          <a:p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Вода в городскую сеть Перми с Чусовских очистных сооружений (Чусовской водозабор (ЧОС)) подается в среднем около 240 тысяч кубометров воды в сутки, 8-9 тысяч кубометров ежесуточно принимает сеть г. Краснокамска.</a:t>
            </a:r>
          </a:p>
          <a:p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Общая протяженность водопроводных сетей в Перми —1349.70 км.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2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Транспортировка сточных вод 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Общая протяженность сетей водоотведения составляет 1259 км.</a:t>
            </a:r>
          </a:p>
          <a:p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Б</a:t>
            </a:r>
            <a:r>
              <a:rPr lang="ru-RU" sz="12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 </a:t>
            </a:r>
            <a:r>
              <a:rPr lang="ru-RU" sz="120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Гляденово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– очистка городских канализационных сточных вод. Пропускная способность БОС составляет 440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БОС пос. Новые </a:t>
            </a:r>
            <a:r>
              <a:rPr lang="ru-RU" sz="120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Ляды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– очистка хозяйственно-бытовых сточных вод. Фактическая мощность составляет 2,5-3,5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при максимальной потребности в 5 тыс. м</a:t>
            </a:r>
            <a:r>
              <a:rPr lang="ru-RU" sz="1200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2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</a:t>
            </a:r>
            <a:r>
              <a:rPr lang="ru-RU" sz="12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243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237" y="150430"/>
            <a:ext cx="8786045" cy="7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LSTM (долговременная краткосрочная память)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33447" y="4443913"/>
            <a:ext cx="5856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Источники: </a:t>
            </a:r>
            <a:r>
              <a:rPr lang="en-US" dirty="0"/>
              <a:t>https://pro.arcgis.com/ru/pro-app/latest/tool-reference/geoai/how-time-series-forecasting-models-work.htm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98672-4532-19D1-5F2F-34914EBB4DC7}"/>
              </a:ext>
            </a:extLst>
          </p:cNvPr>
          <p:cNvSpPr txBox="1"/>
          <p:nvPr/>
        </p:nvSpPr>
        <p:spPr>
          <a:xfrm>
            <a:off x="5690586" y="699587"/>
            <a:ext cx="3335377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Данные временных рядов носят временной или последовательный характер и могут обрабатываться рекуррентной нейронной сетью (RNN). RNN запоминают прошлую информацию и передают ее в текущее состояние ввода. Однако обычные RNN не способны запоминать долгосрочные зависимости из-за исчезающих градиентов. LSTM — это модернизированный тип RNN, решающий эту проблему. LSTM состоит из блоков, каждый из которых состоит из четырех нейронных сетей, они используются для обновления состояния своей ячейки с использованием информации из новых входных данных и прошлых выходных данных.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E0C1A6-1AF1-0046-9951-DD4C391D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" y="1038981"/>
            <a:ext cx="5527280" cy="32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9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56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Описание исходных данных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202DE-E142-879F-F728-3348A88974E5}"/>
              </a:ext>
            </a:extLst>
          </p:cNvPr>
          <p:cNvSpPr txBox="1"/>
          <p:nvPr/>
        </p:nvSpPr>
        <p:spPr>
          <a:xfrm>
            <a:off x="840259" y="1087396"/>
            <a:ext cx="7957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Почасовое потребление электрической энергии представлено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 период с 2018 по июнь 2023 г.;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разрезе точек поставки;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разрезе дата-время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66141-F1FE-2EF4-8DF8-33723F91779F}"/>
              </a:ext>
            </a:extLst>
          </p:cNvPr>
          <p:cNvSpPr txBox="1"/>
          <p:nvPr/>
        </p:nvSpPr>
        <p:spPr>
          <a:xfrm>
            <a:off x="840259" y="2147891"/>
            <a:ext cx="7957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Предварительные преобразования для моделирования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0D65-9ECF-28BE-65DF-BC579EF2E2D3}"/>
              </a:ext>
            </a:extLst>
          </p:cNvPr>
          <p:cNvSpPr txBox="1"/>
          <p:nvPr/>
        </p:nvSpPr>
        <p:spPr>
          <a:xfrm>
            <a:off x="840259" y="2572829"/>
            <a:ext cx="795775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Сделано в отдельном ноутбуке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сформирован список исходных файлов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проверено, что во всех исходных файлах есть лист "'Данные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эл.эн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.'". В листе "'Данные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эл.эн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.'" хранятся почасовые расходы электроэнергии по точкам поставки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объединить точки поставки (ТП) по годам и найти перечень всех ТП за период с 2019 - 2023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гг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добавить привязки ТП - Объект - группа точек поставки (ГТП)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F4E38AE-A4D2-20CD-63F8-DC63D5E1D4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51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34163-9509-32D4-7788-B6F0AB7A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951471"/>
            <a:ext cx="3444538" cy="3368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F2DF0-6737-22E4-6B44-36A317247B52}"/>
              </a:ext>
            </a:extLst>
          </p:cNvPr>
          <p:cNvSpPr txBox="1"/>
          <p:nvPr/>
        </p:nvSpPr>
        <p:spPr>
          <a:xfrm>
            <a:off x="4164227" y="926757"/>
            <a:ext cx="46337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 итоге получил дата-фрейм:</a:t>
            </a:r>
          </a:p>
          <a:p>
            <a:pPr algn="l"/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«Дата время (</a:t>
            </a:r>
            <a:r>
              <a:rPr lang="ru-RU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)» – дата-время, часовой пояс – «</a:t>
            </a:r>
            <a:r>
              <a:rPr lang="ru-RU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мск</a:t>
            </a:r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</a:t>
            </a:r>
          </a:p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</a:t>
            </a:r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ГТП_ВС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 - потребление электрической энергии за каждый час, по группе точек поставок (ГТП) водоснабжение (ВС);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Колонка «</a:t>
            </a:r>
            <a:r>
              <a:rPr lang="ru-RU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ГТП_ВО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» - потребление электрической энергии за каждый час, по группе точек поставок (ГТП) водоотведение (ВО);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Всего строк: 39 384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Тип данных: временной ряд с частотой 1 час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1F5E2C-634F-372B-741E-328F50BE8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3120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D3946C0-2E50-FEBF-C908-93375FD9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6753"/>
            <a:ext cx="9144000" cy="22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Предобработка данных (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Preprocessing)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F7895-0297-1394-E779-C19874B6AAFF}"/>
              </a:ext>
            </a:extLst>
          </p:cNvPr>
          <p:cNvSpPr txBox="1"/>
          <p:nvPr/>
        </p:nvSpPr>
        <p:spPr>
          <a:xfrm>
            <a:off x="361056" y="3678580"/>
            <a:ext cx="81615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Проверка на выбросы, обнаружено не характерно поведение данных: технологический останов сооружений. Заменю на среднее значение аналогичного года, месяца, часа.</a:t>
            </a:r>
          </a:p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ГТП_ВО выброс не обнаружено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D01409-B6CD-47F7-AA18-4553ADF8883F}"/>
              </a:ext>
            </a:extLst>
          </p:cNvPr>
          <p:cNvSpPr/>
          <p:nvPr/>
        </p:nvSpPr>
        <p:spPr>
          <a:xfrm>
            <a:off x="1165835" y="3235453"/>
            <a:ext cx="338570" cy="266494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29AD89F-E909-38DE-8278-E43CE1C6B55D}"/>
              </a:ext>
            </a:extLst>
          </p:cNvPr>
          <p:cNvCxnSpPr/>
          <p:nvPr/>
        </p:nvCxnSpPr>
        <p:spPr>
          <a:xfrm flipH="1" flipV="1">
            <a:off x="1504405" y="3501947"/>
            <a:ext cx="1520710" cy="353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80951B-B326-C1F5-82D0-1065080F3117}"/>
              </a:ext>
            </a:extLst>
          </p:cNvPr>
          <p:cNvSpPr txBox="1"/>
          <p:nvPr/>
        </p:nvSpPr>
        <p:spPr>
          <a:xfrm>
            <a:off x="361056" y="1030749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Профиль потребления электрической энергии за период наблюдения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805B00-0F4B-21EB-EF3D-A3BE953A9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581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EDA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E9CA3-BB2D-0A5D-7F1C-2B13BF67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5" y="1796091"/>
            <a:ext cx="1966130" cy="249195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0A9EBC-EA64-5F5D-FCC8-A773551C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78" y="1551851"/>
            <a:ext cx="4866641" cy="15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E222A3E-715A-9882-8359-C772E733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78" y="3184309"/>
            <a:ext cx="4866641" cy="15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B9044-C2B2-6F6D-78BB-906C1CA9AA0C}"/>
              </a:ext>
            </a:extLst>
          </p:cNvPr>
          <p:cNvSpPr txBox="1"/>
          <p:nvPr/>
        </p:nvSpPr>
        <p:spPr>
          <a:xfrm>
            <a:off x="361056" y="1030749"/>
            <a:ext cx="8161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Усредненный за час профиль потребления электрической энергии за период наблюдения по группам ГТП-Вс, ГТП-ВО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0C80008A-3437-65D4-2B47-AB2584E0ACB0}"/>
                  </a:ext>
                </a:extLst>
              </p14:cNvPr>
              <p14:cNvContentPartPr/>
              <p14:nvPr/>
            </p14:nvContentPartPr>
            <p14:xfrm>
              <a:off x="862151" y="2787400"/>
              <a:ext cx="1863720" cy="450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0C80008A-3437-65D4-2B47-AB2584E0AC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151" y="2679760"/>
                <a:ext cx="1971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B9BCA59-6ABA-C21D-7B8D-62F2312618AA}"/>
                  </a:ext>
                </a:extLst>
              </p14:cNvPr>
              <p14:cNvContentPartPr/>
              <p14:nvPr/>
            </p14:nvContentPartPr>
            <p14:xfrm>
              <a:off x="862151" y="4117960"/>
              <a:ext cx="1872000" cy="385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B9BCA59-6ABA-C21D-7B8D-62F2312618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511" y="4010320"/>
                <a:ext cx="197964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D3E42645-0F79-62E0-43CC-44EE80277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869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81914" y="189977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78601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Профиль потребления электроэнергии ГТП_ВС, ГТП_ВО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568A99-7B5A-B4B7-7B63-A2EB50F7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7"/>
            <a:ext cx="9144000" cy="173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B6DC41-ED74-BF28-D2BE-1FC718F1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" y="2869523"/>
            <a:ext cx="9144000" cy="194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BA5A8-7EFE-445A-A4EF-B187B47F6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5587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 ГТП_ВС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97859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Усредненный профиль потребления электроэнергии ГТП_ВС, по годам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3C77AD-D648-2FBB-C461-1D1E5E44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1" y="1401779"/>
            <a:ext cx="8527025" cy="27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AC5048-6F15-247A-1CB7-5091B624DC7A}"/>
              </a:ext>
            </a:extLst>
          </p:cNvPr>
          <p:cNvSpPr txBox="1"/>
          <p:nvPr/>
        </p:nvSpPr>
        <p:spPr>
          <a:xfrm>
            <a:off x="500550" y="4108560"/>
            <a:ext cx="8161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Наблюдается суточная неравномерность</a:t>
            </a:r>
          </a:p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Снижение объема подаваемой воды в сеть – снижение нагрузки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BA8EB8-73A8-F688-5DDD-94770C652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8971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«Чистые данные» ГТП_ВО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978590"/>
            <a:ext cx="8161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Усредненный профиль потребления электроэнергии ГТП_ВО, по годам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1DD7B5B-AED7-B77B-D369-36102ACD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7" y="1393627"/>
            <a:ext cx="8527025" cy="277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5BA76-96A1-B5D0-72FC-EB606DD13E55}"/>
              </a:ext>
            </a:extLst>
          </p:cNvPr>
          <p:cNvSpPr txBox="1"/>
          <p:nvPr/>
        </p:nvSpPr>
        <p:spPr>
          <a:xfrm>
            <a:off x="500550" y="4108560"/>
            <a:ext cx="8161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Наблюдается суточная неравномерность</a:t>
            </a:r>
          </a:p>
          <a:p>
            <a:pPr algn="l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Снижение объема перекачки стоков – снижение нагрузки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FA07E3E-B629-A804-8E1C-FDE5B4B77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01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B805A-7F1F-DB9C-86A0-48C98CC4C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Моделирование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BA1F6-A1EA-E663-C216-FCC2C860B044}"/>
              </a:ext>
            </a:extLst>
          </p:cNvPr>
          <p:cNvSpPr txBox="1"/>
          <p:nvPr/>
        </p:nvSpPr>
        <p:spPr>
          <a:xfrm>
            <a:off x="500550" y="1522790"/>
            <a:ext cx="8161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Прогнозирую 24 значения, то за основу возьму RNN интервальное прогнозирование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Базовая модель - прогноз на сутки вперед равен аналогичному дню предыдущей недели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Гипотеза: прогнозирование с помощью ИИ должно быть лучше, чем базовая модель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5D483-0E05-7C4D-60CF-A5E9E14B4073}"/>
              </a:ext>
            </a:extLst>
          </p:cNvPr>
          <p:cNvSpPr txBox="1"/>
          <p:nvPr/>
        </p:nvSpPr>
        <p:spPr>
          <a:xfrm>
            <a:off x="500550" y="926757"/>
            <a:ext cx="8018610" cy="56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Исследование применения искусственных нейронных сетей для краткосрочного прогнозирования потребления электроэнергии предприятием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F81DC-8F5D-AE74-62AF-FF35E1DFCEA3}"/>
              </a:ext>
            </a:extLst>
          </p:cNvPr>
          <p:cNvSpPr txBox="1"/>
          <p:nvPr/>
        </p:nvSpPr>
        <p:spPr>
          <a:xfrm>
            <a:off x="500550" y="2595876"/>
            <a:ext cx="8161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ценка подхода проводится по бизнес-метрике, БМ: </a:t>
            </a:r>
          </a:p>
          <a:p>
            <a:pPr algn="ctr"/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4AEB8-5984-3C4C-A3ED-057C871692B1}"/>
                  </a:ext>
                </a:extLst>
              </p:cNvPr>
              <p:cNvSpPr txBox="1"/>
              <p:nvPr/>
            </p:nvSpPr>
            <p:spPr>
              <a:xfrm>
                <a:off x="761068" y="3210742"/>
                <a:ext cx="3171740" cy="919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300" b="1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БМ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3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3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  <m:sup>
                            <m:r>
                              <a:rPr lang="en-US" sz="2300" b="1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ru-RU" altLang="ru-RU" sz="2400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ru-RU" sz="23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Ф</m:t>
                                </m:r>
                                <m:r>
                                  <a:rPr lang="ru-RU" sz="23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23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Откл_</m:t>
                                </m:r>
                                <m:r>
                                  <m:rPr>
                                    <m:nor/>
                                  </m:rPr>
                                  <a:rPr lang="ru-RU" sz="23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abs</m:t>
                                </m:r>
                                <m:r>
                                  <m:rPr>
                                    <m:nor/>
                                  </m:rPr>
                                  <a:rPr lang="ru-RU" altLang="ru-RU" sz="2400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ru-RU" sz="2300" b="1" dirty="0">
                                    <a:latin typeface="Roboto" panose="02000000000000000000" pitchFamily="2" charset="0"/>
                                    <a:ea typeface="Roboto" panose="02000000000000000000" pitchFamily="2" charset="0"/>
                                    <a:cs typeface="Roboto" panose="02000000000000000000" pitchFamily="2" charset="0"/>
                                  </a:rPr>
                                  <m:t>П</m:t>
                                </m:r>
                              </m:den>
                            </m:f>
                          </m:e>
                        </m:nary>
                      </m:num>
                      <m:den>
                        <m:r>
                          <m:rPr>
                            <m:nor/>
                          </m:rPr>
                          <a:rPr lang="ru-RU" sz="2300" b="1" dirty="0">
                            <a:latin typeface="Roboto" panose="02000000000000000000" pitchFamily="2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  <m:t>N</m:t>
                        </m:r>
                      </m:den>
                    </m:f>
                  </m:oMath>
                </a14:m>
                <a:endParaRPr lang="ru-RU" sz="23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4AEB8-5984-3C4C-A3ED-057C8716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68" y="3210742"/>
                <a:ext cx="3171740" cy="919098"/>
              </a:xfrm>
              <a:prstGeom prst="rect">
                <a:avLst/>
              </a:prstGeom>
              <a:blipFill>
                <a:blip r:embed="rId3"/>
                <a:stretch>
                  <a:fillRect l="-2885"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E19A3BA7-7DAA-9BFA-5A5C-FF0C0280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988" y="3098902"/>
            <a:ext cx="5035612" cy="1243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 - фактический расход электрической энергии за час; П - плановый расход электрической энергии за час;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Откл_abs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|Ф - П| отклонение фактического расхода за час от планового расхода за час N - число плановых значений за месяц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C8495D-5CB2-3FF2-AB46-A86003A77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CF93F-C51B-8818-C610-DFC65D6BA264}"/>
              </a:ext>
            </a:extLst>
          </p:cNvPr>
          <p:cNvSpPr txBox="1"/>
          <p:nvPr/>
        </p:nvSpPr>
        <p:spPr>
          <a:xfrm>
            <a:off x="856695" y="438441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Цель: БМ должна быть не более 4% за месяц.</a:t>
            </a:r>
          </a:p>
        </p:txBody>
      </p:sp>
    </p:spTree>
    <p:extLst>
      <p:ext uri="{BB962C8B-B14F-4D97-AF65-F5344CB8AC3E}">
        <p14:creationId xmlns:p14="http://schemas.microsoft.com/office/powerpoint/2010/main" val="240230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250822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Моделирование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5D483-0E05-7C4D-60CF-A5E9E14B4073}"/>
              </a:ext>
            </a:extLst>
          </p:cNvPr>
          <p:cNvSpPr txBox="1"/>
          <p:nvPr/>
        </p:nvSpPr>
        <p:spPr>
          <a:xfrm>
            <a:off x="500550" y="846855"/>
            <a:ext cx="8018610" cy="375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Определение модели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class RNN(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nn.Module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def __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init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__(self,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input_size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hidden_size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output_size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num_layers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super(RNN, self).__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init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__()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self.hidden_size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hidden_size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self.num_layers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num_layers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self.rnn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nn.LSTM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input_size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hidden_size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num_layers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batch_first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=True)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self.fc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nn.Linear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hidden_size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output_size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def forward(self, x, h0, c0):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out, (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self.rnn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(x, (h0, c0))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out =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self.fc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(out[:, -1, :])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return out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CB6069-DB1A-9EE4-7745-0F13DDBDB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950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250822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Моделирование. График сравнения предсказанных и фактических значений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CB6069-DB1A-9EE4-7745-0F13DDBDB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EE606-023E-258A-C775-08A5439F993C}"/>
              </a:ext>
            </a:extLst>
          </p:cNvPr>
          <p:cNvSpPr txBox="1"/>
          <p:nvPr/>
        </p:nvSpPr>
        <p:spPr>
          <a:xfrm>
            <a:off x="500550" y="914879"/>
            <a:ext cx="8018610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ГТП-ВС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5CD2648-B91E-7B46-9F0F-4B87E8C0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3" y="1127469"/>
            <a:ext cx="7643674" cy="23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1374BC-3D1A-5557-0B0D-DB320B556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43" y="3517444"/>
            <a:ext cx="2331922" cy="1539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358A986E-B3D4-4B7A-9566-71D819431DE3}"/>
                  </a:ext>
                </a:extLst>
              </p14:cNvPr>
              <p14:cNvContentPartPr/>
              <p14:nvPr/>
            </p14:nvContentPartPr>
            <p14:xfrm>
              <a:off x="532391" y="4418560"/>
              <a:ext cx="2071440" cy="741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358A986E-B3D4-4B7A-9566-71D819431D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751" y="4310560"/>
                <a:ext cx="2179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E9A84F-3C03-6D3D-BDD9-4441A16B36AB}"/>
                  </a:ext>
                </a:extLst>
              </p14:cNvPr>
              <p14:cNvContentPartPr/>
              <p14:nvPr/>
            </p14:nvContentPartPr>
            <p14:xfrm>
              <a:off x="516911" y="4242880"/>
              <a:ext cx="2066760" cy="1872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E9A84F-3C03-6D3D-BDD9-4441A16B36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271" y="4135240"/>
                <a:ext cx="21744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1A5620-6FE4-862A-744C-4391E702D42F}"/>
                  </a:ext>
                </a:extLst>
              </p14:cNvPr>
              <p14:cNvContentPartPr/>
              <p14:nvPr/>
            </p14:nvContentPartPr>
            <p14:xfrm>
              <a:off x="523751" y="3994120"/>
              <a:ext cx="1968120" cy="55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1A5620-6FE4-862A-744C-4391E702D4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751" y="3886120"/>
                <a:ext cx="20757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F55815E-F4EB-7874-CE22-FC33EE97DA0D}"/>
                  </a:ext>
                </a:extLst>
              </p14:cNvPr>
              <p14:cNvContentPartPr/>
              <p14:nvPr/>
            </p14:nvContentPartPr>
            <p14:xfrm>
              <a:off x="532391" y="3843280"/>
              <a:ext cx="1890360" cy="558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F55815E-F4EB-7874-CE22-FC33EE97DA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8751" y="3735640"/>
                <a:ext cx="1998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6610899-9958-C50C-F64D-1F6E0B42257F}"/>
                  </a:ext>
                </a:extLst>
              </p14:cNvPr>
              <p14:cNvContentPartPr/>
              <p14:nvPr/>
            </p14:nvContentPartPr>
            <p14:xfrm>
              <a:off x="1642991" y="3843640"/>
              <a:ext cx="887400" cy="104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6610899-9958-C50C-F64D-1F6E0B4225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88991" y="3736000"/>
                <a:ext cx="995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DD7ACEFD-7049-3710-D464-8FE2F38AAE18}"/>
                  </a:ext>
                </a:extLst>
              </p14:cNvPr>
              <p14:cNvContentPartPr/>
              <p14:nvPr/>
            </p14:nvContentPartPr>
            <p14:xfrm>
              <a:off x="514751" y="4643560"/>
              <a:ext cx="1719000" cy="975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DD7ACEFD-7049-3710-D464-8FE2F38AAE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1111" y="4535560"/>
                <a:ext cx="1826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CE313A0E-EE8D-F4DF-B936-7BBFF53653BA}"/>
                  </a:ext>
                </a:extLst>
              </p14:cNvPr>
              <p14:cNvContentPartPr/>
              <p14:nvPr/>
            </p14:nvContentPartPr>
            <p14:xfrm>
              <a:off x="2028191" y="4668760"/>
              <a:ext cx="573120" cy="284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CE313A0E-EE8D-F4DF-B936-7BBFF53653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74191" y="4560760"/>
                <a:ext cx="680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6D1B3953-D156-1C1A-C5B8-07D3A09DEEF2}"/>
                  </a:ext>
                </a:extLst>
              </p14:cNvPr>
              <p14:cNvContentPartPr/>
              <p14:nvPr/>
            </p14:nvContentPartPr>
            <p14:xfrm>
              <a:off x="532391" y="4917160"/>
              <a:ext cx="1203840" cy="378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6D1B3953-D156-1C1A-C5B8-07D3A09DEE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8751" y="4809520"/>
                <a:ext cx="1311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079D5A8-8A6A-FD7E-875B-EE80299B3BA9}"/>
                  </a:ext>
                </a:extLst>
              </p14:cNvPr>
              <p14:cNvContentPartPr/>
              <p14:nvPr/>
            </p14:nvContentPartPr>
            <p14:xfrm>
              <a:off x="1682591" y="4899275"/>
              <a:ext cx="901440" cy="183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079D5A8-8A6A-FD7E-875B-EE80299B3B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28591" y="4791275"/>
                <a:ext cx="100908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08E7EA-967C-22C3-3190-12A2736389F5}"/>
              </a:ext>
            </a:extLst>
          </p:cNvPr>
          <p:cNvSpPr txBox="1"/>
          <p:nvPr/>
        </p:nvSpPr>
        <p:spPr>
          <a:xfrm>
            <a:off x="2929009" y="3475022"/>
            <a:ext cx="50579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Вывод: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прогнозирования почасового потребления электрической энергии можно использовать искусственные нейросети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ГТП_ВС на тесте ИИ-модель показала себя лучше в зимние и летние месяцы.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4DA84FF-3840-3B5B-CB99-F149011D4A3C}"/>
                  </a:ext>
                </a:extLst>
              </p14:cNvPr>
              <p14:cNvContentPartPr/>
              <p14:nvPr/>
            </p14:nvContentPartPr>
            <p14:xfrm>
              <a:off x="372551" y="3727115"/>
              <a:ext cx="146160" cy="1580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4DA84FF-3840-3B5B-CB99-F149011D4A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3911" y="3718475"/>
                <a:ext cx="163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5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8EE0FBD7-610E-CC4B-D763-DC9E629DB69D}"/>
                  </a:ext>
                </a:extLst>
              </p14:cNvPr>
              <p14:cNvContentPartPr/>
              <p14:nvPr/>
            </p14:nvContentPartPr>
            <p14:xfrm>
              <a:off x="372551" y="4020515"/>
              <a:ext cx="141120" cy="13104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8EE0FBD7-610E-CC4B-D763-DC9E629DB6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3911" y="4011515"/>
                <a:ext cx="158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DA8259A-0854-E104-E255-D03AF59021BC}"/>
                  </a:ext>
                </a:extLst>
              </p14:cNvPr>
              <p14:cNvContentPartPr/>
              <p14:nvPr/>
            </p14:nvContentPartPr>
            <p14:xfrm>
              <a:off x="363911" y="4232555"/>
              <a:ext cx="113040" cy="9000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DA8259A-0854-E104-E255-D03AF59021B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4911" y="4223555"/>
                <a:ext cx="130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4AEEA9DF-50BE-4CAF-0E63-8726B13FD52D}"/>
                  </a:ext>
                </a:extLst>
              </p14:cNvPr>
              <p14:cNvContentPartPr/>
              <p14:nvPr/>
            </p14:nvContentPartPr>
            <p14:xfrm>
              <a:off x="1429151" y="4017995"/>
              <a:ext cx="133560" cy="986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4AEEA9DF-50BE-4CAF-0E63-8726B13FD52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20511" y="4008995"/>
                <a:ext cx="15120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A0172A9-03A0-A06F-5A7D-13B1EDC134DC}"/>
                  </a:ext>
                </a:extLst>
              </p14:cNvPr>
              <p14:cNvContentPartPr/>
              <p14:nvPr/>
            </p14:nvContentPartPr>
            <p14:xfrm>
              <a:off x="1464791" y="4252715"/>
              <a:ext cx="122040" cy="9180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A0172A9-03A0-A06F-5A7D-13B1EDC134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56151" y="4244075"/>
                <a:ext cx="139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3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5A878723-3F71-BCE7-849A-5C033FC3BF77}"/>
                  </a:ext>
                </a:extLst>
              </p14:cNvPr>
              <p14:cNvContentPartPr/>
              <p14:nvPr/>
            </p14:nvContentPartPr>
            <p14:xfrm>
              <a:off x="1438151" y="4447835"/>
              <a:ext cx="123480" cy="11088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5A878723-3F71-BCE7-849A-5C033FC3BF7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29151" y="4438835"/>
                <a:ext cx="14112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39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250822"/>
            <a:ext cx="8520600" cy="596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Моделирование. График сравнения предсказанных и фактических значений</a:t>
            </a:r>
            <a:b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CB6069-DB1A-9EE4-7745-0F13DDBDBA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EE606-023E-258A-C775-08A5439F993C}"/>
              </a:ext>
            </a:extLst>
          </p:cNvPr>
          <p:cNvSpPr txBox="1"/>
          <p:nvPr/>
        </p:nvSpPr>
        <p:spPr>
          <a:xfrm>
            <a:off x="500550" y="914879"/>
            <a:ext cx="8018610" cy="29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ГТП-ВО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8E7EA-967C-22C3-3190-12A2736389F5}"/>
              </a:ext>
            </a:extLst>
          </p:cNvPr>
          <p:cNvSpPr txBox="1"/>
          <p:nvPr/>
        </p:nvSpPr>
        <p:spPr>
          <a:xfrm>
            <a:off x="2929009" y="3794616"/>
            <a:ext cx="50579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Вывод: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прогнозирования почасового потребления электрической энергии можно использовать искусственные нейросети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ГТП_ВО на тесте ИИ-модель показала себя лучше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73CDD3-584B-D368-9E3C-61C76287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1" y="1184551"/>
            <a:ext cx="7678916" cy="23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9BD6EE-2F32-87B4-96C8-637AB13C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01" y="3572215"/>
            <a:ext cx="2263336" cy="1539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C48E1CE2-858E-CB08-7704-7589C5C5D1CF}"/>
                  </a:ext>
                </a:extLst>
              </p14:cNvPr>
              <p14:cNvContentPartPr/>
              <p14:nvPr/>
            </p14:nvContentPartPr>
            <p14:xfrm>
              <a:off x="701231" y="3895120"/>
              <a:ext cx="1481040" cy="651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C48E1CE2-858E-CB08-7704-7589C5C5D1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231" y="3787120"/>
                <a:ext cx="1588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72CF9F04-3558-5F6B-F172-4E868F6CE411}"/>
                  </a:ext>
                </a:extLst>
              </p14:cNvPr>
              <p14:cNvContentPartPr/>
              <p14:nvPr/>
            </p14:nvContentPartPr>
            <p14:xfrm>
              <a:off x="2116031" y="3924640"/>
              <a:ext cx="609480" cy="828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72CF9F04-3558-5F6B-F172-4E868F6CE4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2031" y="3816640"/>
                <a:ext cx="717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D6F66C8-FA78-70BD-5D45-2AE88EE713AF}"/>
                  </a:ext>
                </a:extLst>
              </p14:cNvPr>
              <p14:cNvContentPartPr/>
              <p14:nvPr/>
            </p14:nvContentPartPr>
            <p14:xfrm>
              <a:off x="781151" y="4083400"/>
              <a:ext cx="1650240" cy="10908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D6F66C8-FA78-70BD-5D45-2AE88EE713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7511" y="3975760"/>
                <a:ext cx="1757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E7E3B2C-87C2-3368-01E3-36BEC89A9D6E}"/>
                  </a:ext>
                </a:extLst>
              </p14:cNvPr>
              <p14:cNvContentPartPr/>
              <p14:nvPr/>
            </p14:nvContentPartPr>
            <p14:xfrm>
              <a:off x="2295311" y="4039120"/>
              <a:ext cx="483480" cy="6300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E7E3B2C-87C2-3368-01E3-36BEC89A9D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41311" y="3931120"/>
                <a:ext cx="5911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A2484079-C758-ED37-754C-973C0F57A8F0}"/>
                  </a:ext>
                </a:extLst>
              </p14:cNvPr>
              <p14:cNvContentPartPr/>
              <p14:nvPr/>
            </p14:nvContentPartPr>
            <p14:xfrm>
              <a:off x="686111" y="4105000"/>
              <a:ext cx="24120" cy="57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A2484079-C758-ED37-754C-973C0F57A8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111" y="3997000"/>
                <a:ext cx="1317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115FFED-7382-8B7D-3F16-0EF3870E3E1A}"/>
                  </a:ext>
                </a:extLst>
              </p14:cNvPr>
              <p14:cNvContentPartPr/>
              <p14:nvPr/>
            </p14:nvContentPartPr>
            <p14:xfrm>
              <a:off x="674591" y="4314160"/>
              <a:ext cx="1103760" cy="93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115FFED-7382-8B7D-3F16-0EF3870E3E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0951" y="4206520"/>
                <a:ext cx="1211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5080664-9817-AEDB-E37F-E198FD75AC72}"/>
                  </a:ext>
                </a:extLst>
              </p14:cNvPr>
              <p14:cNvContentPartPr/>
              <p14:nvPr/>
            </p14:nvContentPartPr>
            <p14:xfrm>
              <a:off x="1873751" y="4279600"/>
              <a:ext cx="923040" cy="622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5080664-9817-AEDB-E37F-E198FD75AC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20111" y="4171600"/>
                <a:ext cx="1030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11986AB9-C82F-A75C-4277-857D33F2D117}"/>
                  </a:ext>
                </a:extLst>
              </p14:cNvPr>
              <p14:cNvContentPartPr/>
              <p14:nvPr/>
            </p14:nvContentPartPr>
            <p14:xfrm>
              <a:off x="727871" y="4509280"/>
              <a:ext cx="917280" cy="1008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11986AB9-C82F-A75C-4277-857D33F2D1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4231" y="4401280"/>
                <a:ext cx="1024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6ACB649-09C1-7EFC-793E-50D64C5682EF}"/>
                  </a:ext>
                </a:extLst>
              </p14:cNvPr>
              <p14:cNvContentPartPr/>
              <p14:nvPr/>
            </p14:nvContentPartPr>
            <p14:xfrm>
              <a:off x="1664231" y="4500640"/>
              <a:ext cx="1079280" cy="3636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6ACB649-09C1-7EFC-793E-50D64C5682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10591" y="4393000"/>
                <a:ext cx="1186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F7235F36-3D2D-74B2-5433-C074BD9BCC02}"/>
                  </a:ext>
                </a:extLst>
              </p14:cNvPr>
              <p14:cNvContentPartPr/>
              <p14:nvPr/>
            </p14:nvContentPartPr>
            <p14:xfrm>
              <a:off x="745511" y="4748320"/>
              <a:ext cx="1111680" cy="6444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F7235F36-3D2D-74B2-5433-C074BD9BCC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871" y="4640680"/>
                <a:ext cx="1219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174E99B4-DB6B-8E62-EB5A-21568D4B48C6}"/>
                  </a:ext>
                </a:extLst>
              </p14:cNvPr>
              <p14:cNvContentPartPr/>
              <p14:nvPr/>
            </p14:nvContentPartPr>
            <p14:xfrm>
              <a:off x="1619591" y="4695760"/>
              <a:ext cx="1150560" cy="309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174E99B4-DB6B-8E62-EB5A-21568D4B48C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5591" y="4587760"/>
                <a:ext cx="1258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8171FE87-0D01-FF19-3442-FFA3579875C0}"/>
                  </a:ext>
                </a:extLst>
              </p14:cNvPr>
              <p14:cNvContentPartPr/>
              <p14:nvPr/>
            </p14:nvContentPartPr>
            <p14:xfrm>
              <a:off x="683591" y="4909240"/>
              <a:ext cx="977400" cy="936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8171FE87-0D01-FF19-3442-FFA3579875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9591" y="4801600"/>
                <a:ext cx="1085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B2F0570-4EBF-E17C-D1B1-267719A3546A}"/>
                  </a:ext>
                </a:extLst>
              </p14:cNvPr>
              <p14:cNvContentPartPr/>
              <p14:nvPr/>
            </p14:nvContentPartPr>
            <p14:xfrm>
              <a:off x="1677191" y="4908160"/>
              <a:ext cx="1083960" cy="1008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B2F0570-4EBF-E17C-D1B1-267719A354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23551" y="4800520"/>
                <a:ext cx="1191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1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A2486FB8-3E90-53BB-1257-60A3F9665AFC}"/>
                  </a:ext>
                </a:extLst>
              </p14:cNvPr>
              <p14:cNvContentPartPr/>
              <p14:nvPr/>
            </p14:nvContentPartPr>
            <p14:xfrm>
              <a:off x="559391" y="4243240"/>
              <a:ext cx="116640" cy="11952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A2486FB8-3E90-53BB-1257-60A3F9665AF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391" y="4234600"/>
                <a:ext cx="13428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7166A3B-D7FB-CD6C-E38C-40122832ACDB}"/>
              </a:ext>
            </a:extLst>
          </p:cNvPr>
          <p:cNvGrpSpPr/>
          <p:nvPr/>
        </p:nvGrpSpPr>
        <p:grpSpPr>
          <a:xfrm>
            <a:off x="550031" y="4462840"/>
            <a:ext cx="160200" cy="497160"/>
            <a:chOff x="550031" y="4462840"/>
            <a:chExt cx="160200" cy="497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E07B342-8F9A-EA3E-9711-AF7B3F6A5F45}"/>
                    </a:ext>
                  </a:extLst>
                </p14:cNvPr>
                <p14:cNvContentPartPr/>
                <p14:nvPr/>
              </p14:nvContentPartPr>
              <p14:xfrm>
                <a:off x="550031" y="4462840"/>
                <a:ext cx="160200" cy="1353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E07B342-8F9A-EA3E-9711-AF7B3F6A5F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1391" y="4453840"/>
                  <a:ext cx="177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3D2BE5B1-99E8-4A3D-B6FF-47EDAD9A63F9}"/>
                    </a:ext>
                  </a:extLst>
                </p14:cNvPr>
                <p14:cNvContentPartPr/>
                <p14:nvPr/>
              </p14:nvContentPartPr>
              <p14:xfrm>
                <a:off x="577031" y="4678120"/>
                <a:ext cx="105480" cy="1029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3D2BE5B1-99E8-4A3D-B6FF-47EDAD9A63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8031" y="4669480"/>
                  <a:ext cx="123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B2CA546-7F04-5F5E-291A-C430DBDEC319}"/>
                    </a:ext>
                  </a:extLst>
                </p14:cNvPr>
                <p14:cNvContentPartPr/>
                <p14:nvPr/>
              </p14:nvContentPartPr>
              <p14:xfrm>
                <a:off x="650111" y="4651840"/>
                <a:ext cx="60120" cy="1022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B2CA546-7F04-5F5E-291A-C430DBDEC31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1471" y="4642840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73880B0-C24F-AEAF-D806-774FFC6AC8E1}"/>
                    </a:ext>
                  </a:extLst>
                </p14:cNvPr>
                <p14:cNvContentPartPr/>
                <p14:nvPr/>
              </p14:nvContentPartPr>
              <p14:xfrm>
                <a:off x="568031" y="4842280"/>
                <a:ext cx="122040" cy="1177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73880B0-C24F-AEAF-D806-774FFC6AC8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9391" y="4833640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15BB82F-EAF3-D938-BE70-EE81F33A4DFE}"/>
              </a:ext>
            </a:extLst>
          </p:cNvPr>
          <p:cNvGrpSpPr/>
          <p:nvPr/>
        </p:nvGrpSpPr>
        <p:grpSpPr>
          <a:xfrm>
            <a:off x="506111" y="3806920"/>
            <a:ext cx="171360" cy="327240"/>
            <a:chOff x="506111" y="3806920"/>
            <a:chExt cx="171360" cy="327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F09A304-11D6-C3E9-526A-1369BBF86615}"/>
                    </a:ext>
                  </a:extLst>
                </p14:cNvPr>
                <p14:cNvContentPartPr/>
                <p14:nvPr/>
              </p14:nvContentPartPr>
              <p14:xfrm>
                <a:off x="506111" y="3822040"/>
                <a:ext cx="132840" cy="385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F09A304-11D6-C3E9-526A-1369BBF8661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7111" y="3813400"/>
                  <a:ext cx="150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58EAED38-6DAF-8939-7EA9-25A349D9940C}"/>
                    </a:ext>
                  </a:extLst>
                </p14:cNvPr>
                <p14:cNvContentPartPr/>
                <p14:nvPr/>
              </p14:nvContentPartPr>
              <p14:xfrm>
                <a:off x="532391" y="3985840"/>
                <a:ext cx="145080" cy="1483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58EAED38-6DAF-8939-7EA9-25A349D994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3751" y="3976840"/>
                  <a:ext cx="162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4368BAE-6177-637E-E435-6686E87CDB1C}"/>
                    </a:ext>
                  </a:extLst>
                </p14:cNvPr>
                <p14:cNvContentPartPr/>
                <p14:nvPr/>
              </p14:nvContentPartPr>
              <p14:xfrm>
                <a:off x="527711" y="3806920"/>
                <a:ext cx="92520" cy="1468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4368BAE-6177-637E-E435-6686E87CDB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9071" y="3798280"/>
                  <a:ext cx="1101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472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54372586"/>
              </p:ext>
            </p:extLst>
          </p:nvPr>
        </p:nvGraphicFramePr>
        <p:xfrm>
          <a:off x="952500" y="1544194"/>
          <a:ext cx="7239000" cy="1262478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Цели достигнуты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Для прогнозирования почасового потребления электрической энергии можно использовать искусственные нейросети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Применение трансформеров для задачи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1A6FDF-1855-29AE-F028-88056C90D2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25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69765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Защита проекта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SzPts val="1100"/>
            </a:pPr>
            <a:r>
              <a:rPr lang="ru-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Тема: Прогнозирование электропотребления предприятия с применением искусственных нейронных сетей</a:t>
            </a:r>
            <a:br>
              <a:rPr lang="ru-RU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Дьяконов Семен </a:t>
            </a:r>
            <a:endParaRPr dirty="0">
              <a:solidFill>
                <a:srgbClr val="02418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Начальник управления балансов и энергоресурсов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ООО «НОВОГОР-Прикамье» г. Пермь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86;p18">
            <a:extLst>
              <a:ext uri="{FF2B5EF4-FFF2-40B4-BE49-F238E27FC236}">
                <a16:creationId xmlns:a16="http://schemas.microsoft.com/office/drawing/2014/main" id="{43C37EE8-BAE4-6B01-C893-0B3976FC235A}"/>
              </a:ext>
            </a:extLst>
          </p:cNvPr>
          <p:cNvSpPr txBox="1">
            <a:spLocks/>
          </p:cNvSpPr>
          <p:nvPr/>
        </p:nvSpPr>
        <p:spPr>
          <a:xfrm>
            <a:off x="630001" y="27163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4" name="Google Shape;86;p18">
            <a:extLst>
              <a:ext uri="{FF2B5EF4-FFF2-40B4-BE49-F238E27FC236}">
                <a16:creationId xmlns:a16="http://schemas.microsoft.com/office/drawing/2014/main" id="{C3E93521-EF4C-6274-60EF-DEA8719CFDA6}"/>
              </a:ext>
            </a:extLst>
          </p:cNvPr>
          <p:cNvSpPr txBox="1">
            <a:spLocks/>
          </p:cNvSpPr>
          <p:nvPr/>
        </p:nvSpPr>
        <p:spPr>
          <a:xfrm>
            <a:off x="1700628" y="2689624"/>
            <a:ext cx="1033800" cy="203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A77F93-7B20-081F-77D1-6CBBF17B5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3681178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97E87-BAEE-727C-BD0C-7B761EAE0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 t="33835" r="32150"/>
          <a:stretch/>
        </p:blipFill>
        <p:spPr bwMode="auto">
          <a:xfrm>
            <a:off x="3611504" y="580761"/>
            <a:ext cx="3223914" cy="40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6;p18">
            <a:extLst>
              <a:ext uri="{FF2B5EF4-FFF2-40B4-BE49-F238E27FC236}">
                <a16:creationId xmlns:a16="http://schemas.microsoft.com/office/drawing/2014/main" id="{EBB77B38-F5A4-A181-B661-9F92323C2738}"/>
              </a:ext>
            </a:extLst>
          </p:cNvPr>
          <p:cNvSpPr txBox="1">
            <a:spLocks/>
          </p:cNvSpPr>
          <p:nvPr/>
        </p:nvSpPr>
        <p:spPr>
          <a:xfrm>
            <a:off x="7160699" y="580761"/>
            <a:ext cx="1427258" cy="406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Здесь могла бы быть ваша реклама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02416A-57B1-AC26-5879-0FCCAF414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245539"/>
            <a:ext cx="8520600" cy="71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D1E78FE-E2CD-B106-953A-219F18760F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graphicFrame>
        <p:nvGraphicFramePr>
          <p:cNvPr id="3" name="Google Shape;108;p20">
            <a:extLst>
              <a:ext uri="{FF2B5EF4-FFF2-40B4-BE49-F238E27FC236}">
                <a16:creationId xmlns:a16="http://schemas.microsoft.com/office/drawing/2014/main" id="{4147FD54-E488-A994-F4BE-DB4701A4A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186776"/>
              </p:ext>
            </p:extLst>
          </p:nvPr>
        </p:nvGraphicFramePr>
        <p:xfrm>
          <a:off x="326099" y="963827"/>
          <a:ext cx="8056101" cy="655862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Исследование применения искусственных нейронных сетей для краткосрочного прогнозирования потребления электроэнергии предприятием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07;p20">
            <a:extLst>
              <a:ext uri="{FF2B5EF4-FFF2-40B4-BE49-F238E27FC236}">
                <a16:creationId xmlns:a16="http://schemas.microsoft.com/office/drawing/2014/main" id="{4FAF9AF2-F888-DCC9-2510-F2C15AD3F5B9}"/>
              </a:ext>
            </a:extLst>
          </p:cNvPr>
          <p:cNvSpPr txBox="1"/>
          <p:nvPr/>
        </p:nvSpPr>
        <p:spPr>
          <a:xfrm>
            <a:off x="326099" y="1835384"/>
            <a:ext cx="8520600" cy="71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Методы</a:t>
            </a:r>
            <a:r>
              <a:rPr lang="ru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проекта</a:t>
            </a:r>
            <a:endParaRPr sz="30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graphicFrame>
        <p:nvGraphicFramePr>
          <p:cNvPr id="5" name="Google Shape;108;p20">
            <a:extLst>
              <a:ext uri="{FF2B5EF4-FFF2-40B4-BE49-F238E27FC236}">
                <a16:creationId xmlns:a16="http://schemas.microsoft.com/office/drawing/2014/main" id="{BC004DC9-B825-5409-4D78-4816EFCE9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304944"/>
              </p:ext>
            </p:extLst>
          </p:nvPr>
        </p:nvGraphicFramePr>
        <p:xfrm>
          <a:off x="416357" y="2478704"/>
          <a:ext cx="8056101" cy="1664051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Рекуррентных нейронных сетей (РНС, англ.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Recurrent neural network, RNN),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Длинные цепи элементов краткосрочной памяти (англ.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short-term memory; LSTM) </a:t>
                      </a:r>
                      <a:endParaRPr lang="ru-RU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Сравнить базовый прогноз и прогноз построенный с применением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искусственных нейронных сетей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планировалось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36263220"/>
              </p:ext>
            </p:extLst>
          </p:nvPr>
        </p:nvGraphicFramePr>
        <p:xfrm>
          <a:off x="952500" y="1544194"/>
          <a:ext cx="7239000" cy="1824815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Сбор и анализ данных 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Анализ временного ряда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Моделирование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Оценка результатов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2421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Выводы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3957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4AA743D-830C-EFB2-31F7-273D50A4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5540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FAFD1BE-DF04-C867-6104-8BA99810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4" y="262363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E511243-B787-AF14-6963-01A00E59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2993456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8BEC82-E01B-AFF2-0FCD-44E85904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1884007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15610DF-646B-E270-958D-38D3E151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8" y="1511158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Используемые технологии</a:t>
            </a: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661677987"/>
              </p:ext>
            </p:extLst>
          </p:nvPr>
        </p:nvGraphicFramePr>
        <p:xfrm>
          <a:off x="605481" y="940513"/>
          <a:ext cx="7586019" cy="1295116"/>
        </p:xfrm>
        <a:graphic>
          <a:graphicData uri="http://schemas.openxmlformats.org/drawingml/2006/table">
            <a:tbl>
              <a:tblPr>
                <a:noFill/>
                <a:tableStyleId>{509FE4B5-903D-4C15-8A52-4602CC90FED8}</a:tableStyleId>
              </a:tblPr>
              <a:tblGrid>
                <a:gridCol w="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Файлы в формате 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*.xlsx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Excel, python </a:t>
                      </a: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стандартные библиотеки, </a:t>
                      </a: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pytorch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RNN, LSTM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89887"/>
                  </a:ext>
                </a:extLst>
              </a:tr>
              <a:tr h="309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Ноутбук 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MSI GF63 Thin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8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Что получилось. Репозиторий на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github.</a:t>
            </a:r>
            <a:endParaRPr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68524" y="1211750"/>
            <a:ext cx="6646675" cy="1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Ссылка на репозиторий с исходным кодом: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  <a:hlinkClick r:id="rId3"/>
              </a:rPr>
              <a:t>https://github.com/smddyakonov/otus_ds_dyakonov/tree/main/hw-19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92B082E-622E-2799-B335-B04044CD7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982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7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Функционирование почасового планирования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296BD-CEFB-4D6B-38EA-671A385F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8" y="943088"/>
            <a:ext cx="8481795" cy="3772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80142-AF64-3339-B4E5-55AD7A80A3F5}"/>
              </a:ext>
            </a:extLst>
          </p:cNvPr>
          <p:cNvSpPr txBox="1"/>
          <p:nvPr/>
        </p:nvSpPr>
        <p:spPr>
          <a:xfrm>
            <a:off x="233447" y="4730738"/>
            <a:ext cx="6691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Источник: https://www.np-sr.ru/ru/market/wholesale/index.htm</a:t>
            </a:r>
          </a:p>
        </p:txBody>
      </p:sp>
    </p:spTree>
    <p:extLst>
      <p:ext uri="{BB962C8B-B14F-4D97-AF65-F5344CB8AC3E}">
        <p14:creationId xmlns:p14="http://schemas.microsoft.com/office/powerpoint/2010/main" val="120905324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7855</TotalTime>
  <Words>1485</Words>
  <Application>Microsoft Office PowerPoint</Application>
  <PresentationFormat>Экран (16:9)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Courier New</vt:lpstr>
      <vt:lpstr>Arial</vt:lpstr>
      <vt:lpstr>Roboto</vt:lpstr>
      <vt:lpstr>Cambria Math</vt:lpstr>
      <vt:lpstr>Светлая тема</vt:lpstr>
      <vt:lpstr>DS-prof-2022-08</vt:lpstr>
      <vt:lpstr>Меня хорошо видно &amp;&amp; слышно?</vt:lpstr>
      <vt:lpstr>Защита проекта Тема: Прогнозирование электропотребления предприятия с применением искусственных нейронных сетей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получилось. Репозиторий на github.</vt:lpstr>
      <vt:lpstr>Функционирование почасового планирования </vt:lpstr>
      <vt:lpstr>Ценообразование РСВ</vt:lpstr>
      <vt:lpstr>Водоснабжение и водоотведение в г.Пермь</vt:lpstr>
      <vt:lpstr>LSTM (долговременная краткосрочная память)</vt:lpstr>
      <vt:lpstr>Что получилось. Описание исходных данных</vt:lpstr>
      <vt:lpstr>Что получилось.</vt:lpstr>
      <vt:lpstr>Что получилось. Предобработка данных (Data Preprocessing)</vt:lpstr>
      <vt:lpstr>Что получилось. EDA</vt:lpstr>
      <vt:lpstr>Что получилось. «Чистые данные»</vt:lpstr>
      <vt:lpstr>Что получилось. «Чистые данные» ГТП_ВС</vt:lpstr>
      <vt:lpstr>Что получилось. «Чистые данные» ГТП_ВО</vt:lpstr>
      <vt:lpstr>Что получилось. Моделирование </vt:lpstr>
      <vt:lpstr>Что получилось. Моделирование </vt:lpstr>
      <vt:lpstr>Что получилось. Моделирование. График сравнения предсказанных и фактических значений </vt:lpstr>
      <vt:lpstr>Что получилось. Моделирование. График сравнения предсказанных и фактических значений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Семен Дьяконов</dc:creator>
  <cp:lastModifiedBy>Семен Дьяконов</cp:lastModifiedBy>
  <cp:revision>14</cp:revision>
  <dcterms:modified xsi:type="dcterms:W3CDTF">2023-09-07T15:24:10Z</dcterms:modified>
</cp:coreProperties>
</file>