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80" r:id="rId10"/>
    <p:sldId id="281" r:id="rId11"/>
    <p:sldId id="282" r:id="rId12"/>
    <p:sldId id="287" r:id="rId13"/>
    <p:sldId id="283" r:id="rId14"/>
    <p:sldId id="286" r:id="rId15"/>
    <p:sldId id="288" r:id="rId16"/>
    <p:sldId id="289" r:id="rId17"/>
    <p:sldId id="265" r:id="rId18"/>
    <p:sldId id="266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9FE4B5-903D-4C15-8A52-4602CC90FED8}">
  <a:tblStyle styleId="{509FE4B5-903D-4C15-8A52-4602CC90F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2" autoAdjust="0"/>
  </p:normalViewPr>
  <p:slideViewPr>
    <p:cSldViewPr snapToGrid="0">
      <p:cViewPr>
        <p:scale>
          <a:sx n="75" d="100"/>
          <a:sy n="75" d="100"/>
        </p:scale>
        <p:origin x="658" y="43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15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918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15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622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341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33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44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05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21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ddyakonov/otus_ds_dyakonov/tree/main/hw-1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DS-prof-2022-08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34163-9509-32D4-7788-B6F0AB7A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951471"/>
            <a:ext cx="3444538" cy="3368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F2DF0-6737-22E4-6B44-36A317247B52}"/>
              </a:ext>
            </a:extLst>
          </p:cNvPr>
          <p:cNvSpPr txBox="1"/>
          <p:nvPr/>
        </p:nvSpPr>
        <p:spPr>
          <a:xfrm>
            <a:off x="4164227" y="926757"/>
            <a:ext cx="46337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итоге получил дата-фрейм: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Колонка «Дата время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)» – дата-время, часовой пояс – «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</a:t>
            </a:r>
          </a:p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Колонка «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ГТП_ВС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 - потребление электрической энергии за каждый час, по группе точек поставок (ГТП) водоснабжение (ВС);</a:t>
            </a: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Колонка «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ГТП_ВО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 - потребление электрической энергии за каждый час, по группе точек поставок (ГТП) водоотведение (ВО);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Всего строк: 39 384</a:t>
            </a: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Тип данных: временной ряд с частотой 1 час</a:t>
            </a:r>
          </a:p>
        </p:txBody>
      </p:sp>
    </p:spTree>
    <p:extLst>
      <p:ext uri="{BB962C8B-B14F-4D97-AF65-F5344CB8AC3E}">
        <p14:creationId xmlns:p14="http://schemas.microsoft.com/office/powerpoint/2010/main" val="17312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D3946C0-2E50-FEBF-C908-93375FD9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8"/>
            <a:ext cx="9144000" cy="22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Предобработка данных (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Preprocessing)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F7895-0297-1394-E779-C19874B6AAFF}"/>
              </a:ext>
            </a:extLst>
          </p:cNvPr>
          <p:cNvSpPr txBox="1"/>
          <p:nvPr/>
        </p:nvSpPr>
        <p:spPr>
          <a:xfrm>
            <a:off x="361056" y="3385615"/>
            <a:ext cx="81615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Проверка на выбросы, обнаружено не характерно поведение данных. Технологический останов сооружений. Заменю на среднее значение аналогичного года, месяца, часа.</a:t>
            </a:r>
          </a:p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ГТП_ВО выброс не обнаружено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1D01409-B6CD-47F7-AA18-4553ADF8883F}"/>
              </a:ext>
            </a:extLst>
          </p:cNvPr>
          <p:cNvSpPr/>
          <p:nvPr/>
        </p:nvSpPr>
        <p:spPr>
          <a:xfrm>
            <a:off x="1148080" y="2865120"/>
            <a:ext cx="338570" cy="266494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29AD89F-E909-38DE-8278-E43CE1C6B55D}"/>
              </a:ext>
            </a:extLst>
          </p:cNvPr>
          <p:cNvCxnSpPr/>
          <p:nvPr/>
        </p:nvCxnSpPr>
        <p:spPr>
          <a:xfrm flipH="1" flipV="1">
            <a:off x="1486650" y="3131614"/>
            <a:ext cx="1520710" cy="35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1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EDA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E9CA3-BB2D-0A5D-7F1C-2B13BF67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5" y="1183532"/>
            <a:ext cx="1966130" cy="249195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70A9EBC-EA64-5F5D-FCC8-A773551C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78" y="939292"/>
            <a:ext cx="4866641" cy="15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E222A3E-715A-9882-8359-C772E733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78" y="2571750"/>
            <a:ext cx="4866641" cy="15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9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«Чистые данные»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786010"/>
            <a:ext cx="8161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Профиль потребления электроэнергии ГТП_ВС, ГТП_ВО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568A99-7B5A-B4B7-7B63-A2EB50F7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7"/>
            <a:ext cx="9144000" cy="173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B6DC41-ED74-BF28-D2BE-1FC718F1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" y="2561590"/>
            <a:ext cx="9144000" cy="15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7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«Чистые данные» ГТП_ВС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978590"/>
            <a:ext cx="8161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Усредненный профиль потребления электроэнергии ГТП_ВС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3C77AD-D648-2FBB-C461-1D1E5E44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1" y="1286367"/>
            <a:ext cx="8527025" cy="277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71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«Чистые данные» ГТП_ВС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978590"/>
            <a:ext cx="8161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Усредненный профиль потребления электроэнергии ГТП_ВС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1DD7B5B-AED7-B77B-D369-36102ACD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7" y="1393627"/>
            <a:ext cx="8527025" cy="277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4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Моделирование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1522790"/>
            <a:ext cx="8161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Прогнозирую сразу одни сутки, а в сутках 24 значения, то за основу возьму RNN интервальное прогнозирование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Базовая модель прогноз на сутки вперед равен аналогичному дню неделю назад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Гипотеза: прогнозирование с помощью ИИ должно быть лучше, чем базовая модель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5D483-0E05-7C4D-60CF-A5E9E14B4073}"/>
              </a:ext>
            </a:extLst>
          </p:cNvPr>
          <p:cNvSpPr txBox="1"/>
          <p:nvPr/>
        </p:nvSpPr>
        <p:spPr>
          <a:xfrm>
            <a:off x="500550" y="926757"/>
            <a:ext cx="8018610" cy="56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Исследование применения искусственных нейронных сетей для краткосрочного прогнозирования потребления электроэнергии предприятием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F81DC-8F5D-AE74-62AF-FF35E1DFCEA3}"/>
              </a:ext>
            </a:extLst>
          </p:cNvPr>
          <p:cNvSpPr txBox="1"/>
          <p:nvPr/>
        </p:nvSpPr>
        <p:spPr>
          <a:xfrm>
            <a:off x="500550" y="2595876"/>
            <a:ext cx="8161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ценка подхода проводится по бизнес-метрике, БМ: </a:t>
            </a:r>
          </a:p>
          <a:p>
            <a:pPr algn="ctr"/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4AEB8-5984-3C4C-A3ED-057C871692B1}"/>
                  </a:ext>
                </a:extLst>
              </p:cNvPr>
              <p:cNvSpPr txBox="1"/>
              <p:nvPr/>
            </p:nvSpPr>
            <p:spPr>
              <a:xfrm>
                <a:off x="583515" y="3180290"/>
                <a:ext cx="2454326" cy="675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b="1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БМ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ru-RU" sz="16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Ф</m:t>
                                </m:r>
                                <m:r>
                                  <a:rPr lang="ru-RU" sz="16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6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Откл_</m:t>
                                </m:r>
                                <m:r>
                                  <m:rPr>
                                    <m:nor/>
                                  </m:rPr>
                                  <a:rPr lang="ru-RU" sz="16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abs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ru-RU" sz="16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П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m:rPr>
                            <m:nor/>
                          </m:rPr>
                          <a:rPr lang="ru-RU" sz="1600" b="1" dirty="0">
                            <a:latin typeface="Roboto" panose="02000000000000000000" pitchFamily="2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N</m:t>
                        </m:r>
                      </m:den>
                    </m:f>
                  </m:oMath>
                </a14:m>
                <a:endParaRPr lang="ru-RU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4AEB8-5984-3C4C-A3ED-057C8716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5" y="3180290"/>
                <a:ext cx="2454326" cy="675185"/>
              </a:xfrm>
              <a:prstGeom prst="rect">
                <a:avLst/>
              </a:prstGeom>
              <a:blipFill>
                <a:blip r:embed="rId3"/>
                <a:stretch>
                  <a:fillRect l="-1493" b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>
            <a:extLst>
              <a:ext uri="{FF2B5EF4-FFF2-40B4-BE49-F238E27FC236}">
                <a16:creationId xmlns:a16="http://schemas.microsoft.com/office/drawing/2014/main" id="{E19A3BA7-7DAA-9BFA-5A5C-FF0C0280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60" y="3126801"/>
            <a:ext cx="5882640" cy="782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 - фактический расход электрической энергии за час; П - плановый расход электрической энергии за час;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Откл_abs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|Ф - П| отклонение фактического расхода за час от планового расхода за час N - число плановых значений за месяц.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0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013348653"/>
              </p:ext>
            </p:extLst>
          </p:nvPr>
        </p:nvGraphicFramePr>
        <p:xfrm>
          <a:off x="952500" y="1544194"/>
          <a:ext cx="7239000" cy="1689198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Цели достигнуты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Для прогнозирования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почасвого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потребления электрической энергии можно использовать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искуственные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нейросети</a:t>
                      </a: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Для ГТП_ВС на тесте ИИ-модель показала себя лучше в зимние и летние месяцы.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Применение трансформеров для задачи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69765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Защита проекта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SzPts val="1100"/>
            </a:pP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Тема: Прогнозирование электропотребления предприятия с применением искусственных нейронных сетей</a:t>
            </a:r>
            <a:br>
              <a:rPr lang="ru-RU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Дьяконов Семен </a:t>
            </a:r>
            <a:endParaRPr dirty="0">
              <a:solidFill>
                <a:srgbClr val="02418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Начальник управления балансов и энергоресурсов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ООО «НОВОГОР-Прикамье» г. Пермь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Google Shape;86;p18">
            <a:extLst>
              <a:ext uri="{FF2B5EF4-FFF2-40B4-BE49-F238E27FC236}">
                <a16:creationId xmlns:a16="http://schemas.microsoft.com/office/drawing/2014/main" id="{43C37EE8-BAE4-6B01-C893-0B3976FC235A}"/>
              </a:ext>
            </a:extLst>
          </p:cNvPr>
          <p:cNvSpPr txBox="1">
            <a:spLocks/>
          </p:cNvSpPr>
          <p:nvPr/>
        </p:nvSpPr>
        <p:spPr>
          <a:xfrm>
            <a:off x="630001" y="2716324"/>
            <a:ext cx="1033800" cy="203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  <p:sp>
        <p:nvSpPr>
          <p:cNvPr id="4" name="Google Shape;86;p18">
            <a:extLst>
              <a:ext uri="{FF2B5EF4-FFF2-40B4-BE49-F238E27FC236}">
                <a16:creationId xmlns:a16="http://schemas.microsoft.com/office/drawing/2014/main" id="{C3E93521-EF4C-6274-60EF-DEA8719CFDA6}"/>
              </a:ext>
            </a:extLst>
          </p:cNvPr>
          <p:cNvSpPr txBox="1">
            <a:spLocks/>
          </p:cNvSpPr>
          <p:nvPr/>
        </p:nvSpPr>
        <p:spPr>
          <a:xfrm>
            <a:off x="1700628" y="2689624"/>
            <a:ext cx="1033800" cy="203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3681178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97E87-BAEE-727C-BD0C-7B761EAE0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 t="33835" r="32150"/>
          <a:stretch/>
        </p:blipFill>
        <p:spPr bwMode="auto">
          <a:xfrm>
            <a:off x="3611504" y="580761"/>
            <a:ext cx="3223914" cy="40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6;p18">
            <a:extLst>
              <a:ext uri="{FF2B5EF4-FFF2-40B4-BE49-F238E27FC236}">
                <a16:creationId xmlns:a16="http://schemas.microsoft.com/office/drawing/2014/main" id="{EBB77B38-F5A4-A181-B661-9F92323C2738}"/>
              </a:ext>
            </a:extLst>
          </p:cNvPr>
          <p:cNvSpPr txBox="1">
            <a:spLocks/>
          </p:cNvSpPr>
          <p:nvPr/>
        </p:nvSpPr>
        <p:spPr>
          <a:xfrm>
            <a:off x="7160699" y="580761"/>
            <a:ext cx="1427258" cy="406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245539"/>
            <a:ext cx="8520600" cy="71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Цели проекта</a:t>
            </a:r>
            <a:endParaRPr sz="30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032485408"/>
              </p:ext>
            </p:extLst>
          </p:nvPr>
        </p:nvGraphicFramePr>
        <p:xfrm>
          <a:off x="494775" y="898639"/>
          <a:ext cx="8056101" cy="3711867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4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Актуальность обусловлена необходимостью исследование возможности применения методов искусственного интеллекта для краткосрочного прогнозирования электропотребления групп точек поставки электроэнергии предприятиям. С целью применения таких методов в помощь к экспертному прогнозированию.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487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Исследование применения искусственных нейронных сетей для краткосрочного прогнозирования потребления электроэнергии предприятием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Рекуррентные нейронные сети (РНС, англ.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Recurrent neural network, RNN),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Длинные цепи элементов краткосрочной памяти (англ.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 short-term memory; LSTM)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 базовый прогноз и прогноз построенный с применением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искусственных нейронных сетей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планировалось</a:t>
            </a: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236263220"/>
              </p:ext>
            </p:extLst>
          </p:nvPr>
        </p:nvGraphicFramePr>
        <p:xfrm>
          <a:off x="952500" y="1544194"/>
          <a:ext cx="7239000" cy="1824815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Сбор и анализ данных 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Анализ временного ряда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Моделирование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Оценка результатов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242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Выводы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9571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AA743D-830C-EFB2-31F7-273D50A4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25540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1498A9-7FD2-86D5-3058-EEC01226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4" y="2313605"/>
            <a:ext cx="296124" cy="2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FAFD1BE-DF04-C867-6104-8BA99810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4" y="262363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CC04710-17BF-72B8-24BF-5FD1899A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8" y="2681833"/>
            <a:ext cx="296124" cy="2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E511243-B787-AF14-6963-01A00E59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8" y="2993456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99A34A5-8E60-3C13-FCF7-875F8289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2" y="3051659"/>
            <a:ext cx="296124" cy="2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8BEC82-E01B-AFF2-0FCD-44E85904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8" y="1884007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15610DF-646B-E270-958D-38D3E151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8" y="1511158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Используемые технологии</a:t>
            </a: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086118082"/>
              </p:ext>
            </p:extLst>
          </p:nvPr>
        </p:nvGraphicFramePr>
        <p:xfrm>
          <a:off x="605481" y="1544194"/>
          <a:ext cx="7586019" cy="929493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Файлы в формате 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*.xlsx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Excel, python </a:t>
                      </a: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стандартные библиотеки, </a:t>
                      </a:r>
                      <a:r>
                        <a:rPr lang="en-US" sz="14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pytorch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RNN, LSTM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898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получилось. Репозиторий на 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github.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68524" y="1211750"/>
            <a:ext cx="6646675" cy="1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Ссылка на репозиторий с исходным кодом: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  <a:hlinkClick r:id="rId3"/>
              </a:rPr>
              <a:t>https://github.com/smddyakonov/otus_ds_dyakonov/tree/main/hw-19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9827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56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Описание исходных данных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202DE-E142-879F-F728-3348A88974E5}"/>
              </a:ext>
            </a:extLst>
          </p:cNvPr>
          <p:cNvSpPr txBox="1"/>
          <p:nvPr/>
        </p:nvSpPr>
        <p:spPr>
          <a:xfrm>
            <a:off x="840259" y="1087396"/>
            <a:ext cx="7957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Почасовое потребление электрической энергии представлено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 период с 2018 по июнь 2023 г.;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разрезе точек поставки;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разрезе дата-время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66141-F1FE-2EF4-8DF8-33723F91779F}"/>
              </a:ext>
            </a:extLst>
          </p:cNvPr>
          <p:cNvSpPr txBox="1"/>
          <p:nvPr/>
        </p:nvSpPr>
        <p:spPr>
          <a:xfrm>
            <a:off x="840259" y="2147891"/>
            <a:ext cx="7957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Предварительные преобразования для моделирования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90D65-9ECF-28BE-65DF-BC579EF2E2D3}"/>
              </a:ext>
            </a:extLst>
          </p:cNvPr>
          <p:cNvSpPr txBox="1"/>
          <p:nvPr/>
        </p:nvSpPr>
        <p:spPr>
          <a:xfrm>
            <a:off x="840259" y="2572829"/>
            <a:ext cx="795775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Сделано в отдельном ноутбуке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сформировать список исходных файлов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проверить, что во всех исходных файлах есть лист "'Данные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эл.эн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.'". В листе "'Данные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эл.эн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.'" хранятся почасовые расходы электроэнергии по точкам поставки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объединить точки поставки (ТП) по годам и найти перечень всех ТП за период с 2019 - 2023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гг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добавить привязки ТП - Объект - группа точек поставки (ГТП)</a:t>
            </a:r>
          </a:p>
        </p:txBody>
      </p:sp>
    </p:spTree>
    <p:extLst>
      <p:ext uri="{BB962C8B-B14F-4D97-AF65-F5344CB8AC3E}">
        <p14:creationId xmlns:p14="http://schemas.microsoft.com/office/powerpoint/2010/main" val="141513619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7526</TotalTime>
  <Words>688</Words>
  <Application>Microsoft Office PowerPoint</Application>
  <PresentationFormat>Экран (16:9)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Roboto</vt:lpstr>
      <vt:lpstr>Cambria Math</vt:lpstr>
      <vt:lpstr>Courier New</vt:lpstr>
      <vt:lpstr>Светлая тема</vt:lpstr>
      <vt:lpstr>DS-prof-2022-08</vt:lpstr>
      <vt:lpstr>Меня хорошо видно &amp;&amp; слышно?</vt:lpstr>
      <vt:lpstr>Защита проекта Тема: Прогнозирование электропотребления предприятия с применением искусственных нейронных сетей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получилось. Репозиторий на github.</vt:lpstr>
      <vt:lpstr>Что получилось. Описание исходных данных</vt:lpstr>
      <vt:lpstr>Что получилось.</vt:lpstr>
      <vt:lpstr>Что получилось. Предобработка данных (Data Preprocessing)</vt:lpstr>
      <vt:lpstr>Что получилось. EDA</vt:lpstr>
      <vt:lpstr>Что получилось. «Чистые данные»</vt:lpstr>
      <vt:lpstr>Что получилось. «Чистые данные» ГТП_ВС</vt:lpstr>
      <vt:lpstr>Что получилось. «Чистые данные» ГТП_ВС</vt:lpstr>
      <vt:lpstr>Что получилось. Моделирование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Семен Дьяконов</dc:creator>
  <cp:lastModifiedBy>Семен Дьяконов</cp:lastModifiedBy>
  <cp:revision>8</cp:revision>
  <dcterms:modified xsi:type="dcterms:W3CDTF">2023-08-16T10:27:53Z</dcterms:modified>
</cp:coreProperties>
</file>