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4" r:id="rId3"/>
    <p:sldId id="285" r:id="rId4"/>
    <p:sldId id="276" r:id="rId5"/>
    <p:sldId id="277" r:id="rId6"/>
    <p:sldId id="286" r:id="rId7"/>
    <p:sldId id="256" r:id="rId8"/>
    <p:sldId id="278" r:id="rId9"/>
    <p:sldId id="262" r:id="rId10"/>
    <p:sldId id="258" r:id="rId11"/>
    <p:sldId id="266" r:id="rId12"/>
    <p:sldId id="267" r:id="rId13"/>
    <p:sldId id="268" r:id="rId14"/>
    <p:sldId id="260" r:id="rId15"/>
    <p:sldId id="269" r:id="rId16"/>
    <p:sldId id="261" r:id="rId17"/>
    <p:sldId id="271" r:id="rId18"/>
    <p:sldId id="272" r:id="rId19"/>
    <p:sldId id="264" r:id="rId20"/>
    <p:sldId id="273" r:id="rId21"/>
    <p:sldId id="274" r:id="rId22"/>
    <p:sldId id="279" r:id="rId23"/>
    <p:sldId id="280" r:id="rId24"/>
    <p:sldId id="282" r:id="rId25"/>
    <p:sldId id="283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54" autoAdjust="0"/>
    <p:restoredTop sz="94660"/>
  </p:normalViewPr>
  <p:slideViewPr>
    <p:cSldViewPr snapToGrid="0">
      <p:cViewPr varScale="1">
        <p:scale>
          <a:sx n="45" d="100"/>
          <a:sy n="45" d="100"/>
        </p:scale>
        <p:origin x="1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A221-466B-4350-AC9D-863FE7734222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9F19-9124-4BAE-ADF6-99BD6140E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622"/>
            <a:ext cx="9144000" cy="2387600"/>
          </a:xfrm>
        </p:spPr>
        <p:txBody>
          <a:bodyPr/>
          <a:lstStyle/>
          <a:p>
            <a:r>
              <a:rPr lang="tr-TR" dirty="0" err="1" smtClean="0"/>
              <a:t>WowAnalytics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0782"/>
            <a:ext cx="9144000" cy="124399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Elif Güler</a:t>
            </a:r>
          </a:p>
          <a:p>
            <a:r>
              <a:rPr lang="tr-TR" dirty="0" err="1" smtClean="0"/>
              <a:t>Samed</a:t>
            </a:r>
            <a:r>
              <a:rPr lang="tr-TR" dirty="0" smtClean="0"/>
              <a:t> </a:t>
            </a:r>
            <a:r>
              <a:rPr lang="tr-TR" dirty="0" err="1" smtClean="0"/>
              <a:t>Düzçay</a:t>
            </a:r>
            <a:endParaRPr lang="tr-TR" dirty="0" smtClean="0"/>
          </a:p>
          <a:p>
            <a:r>
              <a:rPr lang="tr-TR" dirty="0" smtClean="0"/>
              <a:t>Murat Buldu</a:t>
            </a:r>
          </a:p>
        </p:txBody>
      </p:sp>
    </p:spTree>
    <p:extLst>
      <p:ext uri="{BB962C8B-B14F-4D97-AF65-F5344CB8AC3E}">
        <p14:creationId xmlns:p14="http://schemas.microsoft.com/office/powerpoint/2010/main" val="18639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99308" cy="35778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77882"/>
            <a:ext cx="12282615" cy="36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PG3 - Battaniye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Fiyat</a:t>
            </a:r>
            <a:r>
              <a:rPr lang="en-US" dirty="0" smtClean="0"/>
              <a:t>: </a:t>
            </a:r>
            <a:r>
              <a:rPr lang="tr-TR" dirty="0" smtClean="0"/>
              <a:t>~55br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16249" cy="3738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8880"/>
            <a:ext cx="12192000" cy="35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PG4 - Defter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Fiyat: ~15br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7440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0650"/>
            <a:ext cx="12192000" cy="36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PG5 – </a:t>
            </a:r>
            <a:r>
              <a:rPr lang="tr-TR" dirty="0" err="1" smtClean="0"/>
              <a:t>Elektrtikli</a:t>
            </a:r>
            <a:r>
              <a:rPr lang="tr-TR" dirty="0" smtClean="0"/>
              <a:t> Mutfak Aletleri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Fiyat</a:t>
            </a:r>
            <a:r>
              <a:rPr lang="en-US" dirty="0" smtClean="0"/>
              <a:t>: </a:t>
            </a:r>
            <a:r>
              <a:rPr lang="tr-TR" dirty="0" smtClean="0"/>
              <a:t>40-200br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4842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Mikser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2294973" cy="35463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91233"/>
            <a:ext cx="12192001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4842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Blender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2294973" cy="35463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232"/>
            <a:ext cx="12294972" cy="32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4842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Mutfak Robotu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2294973" cy="35463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1232"/>
            <a:ext cx="12192000" cy="32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PG1 - Bilgisayar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Fiyat</a:t>
            </a:r>
            <a:r>
              <a:rPr lang="en-US" dirty="0" smtClean="0"/>
              <a:t>: </a:t>
            </a:r>
            <a:r>
              <a:rPr lang="tr-TR" dirty="0" smtClean="0"/>
              <a:t>~200br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Takım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6125"/>
            <a:ext cx="10515600" cy="2888901"/>
          </a:xfrm>
        </p:spPr>
      </p:pic>
    </p:spTree>
    <p:extLst>
      <p:ext uri="{BB962C8B-B14F-4D97-AF65-F5344CB8AC3E}">
        <p14:creationId xmlns:p14="http://schemas.microsoft.com/office/powerpoint/2010/main" val="37005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4842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Babaya Hediye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2294973" cy="354638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3592432" cy="3546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1232"/>
            <a:ext cx="12294972" cy="32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4842"/>
          </a:xfrm>
        </p:spPr>
        <p:txBody>
          <a:bodyPr>
            <a:noAutofit/>
          </a:bodyPr>
          <a:lstStyle/>
          <a:p>
            <a:pPr algn="ctr"/>
            <a:r>
              <a:rPr lang="tr-TR" sz="2800" dirty="0" smtClean="0"/>
              <a:t>Bilgisayar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2294973" cy="354638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843"/>
            <a:ext cx="13592432" cy="354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91232"/>
            <a:ext cx="12294973" cy="32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Eşleştirme Programı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Ürün gruplarının Google </a:t>
            </a:r>
            <a:r>
              <a:rPr lang="tr-TR" dirty="0" err="1" smtClean="0"/>
              <a:t>Trends</a:t>
            </a:r>
            <a:r>
              <a:rPr lang="tr-TR" dirty="0" smtClean="0"/>
              <a:t> grafiklerini ve data grafiklerini bir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minimization</a:t>
            </a:r>
            <a:r>
              <a:rPr lang="tr-TR" dirty="0" smtClean="0"/>
              <a:t> algoritmasıyla eşleştirdik.</a:t>
            </a:r>
          </a:p>
          <a:p>
            <a:pPr lvl="1"/>
            <a:r>
              <a:rPr lang="tr-TR" dirty="0" smtClean="0"/>
              <a:t>Google </a:t>
            </a:r>
            <a:r>
              <a:rPr lang="tr-TR" dirty="0" err="1" smtClean="0"/>
              <a:t>Trends’in</a:t>
            </a:r>
            <a:r>
              <a:rPr lang="tr-TR" dirty="0" smtClean="0"/>
              <a:t> lokal verilerini kullandık.</a:t>
            </a:r>
            <a:endParaRPr lang="tr-TR" dirty="0" smtClean="0"/>
          </a:p>
          <a:p>
            <a:pPr lvl="1"/>
            <a:r>
              <a:rPr lang="tr-TR" dirty="0"/>
              <a:t>Data grafiklerini </a:t>
            </a:r>
            <a:r>
              <a:rPr lang="tr-TR" dirty="0" smtClean="0"/>
              <a:t>trend verileriyle aynı aralığa (0-100) </a:t>
            </a:r>
            <a:r>
              <a:rPr lang="tr-TR" dirty="0" err="1" smtClean="0"/>
              <a:t>scale</a:t>
            </a:r>
            <a:r>
              <a:rPr lang="tr-TR" dirty="0" smtClean="0"/>
              <a:t> ettik.</a:t>
            </a:r>
          </a:p>
          <a:p>
            <a:pPr lvl="1"/>
            <a:r>
              <a:rPr lang="tr-TR" dirty="0" smtClean="0"/>
              <a:t>SSE </a:t>
            </a:r>
            <a:r>
              <a:rPr lang="tr-TR" dirty="0"/>
              <a:t>(iki nokta arası uzaklığın karelerinin toplamı) </a:t>
            </a:r>
            <a:r>
              <a:rPr lang="tr-TR" dirty="0" err="1" smtClean="0"/>
              <a:t>cost</a:t>
            </a:r>
            <a:r>
              <a:rPr lang="tr-TR" dirty="0" smtClean="0"/>
              <a:t> fonksiyonunu minimize eden bir algoritma kullandık.</a:t>
            </a:r>
          </a:p>
          <a:p>
            <a:r>
              <a:rPr lang="tr-TR" dirty="0" smtClean="0"/>
              <a:t>Algoritmayı kullanırken Google </a:t>
            </a:r>
            <a:r>
              <a:rPr lang="tr-TR" dirty="0" err="1" smtClean="0"/>
              <a:t>Trends’den</a:t>
            </a:r>
            <a:r>
              <a:rPr lang="tr-TR" dirty="0" smtClean="0"/>
              <a:t> birçok kez ban yedik, bu yüzden kodumuzu test edemedik ve ürün eşleştirmelerini son dakikada yapmak zorunda kaldık.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WowAnalytics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WowAnalytics</a:t>
            </a:r>
            <a:r>
              <a:rPr lang="tr-TR" dirty="0" smtClean="0"/>
              <a:t> Nedir?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/>
              <a:t>WowAnalytics</a:t>
            </a:r>
            <a:r>
              <a:rPr lang="tr-TR" dirty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: </a:t>
            </a:r>
          </a:p>
          <a:p>
            <a:r>
              <a:rPr lang="tr-TR" dirty="0" smtClean="0"/>
              <a:t>mağazalarınızın satış </a:t>
            </a:r>
            <a:r>
              <a:rPr lang="tr-TR" dirty="0" err="1" smtClean="0"/>
              <a:t>loglarını</a:t>
            </a:r>
            <a:r>
              <a:rPr lang="tr-TR" dirty="0" smtClean="0"/>
              <a:t> gösterir,</a:t>
            </a:r>
          </a:p>
          <a:p>
            <a:r>
              <a:rPr lang="tr-TR" dirty="0" smtClean="0"/>
              <a:t>harita üzerinde hangi mağazanın daha çok sattığını anlamanızı sağlar,</a:t>
            </a:r>
          </a:p>
          <a:p>
            <a:r>
              <a:rPr lang="tr-TR" dirty="0" smtClean="0"/>
              <a:t>size dilediğiniz mağazanın haftalık satış </a:t>
            </a:r>
            <a:r>
              <a:rPr lang="tr-TR" dirty="0" err="1" smtClean="0"/>
              <a:t>forecastini</a:t>
            </a:r>
            <a:r>
              <a:rPr lang="tr-TR" dirty="0" smtClean="0"/>
              <a:t> verir.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WowAnalytics</a:t>
            </a:r>
            <a:r>
              <a:rPr lang="tr-TR" dirty="0" smtClean="0"/>
              <a:t> API:</a:t>
            </a:r>
          </a:p>
          <a:p>
            <a:r>
              <a:rPr lang="tr-TR" dirty="0" err="1" smtClean="0"/>
              <a:t>WowAnalytics</a:t>
            </a:r>
            <a:r>
              <a:rPr lang="tr-TR" dirty="0" smtClean="0"/>
              <a:t> </a:t>
            </a:r>
            <a:r>
              <a:rPr lang="tr-TR" dirty="0" err="1" smtClean="0"/>
              <a:t>App’e</a:t>
            </a:r>
            <a:r>
              <a:rPr lang="tr-TR" dirty="0" smtClean="0"/>
              <a:t> ek olarak:</a:t>
            </a:r>
          </a:p>
          <a:p>
            <a:r>
              <a:rPr lang="tr-TR" dirty="0"/>
              <a:t>h</a:t>
            </a:r>
            <a:r>
              <a:rPr lang="tr-TR" dirty="0" smtClean="0"/>
              <a:t>erhangi bir zaman dilimi ve herhangi bir ürün/mağaza kombinasyonu için satış </a:t>
            </a:r>
            <a:r>
              <a:rPr lang="tr-TR" dirty="0" err="1" smtClean="0"/>
              <a:t>forecasti</a:t>
            </a:r>
            <a:r>
              <a:rPr lang="tr-TR" dirty="0" smtClean="0"/>
              <a:t> verir,</a:t>
            </a:r>
          </a:p>
          <a:p>
            <a:r>
              <a:rPr lang="tr-TR" dirty="0"/>
              <a:t>h</a:t>
            </a:r>
            <a:r>
              <a:rPr lang="tr-TR" dirty="0" smtClean="0"/>
              <a:t>erhangi bir ürün için en iyi fiyatı bulmanızı </a:t>
            </a:r>
            <a:r>
              <a:rPr lang="tr-TR" dirty="0" smtClean="0"/>
              <a:t>sağlar,</a:t>
            </a:r>
          </a:p>
          <a:p>
            <a:r>
              <a:rPr lang="tr-TR" dirty="0"/>
              <a:t>m</a:t>
            </a:r>
            <a:r>
              <a:rPr lang="tr-TR" dirty="0" smtClean="0"/>
              <a:t>ağazalar arası stok aktarımı kararları almanızı sağlar.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Görüntüleri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27" y="1690688"/>
            <a:ext cx="2910605" cy="5174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0213"/>
            <a:ext cx="2906613" cy="516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23" y="1650213"/>
            <a:ext cx="2903677" cy="51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Backend</a:t>
            </a:r>
            <a:r>
              <a:rPr lang="tr-TR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36" y="1486094"/>
            <a:ext cx="9667327" cy="5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09"/>
            <a:ext cx="10515600" cy="1325563"/>
          </a:xfrm>
        </p:spPr>
        <p:txBody>
          <a:bodyPr/>
          <a:lstStyle/>
          <a:p>
            <a:r>
              <a:rPr lang="tr-TR" dirty="0" smtClean="0"/>
              <a:t>Kullanılan Teknolojiler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4721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Ruby, Ruby on Rails</a:t>
            </a:r>
          </a:p>
          <a:p>
            <a:pPr lvl="1"/>
            <a:r>
              <a:rPr lang="en-US" dirty="0" smtClean="0"/>
              <a:t>Rest </a:t>
            </a:r>
            <a:r>
              <a:rPr lang="en-US" dirty="0" err="1" smtClean="0"/>
              <a:t>API’ımız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Python (</a:t>
            </a:r>
            <a:r>
              <a:rPr lang="en-US" dirty="0" err="1" smtClean="0"/>
              <a:t>TensorFlow</a:t>
            </a:r>
            <a:r>
              <a:rPr lang="en-US" dirty="0" smtClean="0"/>
              <a:t>) </a:t>
            </a:r>
            <a:r>
              <a:rPr lang="en-US" dirty="0" err="1" smtClean="0"/>
              <a:t>entegrasyonu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Ruby </a:t>
            </a:r>
            <a:r>
              <a:rPr lang="en-US" dirty="0" err="1" smtClean="0"/>
              <a:t>ve</a:t>
            </a:r>
            <a:r>
              <a:rPr lang="en-US" dirty="0" smtClean="0"/>
              <a:t> Ruby on Rails </a:t>
            </a:r>
            <a:r>
              <a:rPr lang="en-US" dirty="0" err="1" smtClean="0"/>
              <a:t>kullandık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Structured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büyük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veriye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olduğumuz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veritabanı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PostgreSQL </a:t>
            </a:r>
            <a:r>
              <a:rPr lang="en-US" dirty="0" err="1" smtClean="0"/>
              <a:t>kullanmayı</a:t>
            </a:r>
            <a:r>
              <a:rPr lang="en-US" dirty="0"/>
              <a:t> </a:t>
            </a:r>
            <a:r>
              <a:rPr lang="en-US" dirty="0" err="1" smtClean="0"/>
              <a:t>seçtik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grubu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ürün</a:t>
            </a:r>
            <a:r>
              <a:rPr lang="en-US" dirty="0" smtClean="0"/>
              <a:t> </a:t>
            </a:r>
            <a:r>
              <a:rPr lang="en-US" dirty="0" err="1" smtClean="0"/>
              <a:t>eşleştirme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Google </a:t>
            </a:r>
            <a:r>
              <a:rPr lang="en-US" dirty="0"/>
              <a:t>Trends </a:t>
            </a:r>
            <a:r>
              <a:rPr lang="en-US" dirty="0" err="1" smtClean="0"/>
              <a:t>kütüphanesi</a:t>
            </a:r>
            <a:r>
              <a:rPr lang="en-US" dirty="0" smtClean="0"/>
              <a:t> </a:t>
            </a:r>
            <a:r>
              <a:rPr lang="en-US" dirty="0" err="1" smtClean="0"/>
              <a:t>bulduk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kullandık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tane</a:t>
            </a:r>
            <a:r>
              <a:rPr lang="en-US" dirty="0" smtClean="0"/>
              <a:t> </a:t>
            </a:r>
            <a:r>
              <a:rPr lang="en-US" dirty="0" err="1" smtClean="0"/>
              <a:t>çalışmayan</a:t>
            </a:r>
            <a:r>
              <a:rPr lang="en-US" dirty="0" smtClean="0"/>
              <a:t> machine learning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geliştirdik</a:t>
            </a:r>
            <a:r>
              <a:rPr lang="en-US" dirty="0" smtClean="0"/>
              <a:t>, </a:t>
            </a:r>
            <a:r>
              <a:rPr lang="en-US" dirty="0" err="1" smtClean="0"/>
              <a:t>sonunda</a:t>
            </a:r>
            <a:r>
              <a:rPr lang="en-US" dirty="0" smtClean="0"/>
              <a:t> </a:t>
            </a:r>
            <a:r>
              <a:rPr lang="en-US" dirty="0" err="1" smtClean="0"/>
              <a:t>data’ya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model </a:t>
            </a:r>
            <a:r>
              <a:rPr lang="en-US" dirty="0" err="1" smtClean="0"/>
              <a:t>bulabildik</a:t>
            </a:r>
            <a:r>
              <a:rPr lang="en-US" dirty="0" smtClean="0"/>
              <a:t>. (420 </a:t>
            </a:r>
            <a:r>
              <a:rPr lang="en-US" dirty="0"/>
              <a:t>feature multivariate linear </a:t>
            </a:r>
            <a:r>
              <a:rPr lang="en-US" dirty="0" smtClean="0"/>
              <a:t>regression)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Rails REST </a:t>
            </a:r>
            <a:r>
              <a:rPr lang="en-US" dirty="0" err="1" smtClean="0"/>
              <a:t>API’ımızı</a:t>
            </a:r>
            <a:r>
              <a:rPr lang="en-US" dirty="0" smtClean="0"/>
              <a:t> </a:t>
            </a:r>
            <a:r>
              <a:rPr lang="en-US" dirty="0" err="1" smtClean="0"/>
              <a:t>Heroku’ya</a:t>
            </a:r>
            <a:r>
              <a:rPr lang="en-US" dirty="0" smtClean="0"/>
              <a:t> deploy </a:t>
            </a:r>
            <a:r>
              <a:rPr lang="en-US" dirty="0" err="1" smtClean="0"/>
              <a:t>ettik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Floyd</a:t>
            </a:r>
          </a:p>
          <a:p>
            <a:pPr lvl="1"/>
            <a:r>
              <a:rPr lang="en-US" dirty="0" err="1" smtClean="0"/>
              <a:t>Modelimizin</a:t>
            </a:r>
            <a:r>
              <a:rPr lang="en-US" dirty="0" smtClean="0"/>
              <a:t> feature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training </a:t>
            </a:r>
            <a:r>
              <a:rPr lang="en-US" dirty="0" err="1" smtClean="0"/>
              <a:t>işlemini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güçlü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makinede</a:t>
            </a:r>
            <a:r>
              <a:rPr lang="en-US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 smtClean="0"/>
              <a:t>kaldık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yüzden</a:t>
            </a:r>
            <a:r>
              <a:rPr lang="en-US" dirty="0" smtClean="0"/>
              <a:t> </a:t>
            </a:r>
            <a:r>
              <a:rPr lang="en-US" dirty="0" err="1" smtClean="0"/>
              <a:t>modelimizi</a:t>
            </a:r>
            <a:r>
              <a:rPr lang="en-US" dirty="0" smtClean="0"/>
              <a:t> machine learning </a:t>
            </a:r>
            <a:r>
              <a:rPr lang="en-US" dirty="0" err="1" smtClean="0"/>
              <a:t>için</a:t>
            </a:r>
            <a:r>
              <a:rPr lang="en-US" dirty="0" smtClean="0"/>
              <a:t> PaaS </a:t>
            </a:r>
            <a:r>
              <a:rPr lang="en-US" dirty="0" err="1" smtClean="0"/>
              <a:t>hizmeti</a:t>
            </a:r>
            <a:r>
              <a:rPr lang="en-US" dirty="0" smtClean="0"/>
              <a:t> </a:t>
            </a:r>
            <a:r>
              <a:rPr lang="en-US" dirty="0" err="1" smtClean="0"/>
              <a:t>veren</a:t>
            </a:r>
            <a:r>
              <a:rPr lang="en-US" dirty="0" smtClean="0"/>
              <a:t> </a:t>
            </a:r>
            <a:r>
              <a:rPr lang="en-US" dirty="0" err="1" smtClean="0"/>
              <a:t>Floyd’a</a:t>
            </a:r>
            <a:r>
              <a:rPr lang="en-US" dirty="0" smtClean="0"/>
              <a:t> deploy </a:t>
            </a:r>
            <a:r>
              <a:rPr lang="en-US" dirty="0" err="1" smtClean="0"/>
              <a:t>ettik</a:t>
            </a:r>
            <a:r>
              <a:rPr lang="en-US" dirty="0" smtClean="0"/>
              <a:t>. (</a:t>
            </a:r>
            <a:r>
              <a:rPr lang="en-US" dirty="0" err="1" smtClean="0"/>
              <a:t>ücretsiz</a:t>
            </a:r>
            <a:r>
              <a:rPr lang="en-US" dirty="0" smtClean="0"/>
              <a:t> </a:t>
            </a:r>
            <a:r>
              <a:rPr lang="en-US" dirty="0" err="1" smtClean="0"/>
              <a:t>versiyonu</a:t>
            </a:r>
            <a:r>
              <a:rPr lang="en-US" dirty="0" smtClean="0"/>
              <a:t> </a:t>
            </a:r>
            <a:r>
              <a:rPr lang="en-US" dirty="0" err="1" smtClean="0"/>
              <a:t>yine</a:t>
            </a:r>
            <a:r>
              <a:rPr lang="en-US" dirty="0" smtClean="0"/>
              <a:t> de </a:t>
            </a:r>
            <a:r>
              <a:rPr lang="en-US" dirty="0" err="1" smtClean="0"/>
              <a:t>yetersiz</a:t>
            </a:r>
            <a:r>
              <a:rPr lang="en-US" dirty="0" smtClean="0"/>
              <a:t> </a:t>
            </a:r>
            <a:r>
              <a:rPr lang="en-US" dirty="0" err="1" smtClean="0"/>
              <a:t>kaldı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Modelimizi</a:t>
            </a:r>
            <a:r>
              <a:rPr lang="en-US" dirty="0" smtClean="0"/>
              <a:t> </a:t>
            </a:r>
            <a:r>
              <a:rPr lang="en-US" dirty="0" err="1" smtClean="0"/>
              <a:t>Floyd’a</a:t>
            </a:r>
            <a:r>
              <a:rPr lang="en-US" dirty="0" smtClean="0"/>
              <a:t> deploy </a:t>
            </a:r>
            <a:r>
              <a:rPr lang="en-US" dirty="0" err="1" smtClean="0"/>
              <a:t>edip</a:t>
            </a:r>
            <a:r>
              <a:rPr lang="en-US" dirty="0" smtClean="0"/>
              <a:t> </a:t>
            </a:r>
            <a:r>
              <a:rPr lang="en-US" dirty="0" err="1" smtClean="0"/>
              <a:t>sonuçları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alırken</a:t>
            </a:r>
            <a:r>
              <a:rPr lang="en-US" dirty="0" smtClean="0"/>
              <a:t> Docker </a:t>
            </a:r>
            <a:r>
              <a:rPr lang="en-US" dirty="0" err="1" smtClean="0"/>
              <a:t>container’ları</a:t>
            </a:r>
            <a:r>
              <a:rPr lang="en-US" dirty="0" smtClean="0"/>
              <a:t> </a:t>
            </a:r>
            <a:r>
              <a:rPr lang="en-US" dirty="0" err="1" smtClean="0"/>
              <a:t>kullandık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Forecast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48" y="0"/>
            <a:ext cx="10515600" cy="1325563"/>
          </a:xfrm>
        </p:spPr>
        <p:txBody>
          <a:bodyPr/>
          <a:lstStyle/>
          <a:p>
            <a:r>
              <a:rPr lang="tr-TR" dirty="0" err="1" smtClean="0"/>
              <a:t>Forecast</a:t>
            </a:r>
            <a:r>
              <a:rPr lang="tr-TR" dirty="0" smtClean="0"/>
              <a:t> Algoritması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25564"/>
            <a:ext cx="11272838" cy="5375274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Çalışmayan model 1: </a:t>
            </a:r>
            <a:r>
              <a:rPr lang="tr-TR" dirty="0" err="1" smtClean="0"/>
              <a:t>Convolutional</a:t>
            </a:r>
            <a:r>
              <a:rPr lang="tr-TR" dirty="0" smtClean="0"/>
              <a:t> </a:t>
            </a:r>
            <a:r>
              <a:rPr lang="tr-TR" dirty="0" err="1" smtClean="0"/>
              <a:t>Neural</a:t>
            </a:r>
            <a:r>
              <a:rPr lang="tr-TR" dirty="0" smtClean="0"/>
              <a:t> Network</a:t>
            </a:r>
          </a:p>
          <a:p>
            <a:pPr lvl="1"/>
            <a:r>
              <a:rPr lang="tr-TR" dirty="0" smtClean="0"/>
              <a:t>Satış sayılarını </a:t>
            </a:r>
            <a:r>
              <a:rPr lang="tr-TR" dirty="0" err="1" smtClean="0"/>
              <a:t>integer</a:t>
            </a:r>
            <a:r>
              <a:rPr lang="tr-TR" dirty="0" smtClean="0"/>
              <a:t> (ya da </a:t>
            </a:r>
            <a:r>
              <a:rPr lang="tr-TR" dirty="0" err="1" smtClean="0"/>
              <a:t>low</a:t>
            </a:r>
            <a:r>
              <a:rPr lang="tr-TR" dirty="0" err="1" smtClean="0"/>
              <a:t>-precision</a:t>
            </a:r>
            <a:r>
              <a:rPr lang="tr-TR" dirty="0" smtClean="0"/>
              <a:t> bir </a:t>
            </a:r>
            <a:r>
              <a:rPr lang="tr-TR" dirty="0" err="1" smtClean="0"/>
              <a:t>float</a:t>
            </a:r>
            <a:r>
              <a:rPr lang="tr-TR" dirty="0" smtClean="0"/>
              <a:t>) kabul ederek </a:t>
            </a:r>
            <a:r>
              <a:rPr lang="tr-TR" dirty="0" err="1" smtClean="0"/>
              <a:t>cluster</a:t>
            </a:r>
            <a:r>
              <a:rPr lang="tr-TR" dirty="0" smtClean="0"/>
              <a:t> edebileceğimizi düşündük. Modeli </a:t>
            </a:r>
            <a:r>
              <a:rPr lang="tr-TR" dirty="0" err="1" smtClean="0"/>
              <a:t>train</a:t>
            </a:r>
            <a:r>
              <a:rPr lang="tr-TR" dirty="0" smtClean="0"/>
              <a:t> edip test ettikten sonra hata oranının çok büyük olduğunu gördük; ya data uygun değildi, ya da satış sayısı verilerini </a:t>
            </a:r>
            <a:r>
              <a:rPr lang="tr-TR" dirty="0" err="1" smtClean="0"/>
              <a:t>cluster</a:t>
            </a:r>
            <a:r>
              <a:rPr lang="tr-TR" dirty="0" smtClean="0"/>
              <a:t> etmek yanlış tercihti.</a:t>
            </a:r>
          </a:p>
          <a:p>
            <a:r>
              <a:rPr lang="tr-TR" dirty="0" smtClean="0"/>
              <a:t>Çalışmayan model 2: </a:t>
            </a:r>
            <a:r>
              <a:rPr lang="tr-TR" dirty="0" err="1" smtClean="0"/>
              <a:t>Logistic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 smtClean="0"/>
          </a:p>
          <a:p>
            <a:pPr lvl="1"/>
            <a:r>
              <a:rPr lang="tr-TR" dirty="0" smtClean="0"/>
              <a:t>Satış sayılarını </a:t>
            </a:r>
            <a:r>
              <a:rPr lang="tr-TR" dirty="0" err="1" smtClean="0"/>
              <a:t>cluster</a:t>
            </a:r>
            <a:r>
              <a:rPr lang="tr-TR" dirty="0" smtClean="0"/>
              <a:t> etme fikrinin mantıklı olduğunu varsayıp datanın </a:t>
            </a:r>
            <a:r>
              <a:rPr lang="tr-TR" dirty="0" err="1" smtClean="0"/>
              <a:t>convolutional</a:t>
            </a:r>
            <a:r>
              <a:rPr lang="tr-TR" dirty="0" smtClean="0"/>
              <a:t> bir modele uygun olmadığı düşünerek daha basit bir model olan </a:t>
            </a:r>
            <a:r>
              <a:rPr lang="tr-TR" dirty="0" err="1" smtClean="0"/>
              <a:t>Logistic</a:t>
            </a:r>
            <a:r>
              <a:rPr lang="tr-TR" dirty="0" smtClean="0"/>
              <a:t> </a:t>
            </a:r>
            <a:r>
              <a:rPr lang="tr-TR" dirty="0" err="1" smtClean="0"/>
              <a:t>Regression’a</a:t>
            </a:r>
            <a:r>
              <a:rPr lang="tr-TR" dirty="0" smtClean="0"/>
              <a:t> geçtik.</a:t>
            </a:r>
          </a:p>
          <a:p>
            <a:pPr lvl="1"/>
            <a:r>
              <a:rPr lang="tr-TR" dirty="0" smtClean="0"/>
              <a:t>Hata oranı </a:t>
            </a:r>
            <a:r>
              <a:rPr lang="tr-TR" dirty="0" err="1" smtClean="0"/>
              <a:t>convolutional</a:t>
            </a:r>
            <a:r>
              <a:rPr lang="tr-TR" dirty="0" smtClean="0"/>
              <a:t> kadar olmasa da büyük çıktı, model çalışmadı.</a:t>
            </a:r>
          </a:p>
          <a:p>
            <a:r>
              <a:rPr lang="tr-TR" dirty="0" smtClean="0"/>
              <a:t>Çalışan model: </a:t>
            </a:r>
            <a:r>
              <a:rPr lang="tr-TR" dirty="0" err="1" smtClean="0"/>
              <a:t>Multivariate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 smtClean="0"/>
          </a:p>
          <a:p>
            <a:pPr lvl="1"/>
            <a:r>
              <a:rPr lang="tr-TR" dirty="0" smtClean="0"/>
              <a:t>Datayı </a:t>
            </a:r>
            <a:r>
              <a:rPr lang="tr-TR" dirty="0" err="1" smtClean="0"/>
              <a:t>linear</a:t>
            </a:r>
            <a:r>
              <a:rPr lang="tr-TR" dirty="0" smtClean="0"/>
              <a:t> modele uygun bir hale getirip son şans olarak 420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multivariate-linear</a:t>
            </a:r>
            <a:r>
              <a:rPr lang="tr-TR" dirty="0" smtClean="0"/>
              <a:t> bir model oluşturduk.</a:t>
            </a:r>
          </a:p>
          <a:p>
            <a:pPr lvl="1"/>
            <a:r>
              <a:rPr lang="tr-TR" dirty="0" smtClean="0"/>
              <a:t>Test datasına çok yakın tahmin oranları elde ettik. Ancak </a:t>
            </a:r>
            <a:r>
              <a:rPr lang="tr-TR" dirty="0" err="1" smtClean="0"/>
              <a:t>model’i</a:t>
            </a:r>
            <a:r>
              <a:rPr lang="tr-TR" dirty="0" smtClean="0"/>
              <a:t> uygun konfigürasyonla </a:t>
            </a:r>
            <a:r>
              <a:rPr lang="tr-TR" dirty="0" err="1" smtClean="0"/>
              <a:t>train</a:t>
            </a:r>
            <a:r>
              <a:rPr lang="tr-TR" dirty="0" smtClean="0"/>
              <a:t> edecek bir donanıma sahip olmadığımız için yeterli </a:t>
            </a:r>
            <a:r>
              <a:rPr lang="tr-TR" dirty="0" err="1" smtClean="0"/>
              <a:t>trainingi</a:t>
            </a:r>
            <a:r>
              <a:rPr lang="tr-TR" dirty="0" smtClean="0"/>
              <a:t> yapamadık ve çok büyük </a:t>
            </a:r>
            <a:r>
              <a:rPr lang="tr-TR" dirty="0" err="1" smtClean="0"/>
              <a:t>bias</a:t>
            </a:r>
            <a:r>
              <a:rPr lang="tr-TR" dirty="0" smtClean="0"/>
              <a:t> değeri olan bir model kullanmak zorunda kaldık.</a:t>
            </a:r>
            <a:endParaRPr lang="tr-TR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31148" y="6331506"/>
            <a:ext cx="4698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*Bütün </a:t>
            </a:r>
            <a:r>
              <a:rPr lang="tr-TR" dirty="0" smtClean="0"/>
              <a:t>modeller </a:t>
            </a:r>
            <a:r>
              <a:rPr lang="tr-TR" dirty="0" err="1"/>
              <a:t>TensorFlow</a:t>
            </a:r>
            <a:r>
              <a:rPr lang="tr-TR" dirty="0"/>
              <a:t> kullanılarak yazıldı.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smtClean="0"/>
              <a:t>Modeldeki </a:t>
            </a:r>
            <a:r>
              <a:rPr lang="tr-TR" sz="3400" dirty="0" err="1" smtClean="0"/>
              <a:t>Featurelar</a:t>
            </a:r>
            <a:r>
              <a:rPr lang="tr-TR" sz="3400" dirty="0" smtClean="0"/>
              <a:t> (Tahmin Sırasında Neler Kullandık?)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Ayın </a:t>
            </a:r>
            <a:r>
              <a:rPr lang="tr-TR" dirty="0" smtClean="0"/>
              <a:t>günü (31-dimensional </a:t>
            </a:r>
            <a:r>
              <a:rPr lang="tr-TR" dirty="0" err="1" smtClean="0"/>
              <a:t>one</a:t>
            </a:r>
            <a:r>
              <a:rPr lang="tr-TR" dirty="0"/>
              <a:t>-hot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/>
              <a:t>Haftanın günü </a:t>
            </a:r>
            <a:r>
              <a:rPr lang="tr-TR" dirty="0" smtClean="0"/>
              <a:t>(7-dimensional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/>
              <a:t>Yılın günü (</a:t>
            </a:r>
            <a:r>
              <a:rPr lang="tr-TR" dirty="0" smtClean="0"/>
              <a:t>366-dimensional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/>
              <a:t>vector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/>
              <a:t>Ay </a:t>
            </a:r>
            <a:r>
              <a:rPr lang="tr-TR" dirty="0" smtClean="0"/>
              <a:t>(12-dimensional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vector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Mağaza kodu</a:t>
            </a:r>
            <a:endParaRPr lang="tr-TR" dirty="0" smtClean="0"/>
          </a:p>
          <a:p>
            <a:r>
              <a:rPr lang="tr-TR" dirty="0" smtClean="0"/>
              <a:t>Ürün</a:t>
            </a:r>
            <a:r>
              <a:rPr lang="tr-TR" dirty="0" smtClean="0"/>
              <a:t> </a:t>
            </a:r>
            <a:r>
              <a:rPr lang="tr-TR" dirty="0" smtClean="0"/>
              <a:t>kodu</a:t>
            </a:r>
          </a:p>
          <a:p>
            <a:r>
              <a:rPr lang="tr-TR" dirty="0" smtClean="0"/>
              <a:t>Fiyat</a:t>
            </a:r>
            <a:endParaRPr lang="tr-TR" dirty="0" smtClean="0"/>
          </a:p>
          <a:p>
            <a:r>
              <a:rPr lang="tr-TR" dirty="0" smtClean="0"/>
              <a:t>Mağazanın </a:t>
            </a:r>
            <a:r>
              <a:rPr lang="tr-TR" dirty="0" err="1" smtClean="0"/>
              <a:t>lokasyonu</a:t>
            </a:r>
            <a:r>
              <a:rPr lang="tr-TR" dirty="0" smtClean="0"/>
              <a:t> (enlem &amp; boylam)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736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Ürün Grubu Tahminleri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Neler Kullandık?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Bize verilen </a:t>
            </a:r>
            <a:r>
              <a:rPr lang="tr-TR" dirty="0" smtClean="0"/>
              <a:t>data</a:t>
            </a:r>
          </a:p>
          <a:p>
            <a:r>
              <a:rPr lang="tr-TR" dirty="0" smtClean="0"/>
              <a:t>Excel</a:t>
            </a:r>
            <a:endParaRPr lang="tr-TR" dirty="0" smtClean="0"/>
          </a:p>
          <a:p>
            <a:r>
              <a:rPr lang="tr-TR" dirty="0" smtClean="0"/>
              <a:t>Google </a:t>
            </a:r>
            <a:r>
              <a:rPr lang="tr-TR" dirty="0" err="1" smtClean="0"/>
              <a:t>Trends</a:t>
            </a:r>
            <a:endParaRPr lang="tr-TR" dirty="0" smtClean="0"/>
          </a:p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minimization</a:t>
            </a:r>
            <a:r>
              <a:rPr lang="tr-TR" dirty="0" smtClean="0"/>
              <a:t> algoritması</a:t>
            </a:r>
            <a:endParaRPr lang="tr-TR" dirty="0" smtClean="0"/>
          </a:p>
          <a:p>
            <a:r>
              <a:rPr lang="tr-TR" dirty="0" smtClean="0"/>
              <a:t>Özel günlere dikkat ettik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PG2 - Mayo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Fiyat</a:t>
            </a:r>
            <a:r>
              <a:rPr lang="en-US" dirty="0" smtClean="0"/>
              <a:t>: </a:t>
            </a:r>
            <a:r>
              <a:rPr lang="tr-TR" dirty="0" smtClean="0"/>
              <a:t>~77br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571</Words>
  <Application>Microsoft Macintosh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WowAnalytics</vt:lpstr>
      <vt:lpstr>Takım</vt:lpstr>
      <vt:lpstr>Kullanılan Teknolojiler</vt:lpstr>
      <vt:lpstr>Forecast</vt:lpstr>
      <vt:lpstr>Forecast Algoritması</vt:lpstr>
      <vt:lpstr>Modeldeki Featurelar (Tahmin Sırasında Neler Kullandık?)</vt:lpstr>
      <vt:lpstr>Ürün Grubu Tahminleri</vt:lpstr>
      <vt:lpstr>Neler Kullandık?</vt:lpstr>
      <vt:lpstr>PG2 - Mayo</vt:lpstr>
      <vt:lpstr>PowerPoint Presentation</vt:lpstr>
      <vt:lpstr>PG3 - Battaniye</vt:lpstr>
      <vt:lpstr>PowerPoint Presentation</vt:lpstr>
      <vt:lpstr>PG4 - Defter</vt:lpstr>
      <vt:lpstr>PowerPoint Presentation</vt:lpstr>
      <vt:lpstr>PG5 – Elektrtikli Mutfak Aletleri</vt:lpstr>
      <vt:lpstr>Mikser</vt:lpstr>
      <vt:lpstr>Blender</vt:lpstr>
      <vt:lpstr>Mutfak Robotu</vt:lpstr>
      <vt:lpstr>PG1 - Bilgisayar </vt:lpstr>
      <vt:lpstr>Babaya Hediye</vt:lpstr>
      <vt:lpstr>Bilgisayar</vt:lpstr>
      <vt:lpstr>Ürün Eşleştirme Programı</vt:lpstr>
      <vt:lpstr>WowAnalytics</vt:lpstr>
      <vt:lpstr>WowAnalytics Nedir?</vt:lpstr>
      <vt:lpstr>Ekran Görüntüleri</vt:lpstr>
      <vt:lpstr>Backend API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Ürün Grubu Tahminleri</dc:title>
  <dc:creator>Elif Güler</dc:creator>
  <cp:lastModifiedBy>Samed Düzçay</cp:lastModifiedBy>
  <cp:revision>53</cp:revision>
  <dcterms:created xsi:type="dcterms:W3CDTF">2017-05-07T07:28:27Z</dcterms:created>
  <dcterms:modified xsi:type="dcterms:W3CDTF">2017-05-07T15:48:51Z</dcterms:modified>
</cp:coreProperties>
</file>