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72" r:id="rId5"/>
    <p:sldId id="273" r:id="rId6"/>
    <p:sldId id="274" r:id="rId7"/>
    <p:sldId id="295" r:id="rId8"/>
    <p:sldId id="275" r:id="rId9"/>
    <p:sldId id="281" r:id="rId10"/>
    <p:sldId id="282" r:id="rId11"/>
    <p:sldId id="276" r:id="rId12"/>
    <p:sldId id="283" r:id="rId13"/>
    <p:sldId id="296" r:id="rId14"/>
    <p:sldId id="285" r:id="rId15"/>
    <p:sldId id="284" r:id="rId16"/>
    <p:sldId id="287" r:id="rId17"/>
    <p:sldId id="277" r:id="rId18"/>
    <p:sldId id="288" r:id="rId19"/>
    <p:sldId id="289" r:id="rId20"/>
    <p:sldId id="278" r:id="rId21"/>
    <p:sldId id="290" r:id="rId22"/>
    <p:sldId id="291" r:id="rId23"/>
    <p:sldId id="292" r:id="rId24"/>
    <p:sldId id="293" r:id="rId25"/>
    <p:sldId id="294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11/30/2023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California Housing Metrics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Sanket Detroja</a:t>
            </a:r>
          </a:p>
          <a:p>
            <a:r>
              <a:rPr lang="en-US" dirty="0" err="1"/>
              <a:t>Alekhya</a:t>
            </a:r>
            <a:r>
              <a:rPr lang="en-US" dirty="0"/>
              <a:t> </a:t>
            </a:r>
            <a:r>
              <a:rPr lang="en-US" dirty="0" err="1"/>
              <a:t>Aakula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BE8BA-3B9C-2E70-E512-B618CE47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F35C34-3E8B-E139-5415-38C86517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537B4-E85C-D54C-654B-F3E19C2C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4EF9C5-13FC-68EB-FECE-94D013FD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DE39B8-8F3B-8ECB-1C2D-364A02A60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36" t="38423" r="13387" b="30179"/>
          <a:stretch/>
        </p:blipFill>
        <p:spPr>
          <a:xfrm>
            <a:off x="510695" y="2062315"/>
            <a:ext cx="11170610" cy="273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23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96DD0C-4BFC-F399-70A0-056F2D86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0DA383-FA31-8D48-A727-EE483627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3A9C3-7E09-69DE-F548-012E69F7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C5021A-9DF1-657B-4267-B11DA9CC3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BBB25A-9332-CE55-E73E-58DB96FAC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161" y="1499230"/>
            <a:ext cx="5443678" cy="385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25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9B4EB-2C5E-817E-4DAD-321C2DE2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553081-FADA-B580-1CAD-955C148B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CB6A4-1EFC-30B4-CA70-2A0649E1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EC40F1-CC7D-FF0D-1899-189CEE40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QuantileDiscretizer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C9DFE-1330-EA17-4650-B7538FC9F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59" y="1669586"/>
            <a:ext cx="9472481" cy="40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97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4CBDA-3AEE-86A2-AFA0-F92D81091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DEFB1-A80B-975B-4842-4420BD80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657BD-12EF-C2FC-085F-937A5ADF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C24AF-8745-A5A1-75AF-67636E96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13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6F8C8E8-B3F3-5FE2-DFBF-9C6F93D5B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626" y="1901825"/>
            <a:ext cx="8304349" cy="3876675"/>
          </a:xfrm>
        </p:spPr>
      </p:pic>
    </p:spTree>
    <p:extLst>
      <p:ext uri="{BB962C8B-B14F-4D97-AF65-F5344CB8AC3E}">
        <p14:creationId xmlns:p14="http://schemas.microsoft.com/office/powerpoint/2010/main" val="3610015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A295-FC25-1FEC-8416-94DFC13F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effectLst/>
                <a:latin typeface="Sagona Book (Headings)"/>
              </a:rPr>
              <a:t>Preparing data for models</a:t>
            </a:r>
            <a:endParaRPr lang="en-IN" dirty="0">
              <a:latin typeface="Sagona Book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67CF-CA96-80CF-CBF8-AAAE63C7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number of features based on arithmetic operations have been created and tested. </a:t>
            </a:r>
          </a:p>
          <a:p>
            <a:r>
              <a:rPr lang="en-US" dirty="0"/>
              <a:t>The target variable and features are selected.</a:t>
            </a:r>
          </a:p>
          <a:p>
            <a:r>
              <a:rPr lang="en-US" dirty="0"/>
              <a:t>A test sample was selected from the initial data set for subsequent testing of the models.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D94FB-70A8-A9A0-5157-068B6E24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6A08D-294C-9850-5659-E57898469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2A188-BBEB-BD9D-BC87-D8D517E48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868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95C7F9-8BC9-7BEF-ACD1-E5A53144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631D36-0B05-CC9A-A239-9659AEAA3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020AD-47B7-9D91-4AC3-70D89B72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B5954F0-8265-E0EF-5E5C-59DC15BC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1E50C9-64CF-FF50-CC22-F9F9BEB4D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700" y="914182"/>
            <a:ext cx="5532599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17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8BDE0-7261-1852-CFB5-82368230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12841E-F206-D0E8-FCED-A5024487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7F23C-11E6-059F-6C59-016C73AD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CCEDAB-4779-952E-A280-E3C0A3922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4F141F-CAFE-D120-D2C8-3201A3B3B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974" y="2560167"/>
            <a:ext cx="9274051" cy="173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83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0D0A-2818-77BD-928D-E4DC6CF7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1E3DA-62FE-2CD0-6D25-69437687C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effectLst/>
                <a:latin typeface="Gill Sans Nova Light (Body)"/>
              </a:rPr>
              <a:t>The developed pipeline includes:</a:t>
            </a:r>
          </a:p>
          <a:p>
            <a:r>
              <a:rPr lang="en-US" b="0" i="0" dirty="0">
                <a:effectLst/>
                <a:latin typeface="Gill Sans Nova Light (Body)"/>
              </a:rPr>
              <a:t>Creating numerical features </a:t>
            </a:r>
          </a:p>
          <a:p>
            <a:r>
              <a:rPr lang="en-US" dirty="0">
                <a:latin typeface="Gill Sans Nova Light (Body)"/>
              </a:rPr>
              <a:t>Creating categorical features </a:t>
            </a:r>
            <a:endParaRPr lang="en-IN" dirty="0">
              <a:latin typeface="Gill Sans Nova Light (Body)"/>
            </a:endParaRPr>
          </a:p>
          <a:p>
            <a:r>
              <a:rPr lang="en-IN" b="0" i="0" dirty="0">
                <a:effectLst/>
                <a:latin typeface="Gill Sans Nova Light (Body)"/>
              </a:rPr>
              <a:t>Fi</a:t>
            </a:r>
            <a:r>
              <a:rPr lang="en-IN" dirty="0">
                <a:latin typeface="Gill Sans Nova Light (Body)"/>
              </a:rPr>
              <a:t>tting of all features in a single pipeline using linear regression with all features and without categorical features.</a:t>
            </a:r>
          </a:p>
          <a:p>
            <a:pPr marL="0" indent="0">
              <a:buNone/>
            </a:pPr>
            <a:endParaRPr lang="en-IN" dirty="0">
              <a:latin typeface="Gill Sans Nova Light (Body)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92BC2-6F2D-D79D-A191-4028A020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6C0A3-A9F6-07D3-0F75-1BAF8144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317D2-0263-A736-97A2-94FE229CB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12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C3B7B-2480-0DE8-15AB-B10DD9094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12DB18-AE7C-D26F-26AE-CB19802A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2FDA5-EAAD-6743-5722-2A0D6F8C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04D2AD-2C82-59F7-42DF-7C123017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F9FBCE-B0AA-D868-F9AC-293257BCA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568" y="757958"/>
            <a:ext cx="8580864" cy="53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07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0FA83-6ACC-F98F-BB39-67B2B451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8D8B3-F6D3-4089-7070-858A8E97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A0877-6424-EA37-7C7A-7B48D216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67B620-44C7-C5F6-2D22-EBC837E5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43E43F-E228-456A-0666-2085896C8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517" y="2103005"/>
            <a:ext cx="9060965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9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5F55-BCB3-30B2-13DF-F090F562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31153-F062-0B76-D0A1-1D3732D6A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Abstract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Verifying of the input data and their minor editing.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Created (and further verified) a number of calculated features.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A test sample is selected from the initial data set for subsequent testing of the models.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Pipeline created.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Trained two models on different feature sets.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latin typeface="-apple-system"/>
              </a:rPr>
              <a:t>Calculate Metrics</a:t>
            </a:r>
            <a:endParaRPr lang="en-US" b="0" i="0" dirty="0">
              <a:effectLst/>
              <a:latin typeface="-apple-system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65205-6823-A3CF-597F-AA123558F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2B088-06ED-9654-27F1-7BAC966D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E7B5E-3A29-F9D1-34A4-E4A857FE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41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41FEA-86AB-FA57-721E-201130AC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030C4-0F6B-160C-B1FB-F8CAC7AB8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C3149-4F9F-A632-0AAC-03108602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320643-1963-E960-1CBB-806C6EC3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20DF9E-1E64-A579-2146-A40A8C1FB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701" y="727476"/>
            <a:ext cx="5974598" cy="54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27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A768-7402-7FFC-C085-D4433AEB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Terms that we used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178FC-A584-E687-DFDB-C01564E51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R2 (R-squared): A measure of how well the model explains the variance in the data. It ranges from 0 to 1, where 1 indicates a perfect fit.</a:t>
            </a:r>
          </a:p>
          <a:p>
            <a:r>
              <a:rPr lang="en-US" dirty="0"/>
              <a:t>RMSE (Root Mean Squared Error): A measure of how well the model predicts the actual values. It represents the average difference between predicted and actual values.</a:t>
            </a:r>
          </a:p>
          <a:p>
            <a:r>
              <a:rPr lang="en-US" dirty="0"/>
              <a:t>MAE (Mean Absolute Error): Another measure of how well the model predicts the actual values. It represents the average absolute difference between predicted and actual values.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B59BF-E6FB-3196-5B08-281975132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1E0D3-2026-E75B-49AB-68D1DDB1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ACD6F-3885-8336-A2B3-8981C891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38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32C19-6241-C784-BEE6-E3735406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AD860-6E7D-877F-5537-F0FE52245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81B08-5103-F157-9969-BBAAA9C9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491F63-9D9C-54E4-C965-7BD5F58D0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909" y="684424"/>
            <a:ext cx="11153814" cy="676656"/>
          </a:xfrm>
        </p:spPr>
        <p:txBody>
          <a:bodyPr/>
          <a:lstStyle/>
          <a:p>
            <a:pPr algn="just"/>
            <a:r>
              <a:rPr lang="en-US" sz="2800" dirty="0"/>
              <a:t>Summarizes the performance of a model for predicted by three evaluation metrics (R2, RMSE, MAE) in a specific format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5896E2-E78A-A625-86A6-7AB9F48D1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75" y="1707583"/>
            <a:ext cx="11312481" cy="396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86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21DC3-B1E8-1040-10D0-8409B234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results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573DB-8BA1-906F-66CD-D85B04080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Gill Sans Nova Light (Body)"/>
              </a:rPr>
              <a:t>Trained two models:</a:t>
            </a:r>
            <a:br>
              <a:rPr lang="en-US" b="0" i="0" dirty="0">
                <a:effectLst/>
                <a:latin typeface="Gill Sans Nova Light (Body)"/>
              </a:rPr>
            </a:br>
            <a:r>
              <a:rPr lang="en-US" b="0" i="0" dirty="0">
                <a:effectLst/>
                <a:latin typeface="Gill Sans Nova Light (Body)"/>
              </a:rPr>
              <a:t>a) on the entire input feature set;</a:t>
            </a:r>
            <a:br>
              <a:rPr lang="en-US" b="0" i="0" dirty="0">
                <a:effectLst/>
                <a:latin typeface="Gill Sans Nova Light (Body)"/>
              </a:rPr>
            </a:br>
            <a:r>
              <a:rPr lang="en-US" b="0" i="0" dirty="0">
                <a:effectLst/>
                <a:latin typeface="Gill Sans Nova Light (Body)"/>
              </a:rPr>
              <a:t>b) without using categorical input features.</a:t>
            </a:r>
          </a:p>
          <a:p>
            <a:pPr algn="l"/>
            <a:r>
              <a:rPr lang="en-US" b="0" i="0" dirty="0">
                <a:effectLst/>
                <a:latin typeface="Gill Sans Nova Light (Body)"/>
              </a:rPr>
              <a:t>The parameters of the created models were evaluated:</a:t>
            </a:r>
            <a:br>
              <a:rPr lang="en-US" b="0" i="0" dirty="0">
                <a:effectLst/>
                <a:latin typeface="Gill Sans Nova Light (Body)"/>
              </a:rPr>
            </a:br>
            <a:r>
              <a:rPr lang="en-US" b="0" i="0" dirty="0">
                <a:effectLst/>
                <a:latin typeface="Gill Sans Nova Light (Body)"/>
              </a:rPr>
              <a:t>a) based on the results of;</a:t>
            </a:r>
            <a:br>
              <a:rPr lang="en-US" b="0" i="0" dirty="0">
                <a:effectLst/>
                <a:latin typeface="Gill Sans Nova Light (Body)"/>
              </a:rPr>
            </a:br>
            <a:r>
              <a:rPr lang="en-US" b="0" i="0" dirty="0">
                <a:effectLst/>
                <a:latin typeface="Gill Sans Nova Light (Body)"/>
              </a:rPr>
              <a:t>b) on a test data set.</a:t>
            </a:r>
          </a:p>
          <a:p>
            <a:pPr algn="l"/>
            <a:r>
              <a:rPr lang="en-US" b="0" i="0" dirty="0">
                <a:effectLst/>
                <a:latin typeface="Gill Sans Nova Light (Body)"/>
              </a:rPr>
              <a:t>The model on the full set of features showed a higher result than the model without the use of input categorical features. But the difference is small.</a:t>
            </a:r>
          </a:p>
          <a:p>
            <a:endParaRPr lang="en-IN" dirty="0">
              <a:latin typeface="Gill Sans Nova Light (Body)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A953F-C01F-245F-182F-35A0A231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12E86-2DCD-1699-8B1B-DA7A1CAC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A5E3D-2DB2-5962-41AD-DD0B7D06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56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87A26-6B4E-3492-6DC4-B22BF343B3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8EF3B-2986-98D9-0440-CD7D6924E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13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2F67-72C8-9D00-C871-CE105D998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0EDB0-9885-F0D7-7FD1-B923F0E86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California Housing Data, we are trying to describe difference of full set of feature results and only numerical data sets. </a:t>
            </a:r>
          </a:p>
          <a:p>
            <a:r>
              <a:rPr lang="en-US" b="0" i="0" dirty="0">
                <a:effectLst/>
                <a:latin typeface="-apple-system"/>
              </a:rPr>
              <a:t>Trained two models:</a:t>
            </a:r>
            <a:br>
              <a:rPr lang="en-US" dirty="0"/>
            </a:br>
            <a:r>
              <a:rPr lang="en-US" b="0" i="0" dirty="0">
                <a:effectLst/>
                <a:latin typeface="-apple-system"/>
              </a:rPr>
              <a:t>a) On the entire input feature set;</a:t>
            </a:r>
            <a:br>
              <a:rPr lang="en-US" dirty="0"/>
            </a:br>
            <a:r>
              <a:rPr lang="en-US" b="0" i="0" dirty="0">
                <a:effectLst/>
                <a:latin typeface="-apple-system"/>
              </a:rPr>
              <a:t>b) Without using categorical input features.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E3E5-5ED5-E30F-938E-BA841125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BCF0-394F-189B-C5FA-212C45B1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0A835-EB3A-D4B0-87AE-E5639852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6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2E0C78-7DE3-A045-A334-E6097678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F9D205-8B47-F642-7EEC-4FC894E3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528AE-FBFC-CFA7-59B3-95D277FC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445478-2971-630A-C757-74968B4F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6305FD-1B1E-043A-2F53-BE1E32410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6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D5B4-FA6F-B549-BEAF-2D31FCE5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and Technologies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8CCF7-3277-0657-11E4-00EB89101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Technologies:</a:t>
            </a:r>
          </a:p>
          <a:p>
            <a:r>
              <a:rPr lang="en-IN" dirty="0" err="1"/>
              <a:t>Jupyter</a:t>
            </a:r>
            <a:r>
              <a:rPr lang="en-IN" dirty="0"/>
              <a:t> notebook </a:t>
            </a:r>
          </a:p>
          <a:p>
            <a:r>
              <a:rPr lang="en-IN" dirty="0" err="1"/>
              <a:t>pyspark</a:t>
            </a:r>
            <a:endParaRPr lang="en-IN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Majorly used libraries in our project:</a:t>
            </a:r>
          </a:p>
          <a:p>
            <a:r>
              <a:rPr lang="en-US" dirty="0"/>
              <a:t>import pandas as pd</a:t>
            </a:r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import </a:t>
            </a:r>
            <a:r>
              <a:rPr lang="en-US" dirty="0" err="1"/>
              <a:t>pyspark</a:t>
            </a:r>
            <a:endParaRPr lang="en-US" dirty="0"/>
          </a:p>
          <a:p>
            <a:r>
              <a:rPr lang="en-IN" dirty="0"/>
              <a:t>from </a:t>
            </a:r>
            <a:r>
              <a:rPr lang="en-IN" dirty="0" err="1"/>
              <a:t>pyspark.ml.feature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323E8-F954-1A91-3012-4AF7D216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9FB33-1DCC-E352-3E59-768C9EF66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0D1E2-EDC1-C9B0-6158-F73FAA9A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9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B4C1A-AF4E-103B-9B4E-7F7EB603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776E8-2FC2-7AB6-EB00-C5DD8ACE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A1107-BC4B-8C73-B065-2CA41968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CBD1E0-F6EF-A5D4-72DA-7B82C824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7874D2-B36D-D3CA-87FA-20CA540BF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625" y="2054033"/>
            <a:ext cx="9306750" cy="274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9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DDC3-5440-F0CC-AD83-913F8153A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err="1"/>
              <a:t>pyspark</a:t>
            </a:r>
            <a:r>
              <a:rPr lang="en-US" dirty="0"/>
              <a:t> session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76DE37D-9337-F983-FD3A-80C6ACA87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2262" y="1680643"/>
            <a:ext cx="5207476" cy="433383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B2DCF-378D-41C1-2741-94F62DFD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001F3-30D8-35EE-54F8-A05A49E70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95D9B-1493-3353-B20D-E1F6FAC1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59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9069-DE6D-B674-20B8-4D2BE6709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9FD43-D3DA-200D-B502-903EA3150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Gill Sans Nova Light (Body)"/>
              </a:rPr>
              <a:t>There are a small number of missing values in the data (1% of all observations).</a:t>
            </a:r>
            <a:br>
              <a:rPr lang="en-US" dirty="0">
                <a:latin typeface="Gill Sans Nova Light (Body)"/>
              </a:rPr>
            </a:br>
            <a:r>
              <a:rPr lang="en-US" b="0" i="0" dirty="0">
                <a:effectLst/>
                <a:latin typeface="Gill Sans Nova Light (Body)"/>
              </a:rPr>
              <a:t>Missing values are filled with mean (median) values given context</a:t>
            </a:r>
            <a:endParaRPr lang="en-IN" dirty="0">
              <a:latin typeface="Gill Sans Nova Light (Body)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E3C92-2BDA-FA2A-9C8A-8D674824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D9D01-737E-EAC8-A9AF-E017C4B0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A4536-B85E-9A13-2DAC-621DAE801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95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7644C6-7BA7-E743-DAD0-B6929646D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82D33-4018-E5D1-BF95-5114186D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B6570-6E2D-2658-8FD1-0D6FFF1E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C5CC3D-789D-CF8F-7383-E2C82684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4869FA-1C6A-06FA-D637-551392650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033" y="1380744"/>
            <a:ext cx="7164702" cy="443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0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{5E58AD86-B151-462F-AABD-27B8A4E45C1C}tf11964407_win32</Template>
  <TotalTime>303</TotalTime>
  <Words>541</Words>
  <Application>Microsoft Office PowerPoint</Application>
  <PresentationFormat>Widescreen</PresentationFormat>
  <Paragraphs>113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-apple-system</vt:lpstr>
      <vt:lpstr>Arial</vt:lpstr>
      <vt:lpstr>Calibri</vt:lpstr>
      <vt:lpstr>Courier New</vt:lpstr>
      <vt:lpstr>Gill Sans Nova</vt:lpstr>
      <vt:lpstr>Gill Sans Nova Light</vt:lpstr>
      <vt:lpstr>Gill Sans Nova Light (Body)</vt:lpstr>
      <vt:lpstr>Sagona Book</vt:lpstr>
      <vt:lpstr>Sagona Book (Headings)</vt:lpstr>
      <vt:lpstr>Office Theme</vt:lpstr>
      <vt:lpstr>California Housing Metrics </vt:lpstr>
      <vt:lpstr>CONTENTS</vt:lpstr>
      <vt:lpstr>Abstract</vt:lpstr>
      <vt:lpstr>PowerPoint Presentation</vt:lpstr>
      <vt:lpstr>Libraries and Technologies </vt:lpstr>
      <vt:lpstr>PowerPoint Presentation</vt:lpstr>
      <vt:lpstr>Starting pyspark session</vt:lpstr>
      <vt:lpstr>Data Cleaning </vt:lpstr>
      <vt:lpstr>PowerPoint Presentation</vt:lpstr>
      <vt:lpstr>PowerPoint Presentation</vt:lpstr>
      <vt:lpstr>PowerPoint Presentation</vt:lpstr>
      <vt:lpstr>QuantileDiscretizer </vt:lpstr>
      <vt:lpstr>PowerPoint Presentation</vt:lpstr>
      <vt:lpstr>Preparing data for models</vt:lpstr>
      <vt:lpstr>PowerPoint Presentation</vt:lpstr>
      <vt:lpstr>PowerPoint Presentation</vt:lpstr>
      <vt:lpstr>Pipeline </vt:lpstr>
      <vt:lpstr>PowerPoint Presentation</vt:lpstr>
      <vt:lpstr>PowerPoint Presentation</vt:lpstr>
      <vt:lpstr>PowerPoint Presentation</vt:lpstr>
      <vt:lpstr>Metrics Terms that we used </vt:lpstr>
      <vt:lpstr>Summarizes the performance of a model for predicted by three evaluation metrics (R2, RMSE, MAE) in a specific format</vt:lpstr>
      <vt:lpstr>Descriptive results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Housing Metrics </dc:title>
  <dc:creator>sanket detroja</dc:creator>
  <cp:lastModifiedBy>sanket detroja</cp:lastModifiedBy>
  <cp:revision>8</cp:revision>
  <dcterms:created xsi:type="dcterms:W3CDTF">2023-11-28T05:20:30Z</dcterms:created>
  <dcterms:modified xsi:type="dcterms:W3CDTF">2023-12-01T05:03:50Z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