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ba4b0b12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a4b0b12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d1af418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1af418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ba4b0b12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ba4b0b12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ba4b0b12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ba4b0b12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ba4b0b12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ba4b0b12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d1af418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d1af418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d1af418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d1af418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d1af4185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d1af4185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ba4b0b1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ba4b0b1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ba4b0b12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ba4b0b12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ba4b0b12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ba4b0b12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ba4b0b12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ba4b0b12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ba4b0b12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ba4b0b12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ba4b0b12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ba4b0b12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ba4b0b12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ba4b0b12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ba4b0b12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a4b0b12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1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Ngoc Luu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population forecasting model for the World</a:t>
            </a:r>
            <a:endParaRPr/>
          </a:p>
          <a:p>
            <a:pPr indent="0" lvl="0" marL="0" rtl="0" algn="l">
              <a:spcBef>
                <a:spcPts val="0"/>
              </a:spcBef>
              <a:spcAft>
                <a:spcPts val="0"/>
              </a:spcAft>
              <a:buNone/>
            </a:pPr>
            <a:r>
              <a:rPr lang="en"/>
              <a:t> </a:t>
            </a:r>
            <a:endParaRPr/>
          </a:p>
        </p:txBody>
      </p:sp>
      <p:sp>
        <p:nvSpPr>
          <p:cNvPr id="149" name="Google Shape;149;p22"/>
          <p:cNvSpPr txBox="1"/>
          <p:nvPr>
            <p:ph idx="1" type="body"/>
          </p:nvPr>
        </p:nvSpPr>
        <p:spPr>
          <a:xfrm>
            <a:off x="729450" y="23942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Population was chosen to build the forecasting model because of its almost linear relationship with time.</a:t>
            </a:r>
            <a:endParaRPr/>
          </a:p>
          <a:p>
            <a:pPr indent="-311150" lvl="0" marL="457200" rtl="0" algn="l">
              <a:spcBef>
                <a:spcPts val="0"/>
              </a:spcBef>
              <a:spcAft>
                <a:spcPts val="0"/>
              </a:spcAft>
              <a:buSzPts val="1300"/>
              <a:buChar char="-"/>
            </a:pPr>
            <a:r>
              <a:rPr lang="en"/>
              <a:t>A linearly observed data would produce the least errors for our model</a:t>
            </a:r>
            <a:endParaRPr/>
          </a:p>
          <a:p>
            <a:pPr indent="-311150" lvl="0" marL="457200" rtl="0" algn="l">
              <a:spcBef>
                <a:spcPts val="0"/>
              </a:spcBef>
              <a:spcAft>
                <a:spcPts val="0"/>
              </a:spcAft>
              <a:buSzPts val="1300"/>
              <a:buChar char="-"/>
            </a:pPr>
            <a:r>
              <a:rPr lang="en"/>
              <a:t>Although it is not done here but from the predicted (future) values of population we can determine the predicted GDP and Energy Consumption  by finding the relationship of Population and these respective feature</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 Population, GDP and Total Energy Consumption over the years in graphs</a:t>
            </a:r>
            <a:endParaRPr/>
          </a:p>
        </p:txBody>
      </p:sp>
      <p:pic>
        <p:nvPicPr>
          <p:cNvPr id="155" name="Google Shape;155;p23"/>
          <p:cNvPicPr preferRelativeResize="0"/>
          <p:nvPr/>
        </p:nvPicPr>
        <p:blipFill rotWithShape="1">
          <a:blip r:embed="rId3">
            <a:alphaModFix/>
          </a:blip>
          <a:srcRect b="-2690" l="0" r="-2427" t="0"/>
          <a:stretch/>
        </p:blipFill>
        <p:spPr>
          <a:xfrm>
            <a:off x="1315950" y="2571750"/>
            <a:ext cx="7350800" cy="212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using scikit and prophet</a:t>
            </a:r>
            <a:endParaRPr/>
          </a:p>
        </p:txBody>
      </p:sp>
      <p:sp>
        <p:nvSpPr>
          <p:cNvPr id="161" name="Google Shape;161;p24"/>
          <p:cNvSpPr txBox="1"/>
          <p:nvPr>
            <p:ph idx="1" type="body"/>
          </p:nvPr>
        </p:nvSpPr>
        <p:spPr>
          <a:xfrm>
            <a:off x="729450" y="2078875"/>
            <a:ext cx="7688700" cy="26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Scikit:</a:t>
            </a:r>
            <a:endParaRPr/>
          </a:p>
          <a:p>
            <a:pPr indent="-311150" lvl="0" marL="457200" rtl="0" algn="l">
              <a:spcBef>
                <a:spcPts val="1600"/>
              </a:spcBef>
              <a:spcAft>
                <a:spcPts val="0"/>
              </a:spcAft>
              <a:buSzPts val="1300"/>
              <a:buChar char="-"/>
            </a:pPr>
            <a:r>
              <a:rPr lang="en"/>
              <a:t>Here scikit was used to find the best fitted line through the available data. </a:t>
            </a:r>
            <a:endParaRPr/>
          </a:p>
          <a:p>
            <a:pPr indent="-311150" lvl="0" marL="457200" rtl="0" algn="l">
              <a:spcBef>
                <a:spcPts val="1600"/>
              </a:spcBef>
              <a:spcAft>
                <a:spcPts val="0"/>
              </a:spcAft>
              <a:buSzPts val="1300"/>
              <a:buChar char="-"/>
            </a:pPr>
            <a:r>
              <a:rPr lang="en"/>
              <a:t>Predicted future values of population are determined by using the intercept and slope of the best fitted line</a:t>
            </a:r>
            <a:endParaRPr/>
          </a:p>
          <a:p>
            <a:pPr indent="0" lvl="0" marL="0" rtl="0" algn="l">
              <a:spcBef>
                <a:spcPts val="1600"/>
              </a:spcBef>
              <a:spcAft>
                <a:spcPts val="0"/>
              </a:spcAft>
              <a:buNone/>
            </a:pPr>
            <a:r>
              <a:rPr lang="en"/>
              <a:t>Prophet:</a:t>
            </a:r>
            <a:endParaRPr/>
          </a:p>
          <a:p>
            <a:pPr indent="-311150" lvl="0" marL="457200" rtl="0" algn="l">
              <a:spcBef>
                <a:spcPts val="1600"/>
              </a:spcBef>
              <a:spcAft>
                <a:spcPts val="0"/>
              </a:spcAft>
              <a:buSzPts val="1300"/>
              <a:buChar char="-"/>
            </a:pPr>
            <a:r>
              <a:rPr lang="en"/>
              <a:t>New DataFrame to be created to conform with prophet requirements</a:t>
            </a:r>
            <a:endParaRPr/>
          </a:p>
          <a:p>
            <a:pPr indent="-311150" lvl="0" marL="457200" rtl="0" algn="l">
              <a:spcBef>
                <a:spcPts val="0"/>
              </a:spcBef>
              <a:spcAft>
                <a:spcPts val="0"/>
              </a:spcAft>
              <a:buSzPts val="1300"/>
              <a:buChar char="-"/>
            </a:pPr>
            <a:r>
              <a:rPr lang="en"/>
              <a:t>Future values were handled in the background</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Scikit                                           Prophet</a:t>
            </a:r>
            <a:endParaRPr/>
          </a:p>
        </p:txBody>
      </p:sp>
      <p:sp>
        <p:nvSpPr>
          <p:cNvPr id="167" name="Google Shape;167;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5"/>
          <p:cNvPicPr preferRelativeResize="0"/>
          <p:nvPr/>
        </p:nvPicPr>
        <p:blipFill>
          <a:blip r:embed="rId3">
            <a:alphaModFix/>
          </a:blip>
          <a:stretch>
            <a:fillRect/>
          </a:stretch>
        </p:blipFill>
        <p:spPr>
          <a:xfrm>
            <a:off x="820497" y="2190860"/>
            <a:ext cx="2875509" cy="2037125"/>
          </a:xfrm>
          <a:prstGeom prst="rect">
            <a:avLst/>
          </a:prstGeom>
          <a:noFill/>
          <a:ln>
            <a:noFill/>
          </a:ln>
        </p:spPr>
      </p:pic>
      <p:pic>
        <p:nvPicPr>
          <p:cNvPr id="169" name="Google Shape;169;p25"/>
          <p:cNvPicPr preferRelativeResize="0"/>
          <p:nvPr/>
        </p:nvPicPr>
        <p:blipFill>
          <a:blip r:embed="rId4">
            <a:alphaModFix/>
          </a:blip>
          <a:stretch>
            <a:fillRect/>
          </a:stretch>
        </p:blipFill>
        <p:spPr>
          <a:xfrm>
            <a:off x="5028676" y="2264037"/>
            <a:ext cx="3146875" cy="1890775"/>
          </a:xfrm>
          <a:prstGeom prst="rect">
            <a:avLst/>
          </a:prstGeom>
          <a:noFill/>
          <a:ln>
            <a:noFill/>
          </a:ln>
        </p:spPr>
      </p:pic>
      <p:sp>
        <p:nvSpPr>
          <p:cNvPr id="170" name="Google Shape;170;p25"/>
          <p:cNvSpPr txBox="1"/>
          <p:nvPr/>
        </p:nvSpPr>
        <p:spPr>
          <a:xfrm>
            <a:off x="1196500" y="4392050"/>
            <a:ext cx="21888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7650" y="1318625"/>
            <a:ext cx="7688700" cy="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both scikit and prophet predicted values on the same plot</a:t>
            </a:r>
            <a:endParaRPr/>
          </a:p>
        </p:txBody>
      </p:sp>
      <p:pic>
        <p:nvPicPr>
          <p:cNvPr id="176" name="Google Shape;176;p26"/>
          <p:cNvPicPr preferRelativeResize="0"/>
          <p:nvPr/>
        </p:nvPicPr>
        <p:blipFill>
          <a:blip r:embed="rId3">
            <a:alphaModFix/>
          </a:blip>
          <a:stretch>
            <a:fillRect/>
          </a:stretch>
        </p:blipFill>
        <p:spPr>
          <a:xfrm>
            <a:off x="727650" y="2288400"/>
            <a:ext cx="3081450" cy="2109950"/>
          </a:xfrm>
          <a:prstGeom prst="rect">
            <a:avLst/>
          </a:prstGeom>
          <a:noFill/>
          <a:ln>
            <a:noFill/>
          </a:ln>
        </p:spPr>
      </p:pic>
      <p:sp>
        <p:nvSpPr>
          <p:cNvPr id="177" name="Google Shape;177;p26"/>
          <p:cNvSpPr txBox="1"/>
          <p:nvPr/>
        </p:nvSpPr>
        <p:spPr>
          <a:xfrm>
            <a:off x="4195050" y="2633775"/>
            <a:ext cx="4341000" cy="16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Dots are prophet’s values while the green line is scikit’s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They look very close to each other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Comparing their performance by determining the RMSE on the observed data (1971 - 2014) shows that prophet’s RMSE is a lot smaller than scikit’s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8" name="Google Shape;178;p26"/>
          <p:cNvPicPr preferRelativeResize="0"/>
          <p:nvPr/>
        </p:nvPicPr>
        <p:blipFill>
          <a:blip r:embed="rId4">
            <a:alphaModFix/>
          </a:blip>
          <a:stretch>
            <a:fillRect/>
          </a:stretch>
        </p:blipFill>
        <p:spPr>
          <a:xfrm>
            <a:off x="4734125" y="4099400"/>
            <a:ext cx="2714625" cy="37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relationships (GDP vs. Population) and (Total Energy Consumption vs. Population)</a:t>
            </a:r>
            <a:endParaRPr/>
          </a:p>
        </p:txBody>
      </p:sp>
      <p:pic>
        <p:nvPicPr>
          <p:cNvPr id="184" name="Google Shape;184;p27"/>
          <p:cNvPicPr preferRelativeResize="0"/>
          <p:nvPr/>
        </p:nvPicPr>
        <p:blipFill>
          <a:blip r:embed="rId3">
            <a:alphaModFix/>
          </a:blip>
          <a:stretch>
            <a:fillRect/>
          </a:stretch>
        </p:blipFill>
        <p:spPr>
          <a:xfrm>
            <a:off x="1146700" y="2432552"/>
            <a:ext cx="6850599" cy="247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the relationships using Python statsmodels Ordinary Least Squares (OLS) </a:t>
            </a:r>
            <a:endParaRPr/>
          </a:p>
        </p:txBody>
      </p:sp>
      <p:pic>
        <p:nvPicPr>
          <p:cNvPr id="190" name="Google Shape;190;p28"/>
          <p:cNvPicPr preferRelativeResize="0"/>
          <p:nvPr/>
        </p:nvPicPr>
        <p:blipFill>
          <a:blip r:embed="rId3">
            <a:alphaModFix/>
          </a:blip>
          <a:stretch>
            <a:fillRect/>
          </a:stretch>
        </p:blipFill>
        <p:spPr>
          <a:xfrm>
            <a:off x="913600" y="2333651"/>
            <a:ext cx="4419599" cy="2657450"/>
          </a:xfrm>
          <a:prstGeom prst="rect">
            <a:avLst/>
          </a:prstGeom>
          <a:noFill/>
          <a:ln>
            <a:noFill/>
          </a:ln>
        </p:spPr>
      </p:pic>
      <p:sp>
        <p:nvSpPr>
          <p:cNvPr id="191" name="Google Shape;191;p28"/>
          <p:cNvSpPr txBox="1"/>
          <p:nvPr/>
        </p:nvSpPr>
        <p:spPr>
          <a:xfrm>
            <a:off x="6024300" y="2903425"/>
            <a:ext cx="22620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Obtaining the slope and y-intercept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log(GDP) vs. Population</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1251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the relationships using Python statsmodels Ordinary Least Squares (OLS) </a:t>
            </a:r>
            <a:endParaRPr/>
          </a:p>
        </p:txBody>
      </p:sp>
      <p:sp>
        <p:nvSpPr>
          <p:cNvPr id="197" name="Google Shape;197;p29"/>
          <p:cNvSpPr txBox="1"/>
          <p:nvPr/>
        </p:nvSpPr>
        <p:spPr>
          <a:xfrm>
            <a:off x="6024300" y="2903425"/>
            <a:ext cx="2262000" cy="7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Obtaining the slope and y-intercept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Energy  vs. Population</a:t>
            </a:r>
            <a:endParaRPr>
              <a:latin typeface="Lato"/>
              <a:ea typeface="Lato"/>
              <a:cs typeface="Lato"/>
              <a:sym typeface="Lato"/>
            </a:endParaRPr>
          </a:p>
        </p:txBody>
      </p:sp>
      <p:pic>
        <p:nvPicPr>
          <p:cNvPr id="198" name="Google Shape;198;p29"/>
          <p:cNvPicPr preferRelativeResize="0"/>
          <p:nvPr/>
        </p:nvPicPr>
        <p:blipFill>
          <a:blip r:embed="rId3">
            <a:alphaModFix/>
          </a:blip>
          <a:stretch>
            <a:fillRect/>
          </a:stretch>
        </p:blipFill>
        <p:spPr>
          <a:xfrm>
            <a:off x="587525" y="2338275"/>
            <a:ext cx="4291501" cy="260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data and Data Wrangling</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were downloaded from the World Bank</a:t>
            </a:r>
            <a:endParaRPr/>
          </a:p>
          <a:p>
            <a:pPr indent="-311150" lvl="0" marL="457200" rtl="0" algn="l">
              <a:spcBef>
                <a:spcPts val="0"/>
              </a:spcBef>
              <a:spcAft>
                <a:spcPts val="0"/>
              </a:spcAft>
              <a:buSzPts val="1300"/>
              <a:buChar char="-"/>
            </a:pPr>
            <a:r>
              <a:rPr lang="en"/>
              <a:t>Each csv file when imported to panda DataFrame will have the columns are the years, rows are countries. </a:t>
            </a:r>
            <a:endParaRPr/>
          </a:p>
          <a:p>
            <a:pPr indent="-311150" lvl="0" marL="457200" rtl="0" algn="l">
              <a:spcBef>
                <a:spcPts val="0"/>
              </a:spcBef>
              <a:spcAft>
                <a:spcPts val="0"/>
              </a:spcAft>
              <a:buSzPts val="1300"/>
              <a:buChar char="-"/>
            </a:pPr>
            <a:r>
              <a:rPr lang="en"/>
              <a:t>There are 264 rows, more rows than the actual countries because the data also has grouped countries into regions and other categories. </a:t>
            </a:r>
            <a:endParaRPr/>
          </a:p>
          <a:p>
            <a:pPr indent="-311150" lvl="0" marL="457200" rtl="0" algn="l">
              <a:spcBef>
                <a:spcPts val="0"/>
              </a:spcBef>
              <a:spcAft>
                <a:spcPts val="0"/>
              </a:spcAft>
              <a:buSzPts val="1300"/>
              <a:buChar char="-"/>
            </a:pPr>
            <a:r>
              <a:rPr lang="en"/>
              <a:t>These csv files are named population, gdp, energy as they contain the respective info about the countries. We will call these ‘features’ of the coutries.</a:t>
            </a:r>
            <a:endParaRPr/>
          </a:p>
          <a:p>
            <a:pPr indent="-311150" lvl="0" marL="457200" rtl="0" algn="l">
              <a:spcBef>
                <a:spcPts val="0"/>
              </a:spcBef>
              <a:spcAft>
                <a:spcPts val="0"/>
              </a:spcAft>
              <a:buSzPts val="1300"/>
              <a:buChar char="-"/>
            </a:pPr>
            <a:r>
              <a:rPr lang="en"/>
              <a:t>Due to data </a:t>
            </a:r>
            <a:r>
              <a:rPr lang="en"/>
              <a:t>availability</a:t>
            </a:r>
            <a:r>
              <a:rPr lang="en"/>
              <a:t>, only the years from 1971 - 2014 to be kept for analysis</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Data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import csv files to panda DataFrame:</a:t>
            </a:r>
            <a:endParaRPr/>
          </a:p>
          <a:p>
            <a:pPr indent="-311150" lvl="0" marL="457200" rtl="0" algn="l">
              <a:spcBef>
                <a:spcPts val="1600"/>
              </a:spcBef>
              <a:spcAft>
                <a:spcPts val="0"/>
              </a:spcAft>
              <a:buSzPts val="1300"/>
              <a:buChar char="-"/>
            </a:pPr>
            <a:r>
              <a:rPr lang="en"/>
              <a:t>The first 4 rows will be omitted due to title</a:t>
            </a:r>
            <a:endParaRPr/>
          </a:p>
          <a:p>
            <a:pPr indent="-311150" lvl="0" marL="457200" rtl="0" algn="l">
              <a:spcBef>
                <a:spcPts val="0"/>
              </a:spcBef>
              <a:spcAft>
                <a:spcPts val="0"/>
              </a:spcAft>
              <a:buSzPts val="1300"/>
              <a:buChar char="-"/>
            </a:pPr>
            <a:r>
              <a:rPr lang="en"/>
              <a:t>Due to data availability, only the years from 1971 - 2014 will be kept</a:t>
            </a:r>
            <a:endParaRPr/>
          </a:p>
          <a:p>
            <a:pPr indent="-311150" lvl="0" marL="457200" rtl="0" algn="l">
              <a:spcBef>
                <a:spcPts val="0"/>
              </a:spcBef>
              <a:spcAft>
                <a:spcPts val="0"/>
              </a:spcAft>
              <a:buSzPts val="1300"/>
              <a:buChar char="-"/>
            </a:pPr>
            <a:r>
              <a:rPr lang="en"/>
              <a:t>Missing values will be filled with NaN</a:t>
            </a:r>
            <a:endParaRPr/>
          </a:p>
          <a:p>
            <a:pPr indent="-311150" lvl="0" marL="457200" rtl="0" algn="l">
              <a:spcBef>
                <a:spcPts val="0"/>
              </a:spcBef>
              <a:spcAft>
                <a:spcPts val="0"/>
              </a:spcAft>
              <a:buSzPts val="1300"/>
              <a:buChar char="-"/>
            </a:pPr>
            <a:r>
              <a:rPr lang="en"/>
              <a:t>Other columns: Country Code, Indicator Name, Indicator Code will also be omitted.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Data</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importing and wrangling:</a:t>
            </a:r>
            <a:endParaRPr/>
          </a:p>
          <a:p>
            <a:pPr indent="-311150" lvl="0" marL="457200" rtl="0" algn="l">
              <a:spcBef>
                <a:spcPts val="1600"/>
              </a:spcBef>
              <a:spcAft>
                <a:spcPts val="0"/>
              </a:spcAft>
              <a:buSzPts val="1300"/>
              <a:buChar char="-"/>
            </a:pPr>
            <a:r>
              <a:rPr lang="en"/>
              <a:t>We will have three DataFrames: population, gdp and energy</a:t>
            </a:r>
            <a:endParaRPr/>
          </a:p>
          <a:p>
            <a:pPr indent="-311150" lvl="0" marL="457200" rtl="0" algn="l">
              <a:spcBef>
                <a:spcPts val="0"/>
              </a:spcBef>
              <a:spcAft>
                <a:spcPts val="0"/>
              </a:spcAft>
              <a:buSzPts val="1300"/>
              <a:buChar char="-"/>
            </a:pPr>
            <a:r>
              <a:rPr lang="en"/>
              <a:t>Each is uniformly shaped: 264 rows by 44 columns</a:t>
            </a:r>
            <a:endParaRPr/>
          </a:p>
          <a:p>
            <a:pPr indent="-311150" lvl="0" marL="457200" rtl="0" algn="l">
              <a:spcBef>
                <a:spcPts val="0"/>
              </a:spcBef>
              <a:spcAft>
                <a:spcPts val="0"/>
              </a:spcAft>
              <a:buSzPts val="1300"/>
              <a:buChar char="-"/>
            </a:pPr>
            <a:r>
              <a:rPr lang="en"/>
              <a:t>Each row is a country (or region, or a category created by World Bank)</a:t>
            </a:r>
            <a:endParaRPr/>
          </a:p>
          <a:p>
            <a:pPr indent="-311150" lvl="0" marL="457200" rtl="0" algn="l">
              <a:spcBef>
                <a:spcPts val="0"/>
              </a:spcBef>
              <a:spcAft>
                <a:spcPts val="0"/>
              </a:spcAft>
              <a:buSzPts val="1300"/>
              <a:buChar char="-"/>
            </a:pPr>
            <a:r>
              <a:rPr lang="en"/>
              <a:t>44 columns are years from 1971 - 2014</a:t>
            </a:r>
            <a:endParaRPr/>
          </a:p>
          <a:p>
            <a:pPr indent="-311150" lvl="0" marL="457200" rtl="0" algn="l">
              <a:spcBef>
                <a:spcPts val="0"/>
              </a:spcBef>
              <a:spcAft>
                <a:spcPts val="0"/>
              </a:spcAft>
              <a:buSzPts val="1300"/>
              <a:buChar char="-"/>
            </a:pPr>
            <a:r>
              <a:rPr lang="en"/>
              <a:t>GDP in US Dollar is the total country as whole; while energy consumption (in kg of oil equivalent) is per person per year, which we will standardize to Total Energy Consumption later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Exploratory</a:t>
            </a:r>
            <a:endParaRPr/>
          </a:p>
        </p:txBody>
      </p:sp>
      <p:sp>
        <p:nvSpPr>
          <p:cNvPr id="111" name="Google Shape;111;p17"/>
          <p:cNvSpPr txBox="1"/>
          <p:nvPr>
            <p:ph idx="1" type="body"/>
          </p:nvPr>
        </p:nvSpPr>
        <p:spPr>
          <a:xfrm>
            <a:off x="705188"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plotting these time series (GDP is converted to per person):</a:t>
            </a:r>
            <a:endParaRPr/>
          </a:p>
          <a:p>
            <a:pPr indent="0" lvl="0" marL="0" rtl="0" algn="l">
              <a:spcBef>
                <a:spcPts val="160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959438" y="2418525"/>
            <a:ext cx="7479374" cy="2605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Exploratory</a:t>
            </a:r>
            <a:endParaRPr/>
          </a:p>
          <a:p>
            <a:pPr indent="0" lvl="0" marL="0" rtl="0" algn="l">
              <a:spcBef>
                <a:spcPts val="0"/>
              </a:spcBef>
              <a:spcAft>
                <a:spcPts val="0"/>
              </a:spcAft>
              <a:buNone/>
            </a:pPr>
            <a:r>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Total Energy Consumption and Total GDP </a:t>
            </a:r>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1241813" y="2468950"/>
            <a:ext cx="6663974" cy="241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Exploratory</a:t>
            </a:r>
            <a:endParaRPr/>
          </a:p>
          <a:p>
            <a:pPr indent="0" lvl="0" marL="0" rtl="0" algn="l">
              <a:spcBef>
                <a:spcPts val="0"/>
              </a:spcBef>
              <a:spcAft>
                <a:spcPts val="0"/>
              </a:spcAft>
              <a:buNone/>
            </a:pPr>
            <a:r>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 much more complicated relationship when using per person values.</a:t>
            </a:r>
            <a:endParaRPr/>
          </a:p>
          <a:p>
            <a:pPr indent="0" lvl="0" marL="0" rtl="0" algn="l">
              <a:spcBef>
                <a:spcPts val="1600"/>
              </a:spcBef>
              <a:spcAft>
                <a:spcPts val="0"/>
              </a:spcAft>
              <a:buNone/>
            </a:pPr>
            <a:r>
              <a:rPr lang="en"/>
              <a:t>When converting per person value to each country total energy consumption (and GDP) by multiplying the value of that year to its population of the same year, the plot clearly show a better trend. </a:t>
            </a:r>
            <a:endParaRPr/>
          </a:p>
          <a:p>
            <a:pPr indent="0" lvl="0" marL="0" rtl="0" algn="l">
              <a:spcBef>
                <a:spcPts val="1600"/>
              </a:spcBef>
              <a:spcAft>
                <a:spcPts val="1600"/>
              </a:spcAft>
              <a:buNone/>
            </a:pPr>
            <a:r>
              <a:rPr lang="en"/>
              <a:t>Perhaps, it is not uncommon to expect the increase in energy consumption over time but it does not always translate to that its citizen is consuming more energy. Perhaps, may be it was due to the development of energy does not keep up with the population increase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Exploratory</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Comparing the distribution of the Pearson correlation coefficients between Per Capita and Total values</a:t>
            </a:r>
            <a:endParaRPr/>
          </a:p>
        </p:txBody>
      </p:sp>
      <p:pic>
        <p:nvPicPr>
          <p:cNvPr id="132" name="Google Shape;132;p20"/>
          <p:cNvPicPr preferRelativeResize="0"/>
          <p:nvPr/>
        </p:nvPicPr>
        <p:blipFill>
          <a:blip r:embed="rId3">
            <a:alphaModFix/>
          </a:blip>
          <a:stretch>
            <a:fillRect/>
          </a:stretch>
        </p:blipFill>
        <p:spPr>
          <a:xfrm>
            <a:off x="1001750" y="2571750"/>
            <a:ext cx="4990649" cy="1579525"/>
          </a:xfrm>
          <a:prstGeom prst="rect">
            <a:avLst/>
          </a:prstGeom>
          <a:noFill/>
          <a:ln>
            <a:noFill/>
          </a:ln>
        </p:spPr>
      </p:pic>
      <p:sp>
        <p:nvSpPr>
          <p:cNvPr id="133" name="Google Shape;133;p20"/>
          <p:cNvSpPr txBox="1"/>
          <p:nvPr/>
        </p:nvSpPr>
        <p:spPr>
          <a:xfrm>
            <a:off x="6048175" y="2714025"/>
            <a:ext cx="2217900" cy="12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Using per person value: only 43% (of 264) has a Pearson CCs &gt;= 0.7 against a 66% if Total values were chosen</a:t>
            </a:r>
            <a:endParaRPr>
              <a:latin typeface="Lato"/>
              <a:ea typeface="Lato"/>
              <a:cs typeface="Lato"/>
              <a:sym typeface="Lato"/>
            </a:endParaRPr>
          </a:p>
        </p:txBody>
      </p:sp>
      <p:sp>
        <p:nvSpPr>
          <p:cNvPr id="134" name="Google Shape;134;p20"/>
          <p:cNvSpPr txBox="1"/>
          <p:nvPr/>
        </p:nvSpPr>
        <p:spPr>
          <a:xfrm>
            <a:off x="1327825" y="4099200"/>
            <a:ext cx="46647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Energy Consumption; Left: per person; Right: Total values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Exploratory</a:t>
            </a:r>
            <a:endParaRPr/>
          </a:p>
          <a:p>
            <a:pPr indent="0" lvl="0" marL="0" rtl="0" algn="l">
              <a:spcBef>
                <a:spcPts val="0"/>
              </a:spcBef>
              <a:spcAft>
                <a:spcPts val="0"/>
              </a:spcAft>
              <a:buNone/>
            </a:pPr>
            <a:r>
              <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https://www.youtube.com/watch?v=ztfkThYIp5c</a:t>
            </a:r>
            <a:endParaRPr/>
          </a:p>
        </p:txBody>
      </p:sp>
      <p:pic>
        <p:nvPicPr>
          <p:cNvPr id="141" name="Google Shape;141;p21"/>
          <p:cNvPicPr preferRelativeResize="0"/>
          <p:nvPr/>
        </p:nvPicPr>
        <p:blipFill>
          <a:blip r:embed="rId3">
            <a:alphaModFix/>
          </a:blip>
          <a:stretch>
            <a:fillRect/>
          </a:stretch>
        </p:blipFill>
        <p:spPr>
          <a:xfrm>
            <a:off x="323850" y="2078875"/>
            <a:ext cx="5855175" cy="1837950"/>
          </a:xfrm>
          <a:prstGeom prst="rect">
            <a:avLst/>
          </a:prstGeom>
          <a:noFill/>
          <a:ln>
            <a:noFill/>
          </a:ln>
        </p:spPr>
      </p:pic>
      <p:sp>
        <p:nvSpPr>
          <p:cNvPr id="142" name="Google Shape;142;p21"/>
          <p:cNvSpPr txBox="1"/>
          <p:nvPr/>
        </p:nvSpPr>
        <p:spPr>
          <a:xfrm>
            <a:off x="1006825" y="3916825"/>
            <a:ext cx="33414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GDP; Left: per person; Right: per country</a:t>
            </a:r>
            <a:endParaRPr>
              <a:latin typeface="Lato"/>
              <a:ea typeface="Lato"/>
              <a:cs typeface="Lato"/>
              <a:sym typeface="Lato"/>
            </a:endParaRPr>
          </a:p>
        </p:txBody>
      </p:sp>
      <p:sp>
        <p:nvSpPr>
          <p:cNvPr id="143" name="Google Shape;143;p21"/>
          <p:cNvSpPr txBox="1"/>
          <p:nvPr/>
        </p:nvSpPr>
        <p:spPr>
          <a:xfrm>
            <a:off x="6536975" y="2210600"/>
            <a:ext cx="2268900" cy="13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It is closer for GDP:</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79% vs. 85%</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