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920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1155CC"/>
              </a:buClr>
              <a:buSzPct val="100000"/>
              <a:defRPr sz="3000">
                <a:solidFill>
                  <a:srgbClr val="1155CC"/>
                </a:solidFill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155CC"/>
              </a:buClr>
              <a:defRPr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8229600" cy="440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55CC"/>
              </a:buClr>
              <a:defRPr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3994500" cy="4550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4" y="438150"/>
            <a:ext cx="3994499" cy="4550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55CC"/>
              </a:buClr>
              <a:defRPr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3"/>
            <a:ext cx="8229600" cy="30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Clr>
                <a:srgbClr val="666666"/>
              </a:buClr>
              <a:buSzPct val="100000"/>
              <a:buNone/>
              <a:defRPr sz="1000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ilure_mode_and_effects_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izen.com/about-us/definition-of-kaize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/>
              <a:t>A</a:t>
            </a:r>
            <a:r>
              <a:rPr lang="en" dirty="0"/>
              <a:t>tlas </a:t>
            </a:r>
            <a:r>
              <a:rPr lang="en" sz="4800" dirty="0"/>
              <a:t>R</a:t>
            </a:r>
            <a:r>
              <a:rPr lang="en" dirty="0"/>
              <a:t>eliability </a:t>
            </a:r>
            <a:r>
              <a:rPr lang="en" sz="4800" dirty="0"/>
              <a:t>E</a:t>
            </a:r>
            <a:r>
              <a:rPr lang="en" dirty="0"/>
              <a:t>ngineering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 Proposal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4025" y="43599"/>
            <a:ext cx="8229600" cy="3507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Success Measures for ARE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354832" y="443011"/>
            <a:ext cx="82557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</a:rPr>
              <a:t>Collaboration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</a:rPr>
              <a:t>Affinity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</a:rPr>
              <a:t>Scaling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</a:rPr>
              <a:t>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</a:rPr>
              <a:t>Talent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44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4025" y="43599"/>
            <a:ext cx="8229600" cy="4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Approach Towards Reliability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81000" y="514350"/>
            <a:ext cx="8229600" cy="44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+mj-lt"/>
              <a:buAutoNum type="arabicPeriod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Assemble existing components and deploy to provide a service</a:t>
            </a:r>
          </a:p>
          <a:p>
            <a:pPr marL="482600" lvl="0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+mj-lt"/>
              <a:buAutoNum type="arabicPeriod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Respond to events and updates as they occur (Reactive rather than proactive)</a:t>
            </a:r>
          </a:p>
          <a:p>
            <a:pPr marL="482600" lvl="0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+mj-lt"/>
              <a:buAutoNum type="arabicPeriod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Grow team to absorb increased work as service grows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434343"/>
                </a:solidFill>
                <a:latin typeface="Calibri Light" panose="020F0302020204030204" pitchFamily="34" charset="0"/>
              </a:rPr>
              <a:t>Pros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Easy to implement because it’s the norm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Large talent pool to hire from since there are no specific job requirements.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434343"/>
                </a:solidFill>
                <a:latin typeface="Calibri Light" panose="020F0302020204030204" pitchFamily="34" charset="0"/>
              </a:rPr>
              <a:t>Cons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Manual intervention for change management and event handling causes size of team to scale with load on </a:t>
            </a: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system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AutoNum type="arabicPeriod"/>
            </a:pPr>
            <a:endParaRPr lang="en" sz="1400" dirty="0" smtClean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buAutoNum type="arabicPeriod"/>
            </a:pP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Ops </a:t>
            </a: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is fundamentally at odds with dev, which causes pathological resistance to changes.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Proposed Approach Towards Reliability ...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81000" y="514350"/>
            <a:ext cx="8229600" cy="44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rgbClr val="434343"/>
              </a:buClr>
              <a:buSzPct val="71428"/>
              <a:buChar char="●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Provide business application support with </a:t>
            </a: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an </a:t>
            </a:r>
            <a:r>
              <a:rPr lang="en" sz="1400" i="1" dirty="0">
                <a:solidFill>
                  <a:srgbClr val="0000FF"/>
                </a:solidFill>
                <a:latin typeface="Calibri Light" panose="020F0302020204030204" pitchFamily="34" charset="0"/>
              </a:rPr>
              <a:t>engineering focus</a:t>
            </a: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 rather than </a:t>
            </a: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just operations</a:t>
            </a:r>
            <a:endParaRPr lang="en"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57200" lvl="0" indent="-292100" rtl="0">
              <a:spcBef>
                <a:spcPts val="0"/>
              </a:spcBef>
              <a:buClr>
                <a:srgbClr val="434343"/>
              </a:buClr>
              <a:buSzPct val="71428"/>
              <a:buChar char="●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Form a new team responsible for  automation, latency, performance, efficiency, change management, monitoring, emergency response, and capacity planning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57200" lvl="0" indent="-292100" rtl="0">
              <a:spcBef>
                <a:spcPts val="0"/>
              </a:spcBef>
              <a:buClr>
                <a:srgbClr val="434343"/>
              </a:buClr>
              <a:buSzPct val="71428"/>
              <a:buChar char="●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Develop a software reliability practice based on the following:</a:t>
            </a:r>
          </a:p>
          <a:p>
            <a:pPr marL="914400" lvl="1" indent="-2794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57142"/>
              <a:buChar char="○"/>
            </a:pP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</a:rPr>
              <a:t>Client profile, </a:t>
            </a:r>
            <a:r>
              <a:rPr lang="en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use cases, usage </a:t>
            </a: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</a:rPr>
              <a:t>patterns and SLAs</a:t>
            </a:r>
          </a:p>
          <a:p>
            <a:pPr marL="914400" lvl="1" indent="-2794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57142"/>
              <a:buChar char="○"/>
            </a:pP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</a:rPr>
              <a:t>Optimal system topology and modes</a:t>
            </a:r>
          </a:p>
          <a:p>
            <a:pPr marL="914400" lvl="1" indent="-2794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57142"/>
              <a:buChar char="○"/>
            </a:pP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</a:rPr>
              <a:t>Risk assessment and tolerance levels</a:t>
            </a:r>
          </a:p>
          <a:p>
            <a:pPr marL="914400" lvl="1" indent="-2794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57142"/>
              <a:buChar char="○"/>
            </a:pPr>
            <a:r>
              <a:rPr lang="en" u="sng" dirty="0">
                <a:solidFill>
                  <a:schemeClr val="hlink"/>
                </a:solidFill>
                <a:latin typeface="Calibri Light" panose="020F0302020204030204" pitchFamily="34" charset="0"/>
                <a:hlinkClick r:id="rId3"/>
              </a:rPr>
              <a:t>Failure Mode Effect Analysis</a:t>
            </a:r>
          </a:p>
          <a:p>
            <a:pPr marL="914400" lvl="1" indent="-2794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57142"/>
              <a:buChar char="○"/>
            </a:pP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</a:rPr>
              <a:t>Converting a functional profile into a </a:t>
            </a:r>
            <a:r>
              <a:rPr lang="en" i="1" dirty="0">
                <a:solidFill>
                  <a:srgbClr val="0000FF"/>
                </a:solidFill>
                <a:latin typeface="Calibri Light" panose="020F0302020204030204" pitchFamily="34" charset="0"/>
              </a:rPr>
              <a:t>reliable operational profile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57200" lvl="0" indent="-292100" rtl="0">
              <a:spcBef>
                <a:spcPts val="0"/>
              </a:spcBef>
              <a:buClr>
                <a:srgbClr val="434343"/>
              </a:buClr>
              <a:buSzPct val="71428"/>
              <a:buChar char="●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Use a data driven approach to improve system reliability and operations. </a:t>
            </a: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</a:rPr>
              <a:t> 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Approach Towards Reliability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30175" y="378775"/>
            <a:ext cx="8229600" cy="459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76250" lvl="0" indent="-28575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Find ways to improve the design and operation of systems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76250" lvl="0" indent="-28575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Have software engineers do operations in order to continually improve production environments and systems.</a:t>
            </a:r>
          </a:p>
          <a:p>
            <a:pPr marL="476250" lvl="0" indent="-28575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  <a:buFont typeface="Wingdings" panose="05000000000000000000" pitchFamily="2" charset="2"/>
              <a:buChar char="ü"/>
            </a:pPr>
            <a:endParaRPr lang="en"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76250" lvl="0" indent="-28575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  <a:buFont typeface="Wingdings" panose="05000000000000000000" pitchFamily="2" charset="2"/>
              <a:buChar char="ü"/>
            </a:pP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Candidates </a:t>
            </a: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should be able to pass or nearly pass normal dev hiring bar, and may have some additional skills that are rare among devs (e.g., L1 - L3 networking or Linux system internals or Database internals).</a:t>
            </a:r>
          </a:p>
          <a:p>
            <a:pPr marL="285750" lvl="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76250" lvl="0" indent="-28575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Career progress comparable to dev career track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rPr lang="en" sz="1400" b="1" dirty="0">
                <a:solidFill>
                  <a:srgbClr val="434343"/>
                </a:solidFill>
                <a:latin typeface="Calibri Light" panose="020F0302020204030204" pitchFamily="34" charset="0"/>
              </a:rPr>
              <a:t>Results</a:t>
            </a:r>
          </a:p>
          <a:p>
            <a:pPr marL="476250" lvl="0" indent="-28575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  <a:buFont typeface="Wingdings" panose="05000000000000000000" pitchFamily="2" charset="2"/>
              <a:buChar char="ü"/>
            </a:pP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Have necessary skill sets to </a:t>
            </a: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automate tasks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476250" lvl="0" indent="-28575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  <a:buFont typeface="Wingdings" panose="05000000000000000000" pitchFamily="2" charset="2"/>
              <a:buChar char="ü"/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Do the same work as an operations team, but with automation instead of manual labor. </a:t>
            </a:r>
          </a:p>
          <a:p>
            <a:pPr marL="190500" lvl="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42857"/>
            </a:pP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         </a:t>
            </a:r>
            <a:r>
              <a:rPr lang="en" sz="9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To </a:t>
            </a:r>
            <a:r>
              <a:rPr lang="en" sz="900" dirty="0">
                <a:solidFill>
                  <a:srgbClr val="434343"/>
                </a:solidFill>
                <a:latin typeface="Calibri Light" panose="020F0302020204030204" pitchFamily="34" charset="0"/>
              </a:rPr>
              <a:t>avoid </a:t>
            </a:r>
            <a:r>
              <a:rPr lang="en" sz="9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manual labor </a:t>
            </a:r>
            <a:r>
              <a:rPr lang="en" sz="900" dirty="0">
                <a:solidFill>
                  <a:srgbClr val="434343"/>
                </a:solidFill>
                <a:latin typeface="Calibri Light" panose="020F0302020204030204" pitchFamily="34" charset="0"/>
              </a:rPr>
              <a:t>trap that causes team size to scale with service load, place a </a:t>
            </a:r>
            <a:r>
              <a:rPr lang="en" sz="9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cap </a:t>
            </a:r>
            <a:r>
              <a:rPr lang="en" sz="900" dirty="0">
                <a:solidFill>
                  <a:srgbClr val="434343"/>
                </a:solidFill>
                <a:latin typeface="Calibri Light" panose="020F0302020204030204" pitchFamily="34" charset="0"/>
              </a:rPr>
              <a:t>on the amount of “ops” work </a:t>
            </a:r>
            <a:r>
              <a:rPr lang="en" sz="9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for SREs. Have clear separation between system and database admin vs reliably using it.</a:t>
            </a:r>
            <a:endParaRPr lang="en" sz="9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4025" y="43599"/>
            <a:ext cx="8229600" cy="4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Atlas Reliability Engineering – Guiding Principles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81000" y="514350"/>
            <a:ext cx="8229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 indent="-342900">
              <a:lnSpc>
                <a:spcPct val="300000"/>
              </a:lnSpc>
              <a:buClr>
                <a:srgbClr val="434343"/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Good </a:t>
            </a:r>
            <a:r>
              <a:rPr lang="en-US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processes and supporting tools bring good results</a:t>
            </a:r>
          </a:p>
          <a:p>
            <a:pPr marL="482600" lvl="0" indent="-342900">
              <a:lnSpc>
                <a:spcPct val="300000"/>
              </a:lnSpc>
              <a:buClr>
                <a:srgbClr val="434343"/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Speak </a:t>
            </a:r>
            <a:r>
              <a:rPr lang="en-US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with data, manage by facts</a:t>
            </a:r>
          </a:p>
          <a:p>
            <a:pPr marL="482600" lvl="0" indent="-342900">
              <a:lnSpc>
                <a:spcPct val="300000"/>
              </a:lnSpc>
              <a:buClr>
                <a:srgbClr val="434343"/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Take </a:t>
            </a:r>
            <a:r>
              <a:rPr lang="en-US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action to contain and correct root causes of problems</a:t>
            </a:r>
          </a:p>
          <a:p>
            <a:pPr marL="482600" lvl="0" indent="-342900">
              <a:lnSpc>
                <a:spcPct val="300000"/>
              </a:lnSpc>
              <a:buClr>
                <a:srgbClr val="434343"/>
              </a:buClr>
              <a:buFont typeface="+mj-lt"/>
              <a:buAutoNum type="arabicPeriod"/>
            </a:pPr>
            <a:r>
              <a:rPr lang="en-US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Work </a:t>
            </a:r>
            <a:r>
              <a:rPr lang="en-US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>as a team</a:t>
            </a:r>
          </a:p>
          <a:p>
            <a:pPr marL="139700">
              <a:lnSpc>
                <a:spcPct val="300000"/>
              </a:lnSpc>
              <a:buClr>
                <a:srgbClr val="434343"/>
              </a:buClr>
            </a:pPr>
            <a: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  <a:t/>
            </a:r>
            <a:br>
              <a:rPr lang="en" sz="1400" dirty="0">
                <a:solidFill>
                  <a:srgbClr val="434343"/>
                </a:solidFill>
                <a:latin typeface="Calibri Light" panose="020F0302020204030204" pitchFamily="34" charset="0"/>
              </a:rPr>
            </a:br>
            <a:r>
              <a:rPr lang="en" sz="14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* Taken from </a:t>
            </a:r>
            <a:r>
              <a:rPr lang="en-US" sz="1400" b="1" dirty="0" smtClean="0">
                <a:hlinkClick r:id="rId3"/>
              </a:rPr>
              <a:t>Kaizen</a:t>
            </a:r>
            <a:r>
              <a:rPr lang="en-US" sz="1400" dirty="0" smtClean="0"/>
              <a:t>,</a:t>
            </a:r>
            <a:r>
              <a:rPr lang="en-US" sz="1400" b="1" dirty="0" smtClean="0"/>
              <a:t> </a:t>
            </a:r>
            <a:r>
              <a:rPr lang="en-US" sz="1400" dirty="0" smtClean="0">
                <a:latin typeface="Calibri Light" panose="020F0302020204030204" pitchFamily="34" charset="0"/>
              </a:rPr>
              <a:t>the practice of continuous improvement</a:t>
            </a:r>
            <a:endParaRPr lang="en-US" sz="1400" dirty="0">
              <a:latin typeface="Calibri Light" panose="020F0302020204030204" pitchFamily="34" charset="0"/>
            </a:endParaRPr>
          </a:p>
          <a:p>
            <a:pPr marL="139700" lvl="0">
              <a:lnSpc>
                <a:spcPct val="300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endParaRPr lang="en"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64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Atlas Reliability Engineering (ARE) </a:t>
            </a:r>
            <a:r>
              <a:rPr lang="en" dirty="0"/>
              <a:t>a</a:t>
            </a:r>
            <a:r>
              <a:rPr lang="en" dirty="0" smtClean="0"/>
              <a:t>ctivities </a:t>
            </a:r>
            <a:r>
              <a:rPr lang="en" dirty="0"/>
              <a:t>will fall into the following categories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438150"/>
            <a:ext cx="8229600" cy="4405500"/>
          </a:xfrm>
        </p:spPr>
        <p:txBody>
          <a:bodyPr/>
          <a:lstStyle/>
          <a:p>
            <a:pPr marL="139700" lvl="0">
              <a:buClr>
                <a:srgbClr val="0000FF"/>
              </a:buClr>
            </a:pPr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1. Software Development</a:t>
            </a:r>
            <a:endParaRPr lang="en-US" sz="1200" dirty="0" smtClean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139700" lvl="1">
              <a:buClr>
                <a:srgbClr val="0000FF"/>
              </a:buClr>
              <a:buSzPct val="100000"/>
            </a:pPr>
            <a:r>
              <a:rPr lang="en-US" sz="12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Building </a:t>
            </a:r>
            <a:r>
              <a:rPr lang="en-US" sz="1200" dirty="0">
                <a:solidFill>
                  <a:srgbClr val="434343"/>
                </a:solidFill>
                <a:latin typeface="Calibri Light" panose="020F0302020204030204" pitchFamily="34" charset="0"/>
              </a:rPr>
              <a:t>and evaluating tools, writing automation scripts, building frameworks for service features, such as maintainability, scalability and reliability</a:t>
            </a:r>
          </a:p>
          <a:p>
            <a:pPr lvl="0"/>
            <a:endParaRPr lang="en-US"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139700" lvl="0">
              <a:buClr>
                <a:srgbClr val="0000FF"/>
              </a:buClr>
            </a:pPr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2. Systems Engineering</a:t>
            </a:r>
            <a:endParaRPr lang="en-US" dirty="0" smtClean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139700" lvl="2">
              <a:buClr>
                <a:srgbClr val="0000FF"/>
              </a:buClr>
            </a:pPr>
            <a:r>
              <a:rPr lang="en-US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Configuring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</a:rPr>
              <a:t>and optimizing production systems and environments, active participation and contributing to system architecture, design and production readiness</a:t>
            </a:r>
          </a:p>
          <a:p>
            <a:pPr lvl="0"/>
            <a:endParaRPr lang="en-US"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139700" lvl="0">
              <a:buClr>
                <a:srgbClr val="0000FF"/>
              </a:buClr>
            </a:pPr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3. Governance 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and Admin</a:t>
            </a:r>
          </a:p>
          <a:p>
            <a:pPr lvl="0"/>
            <a:endParaRPr lang="en-US" sz="1400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139700" lvl="0">
              <a:buClr>
                <a:srgbClr val="0000FF"/>
              </a:buClr>
            </a:pPr>
            <a:r>
              <a:rPr lang="en-US" sz="14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4. Operations </a:t>
            </a:r>
            <a:endParaRPr lang="en-US" sz="1200" dirty="0" smtClean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pPr marL="139700" lvl="0">
              <a:buClr>
                <a:srgbClr val="0000FF"/>
              </a:buClr>
            </a:pPr>
            <a:r>
              <a:rPr lang="en-US" sz="12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L2/L3 </a:t>
            </a:r>
            <a:r>
              <a:rPr lang="en-US" sz="1200" dirty="0">
                <a:solidFill>
                  <a:srgbClr val="434343"/>
                </a:solidFill>
                <a:latin typeface="Calibri Light" panose="020F0302020204030204" pitchFamily="34" charset="0"/>
              </a:rPr>
              <a:t>Support, Metrics gathering, </a:t>
            </a:r>
            <a:r>
              <a:rPr lang="en-US" sz="12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reporting</a:t>
            </a:r>
            <a:br>
              <a:rPr lang="en-US" sz="1200" dirty="0" smtClean="0">
                <a:solidFill>
                  <a:srgbClr val="434343"/>
                </a:solidFill>
                <a:latin typeface="Calibri Light" panose="020F0302020204030204" pitchFamily="34" charset="0"/>
              </a:rPr>
            </a:br>
            <a:r>
              <a:rPr lang="en-US" sz="1200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/>
            </a:r>
            <a:br>
              <a:rPr lang="en-US" sz="1200" dirty="0" smtClean="0">
                <a:solidFill>
                  <a:srgbClr val="434343"/>
                </a:solidFill>
                <a:latin typeface="Calibri Light" panose="020F0302020204030204" pitchFamily="34" charset="0"/>
              </a:rPr>
            </a:br>
            <a:r>
              <a:rPr lang="en-US" sz="1400" b="1" dirty="0" smtClean="0">
                <a:solidFill>
                  <a:srgbClr val="434343"/>
                </a:solidFill>
                <a:latin typeface="Calibri Light" panose="020F0302020204030204" pitchFamily="34" charset="0"/>
              </a:rPr>
              <a:t>5. Capacity Planning</a:t>
            </a:r>
            <a:endParaRPr lang="en-US" sz="1200" b="1" dirty="0">
              <a:solidFill>
                <a:srgbClr val="434343"/>
              </a:solidFill>
              <a:latin typeface="Calibri Light" panose="020F03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4025" y="43599"/>
            <a:ext cx="8229600" cy="3507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Atlas Software Reliability </a:t>
            </a:r>
            <a:r>
              <a:rPr lang="en" dirty="0"/>
              <a:t>Model</a:t>
            </a:r>
          </a:p>
        </p:txBody>
      </p:sp>
      <p:sp>
        <p:nvSpPr>
          <p:cNvPr id="58" name="Shape 58"/>
          <p:cNvSpPr/>
          <p:nvPr/>
        </p:nvSpPr>
        <p:spPr>
          <a:xfrm>
            <a:off x="3181725" y="590550"/>
            <a:ext cx="1354200" cy="47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Reliability</a:t>
            </a:r>
          </a:p>
        </p:txBody>
      </p:sp>
      <p:sp>
        <p:nvSpPr>
          <p:cNvPr id="59" name="Shape 59"/>
          <p:cNvSpPr/>
          <p:nvPr/>
        </p:nvSpPr>
        <p:spPr>
          <a:xfrm>
            <a:off x="759325" y="2052875"/>
            <a:ext cx="1875600" cy="13224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Availability</a:t>
            </a:r>
          </a:p>
          <a:p>
            <a:pPr marL="457200" lvl="0" indent="-3048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Confidentiality</a:t>
            </a:r>
          </a:p>
          <a:p>
            <a:pPr marL="457200" lvl="0" indent="-30480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Maintainability</a:t>
            </a:r>
          </a:p>
          <a:p>
            <a:pPr marL="457200" lvl="0" indent="-30480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Safety</a:t>
            </a:r>
          </a:p>
          <a:p>
            <a:pPr marL="457200" lvl="0" indent="-30480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Integrity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Calibri Light" panose="020F03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102375" y="2021075"/>
            <a:ext cx="2288700" cy="13224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Fault prevention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Fault removal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Fault tolerance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Fault Forecasting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Risk Mitigation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Calibri Light" panose="020F0302020204030204" pitchFamily="34" charset="0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Calibri Light" panose="020F03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6125400" y="2052875"/>
            <a:ext cx="1875600" cy="13224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Faults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Errors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1200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Failures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Calibri Light" panose="020F03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048125" y="1657350"/>
            <a:ext cx="1354200" cy="47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Attributes</a:t>
            </a:r>
          </a:p>
        </p:txBody>
      </p:sp>
      <p:sp>
        <p:nvSpPr>
          <p:cNvPr id="63" name="Shape 63"/>
          <p:cNvSpPr/>
          <p:nvPr/>
        </p:nvSpPr>
        <p:spPr>
          <a:xfrm>
            <a:off x="3562725" y="1657350"/>
            <a:ext cx="1354200" cy="47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Means</a:t>
            </a:r>
          </a:p>
        </p:txBody>
      </p:sp>
      <p:sp>
        <p:nvSpPr>
          <p:cNvPr id="64" name="Shape 64"/>
          <p:cNvSpPr/>
          <p:nvPr/>
        </p:nvSpPr>
        <p:spPr>
          <a:xfrm>
            <a:off x="6382125" y="1733550"/>
            <a:ext cx="1354200" cy="47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 Light" panose="020F0302020204030204" pitchFamily="34" charset="0"/>
                <a:ea typeface="Calibri"/>
                <a:cs typeface="Calibri"/>
                <a:sym typeface="Calibri"/>
              </a:rPr>
              <a:t>Impairments</a:t>
            </a:r>
          </a:p>
        </p:txBody>
      </p:sp>
      <p:cxnSp>
        <p:nvCxnSpPr>
          <p:cNvPr id="65" name="Shape 65"/>
          <p:cNvCxnSpPr>
            <a:stCxn id="58" idx="2"/>
            <a:endCxn id="62" idx="0"/>
          </p:cNvCxnSpPr>
          <p:nvPr/>
        </p:nvCxnSpPr>
        <p:spPr>
          <a:xfrm flipH="1">
            <a:off x="1725225" y="1067550"/>
            <a:ext cx="2133600" cy="5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66"/>
          <p:cNvCxnSpPr>
            <a:stCxn id="58" idx="2"/>
            <a:endCxn id="63" idx="0"/>
          </p:cNvCxnSpPr>
          <p:nvPr/>
        </p:nvCxnSpPr>
        <p:spPr>
          <a:xfrm>
            <a:off x="3858825" y="1067550"/>
            <a:ext cx="381000" cy="5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>
            <a:stCxn id="58" idx="2"/>
            <a:endCxn id="64" idx="0"/>
          </p:cNvCxnSpPr>
          <p:nvPr/>
        </p:nvCxnSpPr>
        <p:spPr>
          <a:xfrm>
            <a:off x="3858825" y="1067550"/>
            <a:ext cx="3200400" cy="6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318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Key Responsibilities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438150"/>
            <a:ext cx="8229600" cy="42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" dirty="0">
                <a:latin typeface="Calibri Light" panose="020F0302020204030204" pitchFamily="34" charset="0"/>
              </a:rPr>
              <a:t>Automated Continuous Performance Engineering 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Find regressions based on architectural metrics and stop the </a:t>
            </a:r>
            <a:r>
              <a:rPr lang="en" sz="1200" dirty="0" smtClean="0">
                <a:latin typeface="Calibri Light" panose="020F0302020204030204" pitchFamily="34" charset="0"/>
              </a:rPr>
              <a:t>build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endParaRPr lang="en" dirty="0">
              <a:latin typeface="Calibri Light" panose="020F0302020204030204" pitchFamily="34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" dirty="0">
                <a:latin typeface="Calibri Light" panose="020F0302020204030204" pitchFamily="34" charset="0"/>
              </a:rPr>
              <a:t>Define Monitoring Metrics and Dashboards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Find relevant metrics for </a:t>
            </a:r>
            <a:r>
              <a:rPr lang="en" sz="1200" dirty="0" smtClean="0">
                <a:latin typeface="Calibri Light" panose="020F0302020204030204" pitchFamily="34" charset="0"/>
              </a:rPr>
              <a:t>Engineering</a:t>
            </a:r>
            <a:r>
              <a:rPr lang="en" sz="1200" dirty="0">
                <a:latin typeface="Calibri Light" panose="020F0302020204030204" pitchFamily="34" charset="0"/>
              </a:rPr>
              <a:t>, </a:t>
            </a:r>
            <a:r>
              <a:rPr lang="en" sz="1200" dirty="0" smtClean="0">
                <a:latin typeface="Calibri Light" panose="020F0302020204030204" pitchFamily="34" charset="0"/>
              </a:rPr>
              <a:t>Business </a:t>
            </a:r>
            <a:r>
              <a:rPr lang="en" sz="1200" dirty="0">
                <a:latin typeface="Calibri Light" panose="020F0302020204030204" pitchFamily="34" charset="0"/>
              </a:rPr>
              <a:t>and </a:t>
            </a:r>
            <a:r>
              <a:rPr lang="en" sz="1200" dirty="0" smtClean="0">
                <a:latin typeface="Calibri Light" panose="020F0302020204030204" pitchFamily="34" charset="0"/>
              </a:rPr>
              <a:t>Support Ops</a:t>
            </a:r>
            <a:endParaRPr lang="en" sz="1200" dirty="0">
              <a:latin typeface="Calibri Light" panose="020F0302020204030204" pitchFamily="34" charset="0"/>
            </a:endParaRP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Build monitoring infrastructure for both test and </a:t>
            </a:r>
            <a:r>
              <a:rPr lang="en" sz="1200" dirty="0" smtClean="0">
                <a:latin typeface="Calibri Light" panose="020F0302020204030204" pitchFamily="34" charset="0"/>
              </a:rPr>
              <a:t>production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endParaRPr lang="en" sz="1200" dirty="0">
              <a:latin typeface="Calibri Light" panose="020F0302020204030204" pitchFamily="34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" dirty="0">
                <a:latin typeface="Calibri Light" panose="020F0302020204030204" pitchFamily="34" charset="0"/>
              </a:rPr>
              <a:t>Load and Performance Tests to test stability, scalability and monitoring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Run them in </a:t>
            </a:r>
            <a:r>
              <a:rPr lang="en" sz="1200" dirty="0" smtClean="0">
                <a:latin typeface="Calibri Light" panose="020F0302020204030204" pitchFamily="34" charset="0"/>
              </a:rPr>
              <a:t>production </a:t>
            </a:r>
            <a:r>
              <a:rPr lang="en" sz="1200" dirty="0">
                <a:latin typeface="Calibri Light" panose="020F0302020204030204" pitchFamily="34" charset="0"/>
              </a:rPr>
              <a:t>like environments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Verify monitoring metrics with </a:t>
            </a:r>
            <a:r>
              <a:rPr lang="en" sz="1200" dirty="0" smtClean="0">
                <a:latin typeface="Calibri Light" panose="020F0302020204030204" pitchFamily="34" charset="0"/>
              </a:rPr>
              <a:t>stakeholders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endParaRPr lang="en" dirty="0">
              <a:latin typeface="Calibri Light" panose="020F0302020204030204" pitchFamily="34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" dirty="0">
                <a:latin typeface="Calibri Light" panose="020F0302020204030204" pitchFamily="34" charset="0"/>
              </a:rPr>
              <a:t>Monitor Production, Compare with Test, Report to Stakeholders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Identify regressions between deployments and test </a:t>
            </a:r>
            <a:r>
              <a:rPr lang="en" sz="1200" dirty="0" smtClean="0">
                <a:latin typeface="Calibri Light" panose="020F0302020204030204" pitchFamily="34" charset="0"/>
              </a:rPr>
              <a:t>environment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endParaRPr lang="en" sz="1200" dirty="0">
              <a:latin typeface="Calibri Light" panose="020F0302020204030204" pitchFamily="34" charset="0"/>
            </a:endParaRPr>
          </a:p>
          <a:p>
            <a:pPr marL="463550" lvl="0" indent="-285750" rtl="0">
              <a:lnSpc>
                <a:spcPct val="115000"/>
              </a:lnSpc>
              <a:spcBef>
                <a:spcPts val="0"/>
              </a:spcBef>
              <a:buSzPct val="44444"/>
              <a:buFont typeface="Courier New" panose="02070309020205020404" pitchFamily="49" charset="0"/>
              <a:buChar char="o"/>
            </a:pPr>
            <a:r>
              <a:rPr lang="en" dirty="0">
                <a:latin typeface="Calibri Light" panose="020F0302020204030204" pitchFamily="34" charset="0"/>
              </a:rPr>
              <a:t>Continually optimize deployment configuration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Handle peak loads with scaling infrastructure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r>
              <a:rPr lang="en" sz="1200" dirty="0">
                <a:latin typeface="Calibri Light" panose="020F0302020204030204" pitchFamily="34" charset="0"/>
              </a:rPr>
              <a:t>Plan for optimal use of resources and capacity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98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318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Key Responsibilities…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438150"/>
            <a:ext cx="8229600" cy="42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" dirty="0" smtClean="0">
                <a:latin typeface="Calibri Light" panose="020F0302020204030204" pitchFamily="34" charset="0"/>
              </a:rPr>
              <a:t>Define best practices for application management</a:t>
            </a:r>
            <a:endParaRPr lang="en" dirty="0">
              <a:latin typeface="Calibri Light" panose="020F0302020204030204" pitchFamily="34" charset="0"/>
            </a:endParaRP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SzPct val="78571"/>
              <a:buFont typeface="Courier New" panose="02070309020205020404" pitchFamily="49" charset="0"/>
              <a:buChar char="o"/>
            </a:pPr>
            <a:endParaRPr lang="en" dirty="0">
              <a:latin typeface="Calibri Light" panose="020F0302020204030204" pitchFamily="34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" dirty="0" smtClean="0">
                <a:latin typeface="Calibri Light" panose="020F0302020204030204" pitchFamily="34" charset="0"/>
              </a:rPr>
              <a:t>Build partnerships across the organization</a:t>
            </a:r>
          </a:p>
          <a:p>
            <a:pPr marL="158750" lvl="1">
              <a:lnSpc>
                <a:spcPct val="115000"/>
              </a:lnSpc>
              <a:buSzPct val="61111"/>
            </a:pPr>
            <a:r>
              <a:rPr lang="en" dirty="0" smtClean="0">
                <a:latin typeface="Calibri Light" panose="020F0302020204030204" pitchFamily="34" charset="0"/>
              </a:rPr>
              <a:t>       In </a:t>
            </a:r>
            <a:r>
              <a:rPr lang="en" dirty="0">
                <a:latin typeface="Calibri Light" panose="020F0302020204030204" pitchFamily="34" charset="0"/>
              </a:rPr>
              <a:t>order to maximize software, knowledge sharing and tools utilization.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endParaRPr lang="en" dirty="0" smtClean="0">
              <a:latin typeface="Calibri Light" panose="020F0302020204030204" pitchFamily="34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" dirty="0" smtClean="0">
                <a:latin typeface="Calibri Light" panose="020F0302020204030204" pitchFamily="34" charset="0"/>
              </a:rPr>
              <a:t>Capacity planning for current and future Atlas builds</a:t>
            </a:r>
            <a:br>
              <a:rPr lang="en" dirty="0" smtClean="0">
                <a:latin typeface="Calibri Light" panose="020F0302020204030204" pitchFamily="34" charset="0"/>
              </a:rPr>
            </a:br>
            <a:endParaRPr lang="en" dirty="0">
              <a:latin typeface="Calibri Light" panose="020F0302020204030204" pitchFamily="34" charset="0"/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SzPct val="61111"/>
              <a:buFont typeface="Courier New" panose="02070309020205020404" pitchFamily="49" charset="0"/>
              <a:buChar char="o"/>
            </a:pPr>
            <a:r>
              <a:rPr lang="en-US" dirty="0">
                <a:latin typeface="Calibri Light" panose="020F0302020204030204" pitchFamily="34" charset="0"/>
              </a:rPr>
              <a:t>F</a:t>
            </a:r>
            <a:r>
              <a:rPr lang="en-US" dirty="0" smtClean="0">
                <a:latin typeface="Calibri Light" panose="020F0302020204030204" pitchFamily="34" charset="0"/>
              </a:rPr>
              <a:t>ocus </a:t>
            </a:r>
            <a:r>
              <a:rPr lang="en-US" dirty="0">
                <a:latin typeface="Calibri Light" panose="020F0302020204030204" pitchFamily="34" charset="0"/>
              </a:rPr>
              <a:t>on </a:t>
            </a:r>
            <a:r>
              <a:rPr lang="en-US" dirty="0" smtClean="0">
                <a:latin typeface="Calibri Light" panose="020F0302020204030204" pitchFamily="34" charset="0"/>
              </a:rPr>
              <a:t>processes </a:t>
            </a:r>
            <a:r>
              <a:rPr lang="en-US" dirty="0">
                <a:latin typeface="Calibri Light" panose="020F0302020204030204" pitchFamily="34" charset="0"/>
              </a:rPr>
              <a:t>and pivots that </a:t>
            </a:r>
            <a:r>
              <a:rPr lang="en-US" dirty="0" smtClean="0">
                <a:latin typeface="Calibri Light" panose="020F0302020204030204" pitchFamily="34" charset="0"/>
              </a:rPr>
              <a:t>enables scaling the overall Atlas development lifecycle</a:t>
            </a:r>
            <a:endParaRPr lang="en" dirty="0">
              <a:latin typeface="Calibri Light" panose="020F03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-Preso-Forma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617</Words>
  <Application>Microsoft Office PowerPoint</Application>
  <PresentationFormat>On-screen Show (16:9)</PresentationFormat>
  <Paragraphs>111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SM-Preso-Format</vt:lpstr>
      <vt:lpstr>Atlas Reliability Engineering</vt:lpstr>
      <vt:lpstr>Current Approach Towards Reliability</vt:lpstr>
      <vt:lpstr>Proposed Approach Towards Reliability ...</vt:lpstr>
      <vt:lpstr>Proposed Approach Towards Reliability</vt:lpstr>
      <vt:lpstr>Atlas Reliability Engineering – Guiding Principles</vt:lpstr>
      <vt:lpstr>Atlas Reliability Engineering (ARE) activities will fall into the following categories</vt:lpstr>
      <vt:lpstr>Atlas Software Reliability Model</vt:lpstr>
      <vt:lpstr>Key Responsibilities </vt:lpstr>
      <vt:lpstr>Key Responsibilities…</vt:lpstr>
      <vt:lpstr>Success Measures for 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Reliability Engineering</dc:title>
  <dc:creator>Mazumder, Suvankar</dc:creator>
  <cp:lastModifiedBy>smazumder6</cp:lastModifiedBy>
  <cp:revision>22</cp:revision>
  <dcterms:modified xsi:type="dcterms:W3CDTF">2016-05-18T16:23:00Z</dcterms:modified>
</cp:coreProperties>
</file>