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82" r:id="rId3"/>
    <p:sldId id="285" r:id="rId4"/>
    <p:sldId id="286" r:id="rId5"/>
    <p:sldId id="287" r:id="rId6"/>
    <p:sldId id="281" r:id="rId7"/>
    <p:sldId id="283" r:id="rId8"/>
    <p:sldId id="284" r:id="rId9"/>
    <p:sldId id="280" r:id="rId1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00"/>
    <a:srgbClr val="115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9A9D7D3-BF1D-4E93-98AB-C9BCC3BF26C5}">
  <a:tblStyle styleId="{B9A9D7D3-BF1D-4E93-98AB-C9BCC3BF26C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4128424-B56D-4151-9703-F57CD91E157C}"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8B1181C-1354-44C6-B476-71889C338A1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80" d="100"/>
          <a:sy n="180" d="100"/>
        </p:scale>
        <p:origin x="-1554" y="-5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8449850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rtl="0">
              <a:spcBef>
                <a:spcPts val="0"/>
              </a:spcBef>
              <a:buClr>
                <a:srgbClr val="1155CC"/>
              </a:buClr>
              <a:buSzPct val="100000"/>
              <a:defRPr sz="3000">
                <a:solidFill>
                  <a:srgbClr val="1155CC"/>
                </a:solidFill>
              </a:defRPr>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r>
              <a:rPr lang="en-US" smtClean="0"/>
              <a:t>Click to edit Master title style</a:t>
            </a:r>
            <a:endParaRPr/>
          </a:p>
        </p:txBody>
      </p:sp>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i="1">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r>
              <a:rPr lang="en-US" smtClean="0"/>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364025" y="43597"/>
            <a:ext cx="8229600" cy="560400"/>
          </a:xfrm>
          <a:prstGeom prst="rect">
            <a:avLst/>
          </a:prstGeom>
        </p:spPr>
        <p:txBody>
          <a:bodyPr lIns="91425" tIns="91425" rIns="91425" bIns="91425" anchor="t" anchorCtr="0"/>
          <a:lstStyle>
            <a:lvl1pPr rtl="0">
              <a:spcBef>
                <a:spcPts val="0"/>
              </a:spcBef>
              <a:buClr>
                <a:srgbClr val="1155CC"/>
              </a:buClr>
              <a:defRPr>
                <a:solidFill>
                  <a:srgbClr val="1155CC"/>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smtClean="0"/>
              <a:t>Click to edit Master title style</a:t>
            </a:r>
            <a:endParaRPr/>
          </a:p>
        </p:txBody>
      </p:sp>
      <p:sp>
        <p:nvSpPr>
          <p:cNvPr id="12" name="Shape 12"/>
          <p:cNvSpPr txBox="1">
            <a:spLocks noGrp="1"/>
          </p:cNvSpPr>
          <p:nvPr>
            <p:ph type="body" idx="1"/>
          </p:nvPr>
        </p:nvSpPr>
        <p:spPr>
          <a:xfrm>
            <a:off x="457200" y="514350"/>
            <a:ext cx="8229600" cy="44055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64025" y="81727"/>
            <a:ext cx="8229600" cy="297300"/>
          </a:xfrm>
          <a:prstGeom prst="rect">
            <a:avLst/>
          </a:prstGeom>
        </p:spPr>
        <p:txBody>
          <a:bodyPr lIns="91425" tIns="91425" rIns="91425" bIns="91425" anchor="b" anchorCtr="0"/>
          <a:lstStyle>
            <a:lvl1pPr rtl="0">
              <a:spcBef>
                <a:spcPts val="0"/>
              </a:spcBef>
              <a:buClr>
                <a:srgbClr val="1155CC"/>
              </a:buClr>
              <a:defRPr>
                <a:solidFill>
                  <a:srgbClr val="1155CC"/>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smtClean="0"/>
              <a:t>Click to edit Master title style</a:t>
            </a:r>
            <a:endParaRPr/>
          </a:p>
        </p:txBody>
      </p:sp>
      <p:sp>
        <p:nvSpPr>
          <p:cNvPr id="15" name="Shape 15"/>
          <p:cNvSpPr txBox="1">
            <a:spLocks noGrp="1"/>
          </p:cNvSpPr>
          <p:nvPr>
            <p:ph type="body" idx="1"/>
          </p:nvPr>
        </p:nvSpPr>
        <p:spPr>
          <a:xfrm>
            <a:off x="457200" y="438150"/>
            <a:ext cx="3994500" cy="45501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smtClean="0"/>
              <a:t>Click to edit Master text styles</a:t>
            </a:r>
          </a:p>
        </p:txBody>
      </p:sp>
      <p:sp>
        <p:nvSpPr>
          <p:cNvPr id="16" name="Shape 16"/>
          <p:cNvSpPr txBox="1">
            <a:spLocks noGrp="1"/>
          </p:cNvSpPr>
          <p:nvPr>
            <p:ph type="body" idx="2"/>
          </p:nvPr>
        </p:nvSpPr>
        <p:spPr>
          <a:xfrm>
            <a:off x="4692274" y="438150"/>
            <a:ext cx="3994500" cy="45501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64025" y="81727"/>
            <a:ext cx="8229600" cy="297300"/>
          </a:xfrm>
          <a:prstGeom prst="rect">
            <a:avLst/>
          </a:prstGeom>
        </p:spPr>
        <p:txBody>
          <a:bodyPr lIns="91425" tIns="91425" rIns="91425" bIns="91425" anchor="b" anchorCtr="0"/>
          <a:lstStyle>
            <a:lvl1pPr rtl="0">
              <a:spcBef>
                <a:spcPts val="0"/>
              </a:spcBef>
              <a:buClr>
                <a:srgbClr val="1155CC"/>
              </a:buClr>
              <a:defRPr>
                <a:solidFill>
                  <a:srgbClr val="1155CC"/>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smtClean="0"/>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3"/>
            <a:ext cx="8229600" cy="308699"/>
          </a:xfrm>
          <a:prstGeom prst="rect">
            <a:avLst/>
          </a:prstGeom>
        </p:spPr>
        <p:txBody>
          <a:bodyPr lIns="91425" tIns="91425" rIns="91425" bIns="91425" anchor="t" anchorCtr="0"/>
          <a:lstStyle>
            <a:lvl1pPr algn="ctr" rtl="0">
              <a:spcBef>
                <a:spcPts val="360"/>
              </a:spcBef>
              <a:buClr>
                <a:srgbClr val="666666"/>
              </a:buClr>
              <a:buSzPct val="100000"/>
              <a:buNone/>
              <a:defRPr sz="1000">
                <a:solidFill>
                  <a:srgbClr val="666666"/>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64025" y="81727"/>
            <a:ext cx="8229600" cy="297300"/>
          </a:xfrm>
          <a:prstGeom prst="rect">
            <a:avLst/>
          </a:prstGeom>
          <a:noFill/>
          <a:ln>
            <a:noFill/>
          </a:ln>
        </p:spPr>
        <p:txBody>
          <a:bodyPr lIns="91425" tIns="91425" rIns="91425" bIns="91425" anchor="b" anchorCtr="0"/>
          <a:lstStyle>
            <a:lvl1pPr rtl="0">
              <a:spcBef>
                <a:spcPts val="0"/>
              </a:spcBef>
              <a:buClr>
                <a:schemeClr val="dk1"/>
              </a:buClr>
              <a:buFont typeface="Calibri"/>
              <a:buNone/>
              <a:defRPr b="1">
                <a:solidFill>
                  <a:schemeClr val="dk1"/>
                </a:solidFill>
                <a:latin typeface="Calibri"/>
                <a:ea typeface="Calibri"/>
                <a:cs typeface="Calibri"/>
                <a:sym typeface="Calibri"/>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rtl="0">
              <a:spcBef>
                <a:spcPts val="600"/>
              </a:spcBef>
              <a:buClr>
                <a:schemeClr val="dk1"/>
              </a:buClr>
              <a:buSzPct val="100000"/>
              <a:buFont typeface="Calibri"/>
              <a:defRPr sz="1800">
                <a:solidFill>
                  <a:schemeClr val="dk1"/>
                </a:solidFill>
                <a:latin typeface="Calibri"/>
                <a:ea typeface="Calibri"/>
                <a:cs typeface="Calibri"/>
                <a:sym typeface="Calibri"/>
              </a:defRPr>
            </a:lvl1pPr>
            <a:lvl2pPr rtl="0">
              <a:spcBef>
                <a:spcPts val="480"/>
              </a:spcBef>
              <a:buClr>
                <a:schemeClr val="dk1"/>
              </a:buClr>
              <a:buFont typeface="Calibri"/>
              <a:defRPr>
                <a:solidFill>
                  <a:schemeClr val="dk1"/>
                </a:solidFill>
                <a:latin typeface="Calibri"/>
                <a:ea typeface="Calibri"/>
                <a:cs typeface="Calibri"/>
                <a:sym typeface="Calibri"/>
              </a:defRPr>
            </a:lvl2pPr>
            <a:lvl3pPr rtl="0">
              <a:spcBef>
                <a:spcPts val="480"/>
              </a:spcBef>
              <a:buClr>
                <a:schemeClr val="dk1"/>
              </a:buClr>
              <a:buSzPct val="100000"/>
              <a:buFont typeface="Calibri"/>
              <a:defRPr sz="1200">
                <a:solidFill>
                  <a:schemeClr val="dk1"/>
                </a:solidFill>
                <a:latin typeface="Calibri"/>
                <a:ea typeface="Calibri"/>
                <a:cs typeface="Calibri"/>
                <a:sym typeface="Calibri"/>
              </a:defRPr>
            </a:lvl3pPr>
            <a:lvl4pPr rtl="0">
              <a:spcBef>
                <a:spcPts val="360"/>
              </a:spcBef>
              <a:buClr>
                <a:schemeClr val="dk1"/>
              </a:buClr>
              <a:buSzPct val="100000"/>
              <a:buFont typeface="Calibri"/>
              <a:defRPr sz="1000">
                <a:solidFill>
                  <a:schemeClr val="dk1"/>
                </a:solidFill>
                <a:latin typeface="Calibri"/>
                <a:ea typeface="Calibri"/>
                <a:cs typeface="Calibri"/>
                <a:sym typeface="Calibri"/>
              </a:defRPr>
            </a:lvl4pPr>
            <a:lvl5pPr rtl="0">
              <a:spcBef>
                <a:spcPts val="360"/>
              </a:spcBef>
              <a:buClr>
                <a:schemeClr val="dk1"/>
              </a:buClr>
              <a:buSzPct val="100000"/>
              <a:buFont typeface="Calibri"/>
              <a:defRPr sz="1800">
                <a:solidFill>
                  <a:schemeClr val="dk1"/>
                </a:solidFill>
                <a:latin typeface="Calibri"/>
                <a:ea typeface="Calibri"/>
                <a:cs typeface="Calibri"/>
                <a:sym typeface="Calibri"/>
              </a:defRPr>
            </a:lvl5pPr>
            <a:lvl6pPr rtl="0">
              <a:spcBef>
                <a:spcPts val="360"/>
              </a:spcBef>
              <a:buClr>
                <a:schemeClr val="dk1"/>
              </a:buClr>
              <a:buSzPct val="100000"/>
              <a:buFont typeface="Calibri"/>
              <a:defRPr sz="1800">
                <a:solidFill>
                  <a:schemeClr val="dk1"/>
                </a:solidFill>
                <a:latin typeface="Calibri"/>
                <a:ea typeface="Calibri"/>
                <a:cs typeface="Calibri"/>
                <a:sym typeface="Calibri"/>
              </a:defRPr>
            </a:lvl6pPr>
            <a:lvl7pPr rtl="0">
              <a:spcBef>
                <a:spcPts val="360"/>
              </a:spcBef>
              <a:buClr>
                <a:schemeClr val="dk1"/>
              </a:buClr>
              <a:buSzPct val="100000"/>
              <a:buFont typeface="Calibri"/>
              <a:defRPr sz="1800">
                <a:solidFill>
                  <a:schemeClr val="dk1"/>
                </a:solidFill>
                <a:latin typeface="Calibri"/>
                <a:ea typeface="Calibri"/>
                <a:cs typeface="Calibri"/>
                <a:sym typeface="Calibri"/>
              </a:defRPr>
            </a:lvl7pPr>
            <a:lvl8pPr rtl="0">
              <a:spcBef>
                <a:spcPts val="360"/>
              </a:spcBef>
              <a:buClr>
                <a:schemeClr val="dk1"/>
              </a:buClr>
              <a:buSzPct val="100000"/>
              <a:buFont typeface="Calibri"/>
              <a:defRPr sz="1800">
                <a:solidFill>
                  <a:schemeClr val="dk1"/>
                </a:solidFill>
                <a:latin typeface="Calibri"/>
                <a:ea typeface="Calibri"/>
                <a:cs typeface="Calibri"/>
                <a:sym typeface="Calibri"/>
              </a:defRPr>
            </a:lvl8pPr>
            <a:lvl9pPr rtl="0">
              <a:spcBef>
                <a:spcPts val="360"/>
              </a:spcBef>
              <a:buClr>
                <a:schemeClr val="dk1"/>
              </a:buClr>
              <a:buSzPct val="100000"/>
              <a:buFont typeface="Calibri"/>
              <a:defRPr sz="180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dt="0"/>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a:spcBef>
                <a:spcPts val="0"/>
              </a:spcBef>
              <a:buNone/>
            </a:pPr>
            <a:r>
              <a:rPr lang="en" sz="4800" dirty="0" smtClean="0">
                <a:solidFill>
                  <a:srgbClr val="0066FF"/>
                </a:solidFill>
              </a:rPr>
              <a:t>Atlas Pipeline</a:t>
            </a:r>
            <a:endParaRPr lang="en" sz="4800" dirty="0">
              <a:solidFill>
                <a:srgbClr val="0066FF"/>
              </a:solidFill>
            </a:endParaRPr>
          </a:p>
        </p:txBody>
      </p:sp>
      <p:sp>
        <p:nvSpPr>
          <p:cNvPr id="24" name="Shape 24"/>
          <p:cNvSpPr txBox="1">
            <a:spLocks noGrp="1"/>
          </p:cNvSpPr>
          <p:nvPr>
            <p:ph type="subTitle" idx="1"/>
          </p:nvPr>
        </p:nvSpPr>
        <p:spPr>
          <a:xfrm>
            <a:off x="685800" y="2840053"/>
            <a:ext cx="7772400" cy="784799"/>
          </a:xfrm>
          <a:prstGeom prst="rect">
            <a:avLst/>
          </a:prstGeom>
        </p:spPr>
        <p:txBody>
          <a:bodyPr lIns="91425" tIns="91425" rIns="91425" bIns="91425" anchor="t" anchorCtr="0">
            <a:noAutofit/>
          </a:bodyPr>
          <a:lstStyle/>
          <a:p>
            <a:pPr>
              <a:spcBef>
                <a:spcPts val="0"/>
              </a:spcBef>
              <a:buNone/>
            </a:pPr>
            <a:r>
              <a:rPr lang="en" dirty="0" smtClean="0"/>
              <a:t>Architectural Overview</a:t>
            </a:r>
            <a:endParaRPr lang="en"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5997374" y="819150"/>
            <a:ext cx="2752873" cy="204760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1" name="Rounded Rectangle 40"/>
          <p:cNvSpPr/>
          <p:nvPr/>
        </p:nvSpPr>
        <p:spPr>
          <a:xfrm>
            <a:off x="7638881" y="2460028"/>
            <a:ext cx="971719" cy="335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latin typeface="Calibri Light" panose="020F0302020204030204" pitchFamily="34" charset="0"/>
              </a:rPr>
              <a:t>    Metrics</a:t>
            </a:r>
            <a:endParaRPr lang="en-US" sz="800" b="1" dirty="0">
              <a:latin typeface="Calibri Light" panose="020F0302020204030204" pitchFamily="34" charset="0"/>
            </a:endParaRPr>
          </a:p>
        </p:txBody>
      </p:sp>
      <p:sp>
        <p:nvSpPr>
          <p:cNvPr id="2" name="Title 1"/>
          <p:cNvSpPr>
            <a:spLocks noGrp="1"/>
          </p:cNvSpPr>
          <p:nvPr>
            <p:ph type="title"/>
          </p:nvPr>
        </p:nvSpPr>
        <p:spPr>
          <a:xfrm>
            <a:off x="304800" y="43597"/>
            <a:ext cx="8229600" cy="318353"/>
          </a:xfrm>
        </p:spPr>
        <p:txBody>
          <a:bodyPr/>
          <a:lstStyle/>
          <a:p>
            <a:r>
              <a:rPr lang="en-US" dirty="0" smtClean="0"/>
              <a:t>Basic Atlas Domain Pipeline</a:t>
            </a:r>
            <a:endParaRPr lang="en-US" dirty="0"/>
          </a:p>
        </p:txBody>
      </p:sp>
      <p:cxnSp>
        <p:nvCxnSpPr>
          <p:cNvPr id="4" name="Straight Connector 3"/>
          <p:cNvCxnSpPr/>
          <p:nvPr/>
        </p:nvCxnSpPr>
        <p:spPr>
          <a:xfrm>
            <a:off x="304800" y="36195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705601" y="1033827"/>
            <a:ext cx="1826602" cy="1279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798481" y="1170096"/>
            <a:ext cx="556141" cy="169277"/>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61" name="Flowchart: Magnetic Disk 60"/>
          <p:cNvSpPr/>
          <p:nvPr/>
        </p:nvSpPr>
        <p:spPr>
          <a:xfrm>
            <a:off x="6902571" y="1552630"/>
            <a:ext cx="328529" cy="4095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8229600" y="1063882"/>
            <a:ext cx="0" cy="1279268"/>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rot="5400000">
            <a:off x="8180284" y="1613589"/>
            <a:ext cx="538954"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4267624490"/>
              </p:ext>
            </p:extLst>
          </p:nvPr>
        </p:nvGraphicFramePr>
        <p:xfrm>
          <a:off x="6290253" y="1077640"/>
          <a:ext cx="262947" cy="1200125"/>
        </p:xfrm>
        <a:graphic>
          <a:graphicData uri="http://schemas.openxmlformats.org/drawingml/2006/table">
            <a:tbl>
              <a:tblPr>
                <a:tableStyleId>{B9A9D7D3-BF1D-4E93-98AB-C9BCC3BF26C5}</a:tableStyleId>
              </a:tblPr>
              <a:tblGrid>
                <a:gridCol w="262947"/>
              </a:tblGrid>
              <a:tr h="199073">
                <a:tc>
                  <a:txBody>
                    <a:bodyPr/>
                    <a:lstStyle/>
                    <a:p>
                      <a:endParaRPr lang="en-US" sz="100" dirty="0"/>
                    </a:p>
                  </a:txBody>
                  <a:tcPr/>
                </a:tc>
              </a:tr>
              <a:tr h="199073">
                <a:tc>
                  <a:txBody>
                    <a:bodyPr/>
                    <a:lstStyle/>
                    <a:p>
                      <a:endParaRPr lang="en-US" sz="100" dirty="0"/>
                    </a:p>
                  </a:txBody>
                  <a:tcPr/>
                </a:tc>
              </a:tr>
              <a:tr h="199073">
                <a:tc>
                  <a:txBody>
                    <a:bodyPr/>
                    <a:lstStyle/>
                    <a:p>
                      <a:endParaRPr lang="en-US" sz="100" dirty="0"/>
                    </a:p>
                  </a:txBody>
                  <a:tcPr/>
                </a:tc>
              </a:tr>
              <a:tr h="199073">
                <a:tc>
                  <a:txBody>
                    <a:bodyPr/>
                    <a:lstStyle/>
                    <a:p>
                      <a:endParaRPr lang="en-US" sz="100" dirty="0"/>
                    </a:p>
                  </a:txBody>
                  <a:tcPr/>
                </a:tc>
              </a:tr>
              <a:tr h="199073">
                <a:tc>
                  <a:txBody>
                    <a:bodyPr/>
                    <a:lstStyle/>
                    <a:p>
                      <a:endParaRPr lang="en-US" sz="100" dirty="0"/>
                    </a:p>
                  </a:txBody>
                  <a:tcPr/>
                </a:tc>
              </a:tr>
              <a:tr h="204760">
                <a:tc>
                  <a:txBody>
                    <a:bodyPr/>
                    <a:lstStyle/>
                    <a:p>
                      <a:endParaRPr lang="en-US" sz="100" dirty="0"/>
                    </a:p>
                  </a:txBody>
                  <a:tcPr/>
                </a:tc>
              </a:tr>
            </a:tbl>
          </a:graphicData>
        </a:graphic>
      </p:graphicFrame>
      <p:sp>
        <p:nvSpPr>
          <p:cNvPr id="68" name="TextBox 67"/>
          <p:cNvSpPr txBox="1"/>
          <p:nvPr/>
        </p:nvSpPr>
        <p:spPr>
          <a:xfrm>
            <a:off x="6527267" y="801529"/>
            <a:ext cx="1774059" cy="246221"/>
          </a:xfrm>
          <a:prstGeom prst="rect">
            <a:avLst/>
          </a:prstGeom>
          <a:noFill/>
        </p:spPr>
        <p:txBody>
          <a:bodyPr wrap="square" rtlCol="0">
            <a:spAutoFit/>
          </a:bodyPr>
          <a:lstStyle/>
          <a:p>
            <a:pPr algn="ctr"/>
            <a:r>
              <a:rPr lang="en-US" sz="1000" dirty="0" smtClean="0">
                <a:latin typeface="Calibri Light" panose="020F0302020204030204" pitchFamily="34" charset="0"/>
              </a:rPr>
              <a:t>Atlas Basic Pipeline</a:t>
            </a:r>
            <a:endParaRPr lang="en-US" sz="1000" dirty="0">
              <a:latin typeface="Calibri Light" panose="020F0302020204030204" pitchFamily="34" charset="0"/>
            </a:endParaRPr>
          </a:p>
        </p:txBody>
      </p:sp>
      <p:cxnSp>
        <p:nvCxnSpPr>
          <p:cNvPr id="70" name="Straight Connector 69"/>
          <p:cNvCxnSpPr/>
          <p:nvPr/>
        </p:nvCxnSpPr>
        <p:spPr>
          <a:xfrm>
            <a:off x="7391400" y="1061508"/>
            <a:ext cx="0" cy="1281642"/>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391400" y="1123950"/>
            <a:ext cx="724723" cy="246221"/>
          </a:xfrm>
          <a:prstGeom prst="rect">
            <a:avLst/>
          </a:prstGeom>
          <a:noFill/>
        </p:spPr>
        <p:txBody>
          <a:bodyPr wrap="square" rtlCol="0">
            <a:spAutoFit/>
          </a:bodyPr>
          <a:lstStyle/>
          <a:p>
            <a:r>
              <a:rPr lang="en-US" sz="500" dirty="0" smtClean="0">
                <a:latin typeface="Calibri Light" panose="020F0302020204030204" pitchFamily="34" charset="0"/>
              </a:rPr>
              <a:t>Domain </a:t>
            </a:r>
            <a:r>
              <a:rPr lang="en-US" sz="500" dirty="0">
                <a:latin typeface="Calibri Light" panose="020F0302020204030204" pitchFamily="34" charset="0"/>
              </a:rPr>
              <a:t> </a:t>
            </a:r>
            <a:r>
              <a:rPr lang="en-US" sz="500" dirty="0" smtClean="0">
                <a:latin typeface="Calibri Light" panose="020F0302020204030204" pitchFamily="34" charset="0"/>
              </a:rPr>
              <a:t>Writer  </a:t>
            </a:r>
            <a:br>
              <a:rPr lang="en-US" sz="500" dirty="0" smtClean="0">
                <a:latin typeface="Calibri Light" panose="020F0302020204030204" pitchFamily="34" charset="0"/>
              </a:rPr>
            </a:br>
            <a:r>
              <a:rPr lang="en-US" sz="500" dirty="0" smtClean="0">
                <a:latin typeface="Calibri Light" panose="020F0302020204030204" pitchFamily="34" charset="0"/>
              </a:rPr>
              <a:t>Service</a:t>
            </a:r>
            <a:endParaRPr lang="en-US" sz="500" dirty="0">
              <a:latin typeface="Calibri Light" panose="020F0302020204030204" pitchFamily="34" charset="0"/>
            </a:endParaRPr>
          </a:p>
        </p:txBody>
      </p:sp>
      <p:sp>
        <p:nvSpPr>
          <p:cNvPr id="72" name="Flowchart: Magnetic Disk 71"/>
          <p:cNvSpPr/>
          <p:nvPr/>
        </p:nvSpPr>
        <p:spPr>
          <a:xfrm>
            <a:off x="7506523" y="1493307"/>
            <a:ext cx="328529" cy="4095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rot="5400000">
            <a:off x="7786740" y="1458772"/>
            <a:ext cx="489488" cy="246221"/>
          </a:xfrm>
          <a:prstGeom prst="rect">
            <a:avLst/>
          </a:prstGeom>
          <a:noFill/>
        </p:spPr>
        <p:txBody>
          <a:bodyPr wrap="square" rtlCol="0">
            <a:spAutoFit/>
          </a:bodyPr>
          <a:lstStyle/>
          <a:p>
            <a:r>
              <a:rPr lang="en-US" sz="500" dirty="0" smtClean="0">
                <a:latin typeface="Calibri Light" panose="020F0302020204030204" pitchFamily="34" charset="0"/>
              </a:rPr>
              <a:t>Data Access Layer(DAL)L</a:t>
            </a:r>
            <a:endParaRPr lang="en-US" sz="500" dirty="0">
              <a:latin typeface="Calibri Light" panose="020F0302020204030204" pitchFamily="34" charset="0"/>
            </a:endParaRPr>
          </a:p>
        </p:txBody>
      </p:sp>
      <p:sp>
        <p:nvSpPr>
          <p:cNvPr id="74" name="TextBox 73"/>
          <p:cNvSpPr txBox="1"/>
          <p:nvPr/>
        </p:nvSpPr>
        <p:spPr>
          <a:xfrm>
            <a:off x="6781800" y="2051487"/>
            <a:ext cx="682538" cy="169277"/>
          </a:xfrm>
          <a:prstGeom prst="rect">
            <a:avLst/>
          </a:prstGeom>
          <a:noFill/>
        </p:spPr>
        <p:txBody>
          <a:bodyPr wrap="square" rtlCol="0">
            <a:spAutoFit/>
          </a:bodyPr>
          <a:lstStyle/>
          <a:p>
            <a:r>
              <a:rPr lang="en-US" sz="500" dirty="0" smtClean="0">
                <a:latin typeface="Calibri Light" panose="020F0302020204030204" pitchFamily="34" charset="0"/>
              </a:rPr>
              <a:t>Events Store</a:t>
            </a:r>
            <a:endParaRPr lang="en-US" sz="500" dirty="0">
              <a:latin typeface="Calibri Light" panose="020F0302020204030204" pitchFamily="34" charset="0"/>
            </a:endParaRPr>
          </a:p>
        </p:txBody>
      </p:sp>
      <p:sp>
        <p:nvSpPr>
          <p:cNvPr id="76" name="TextBox 75"/>
          <p:cNvSpPr txBox="1"/>
          <p:nvPr/>
        </p:nvSpPr>
        <p:spPr>
          <a:xfrm>
            <a:off x="7391400" y="2038350"/>
            <a:ext cx="749750" cy="169277"/>
          </a:xfrm>
          <a:prstGeom prst="rect">
            <a:avLst/>
          </a:prstGeom>
          <a:noFill/>
        </p:spPr>
        <p:txBody>
          <a:bodyPr wrap="square" rtlCol="0">
            <a:spAutoFit/>
          </a:bodyPr>
          <a:lstStyle/>
          <a:p>
            <a:r>
              <a:rPr lang="en-US" sz="500" dirty="0" smtClean="0">
                <a:latin typeface="Calibri Light" panose="020F0302020204030204" pitchFamily="34" charset="0"/>
              </a:rPr>
              <a:t>Domain Store</a:t>
            </a:r>
            <a:endParaRPr lang="en-US" sz="500" dirty="0">
              <a:latin typeface="Calibri Light" panose="020F0302020204030204" pitchFamily="34" charset="0"/>
            </a:endParaRPr>
          </a:p>
        </p:txBody>
      </p:sp>
      <p:sp>
        <p:nvSpPr>
          <p:cNvPr id="3" name="TextBox 2"/>
          <p:cNvSpPr txBox="1"/>
          <p:nvPr/>
        </p:nvSpPr>
        <p:spPr>
          <a:xfrm>
            <a:off x="304801" y="514350"/>
            <a:ext cx="5562600" cy="4247317"/>
          </a:xfrm>
          <a:prstGeom prst="rect">
            <a:avLst/>
          </a:prstGeom>
          <a:noFill/>
        </p:spPr>
        <p:txBody>
          <a:bodyPr wrap="square" rtlCol="0">
            <a:spAutoFit/>
          </a:bodyPr>
          <a:lstStyle/>
          <a:p>
            <a:r>
              <a:rPr lang="en-US" sz="1200" dirty="0" smtClean="0">
                <a:latin typeface="Calibri Light" panose="020F0302020204030204" pitchFamily="34" charset="0"/>
              </a:rPr>
              <a:t>A </a:t>
            </a:r>
            <a:r>
              <a:rPr lang="en-US" sz="1200" b="1" dirty="0" smtClean="0">
                <a:latin typeface="Calibri Light" panose="020F0302020204030204" pitchFamily="34" charset="0"/>
              </a:rPr>
              <a:t>Basic Atlas Domain </a:t>
            </a:r>
            <a:r>
              <a:rPr lang="en-US" sz="1200" b="1" dirty="0">
                <a:latin typeface="Calibri Light" panose="020F0302020204030204" pitchFamily="34" charset="0"/>
              </a:rPr>
              <a:t>P</a:t>
            </a:r>
            <a:r>
              <a:rPr lang="en-US" sz="1200" b="1" dirty="0" smtClean="0">
                <a:latin typeface="Calibri Light" panose="020F0302020204030204" pitchFamily="34" charset="0"/>
              </a:rPr>
              <a:t>ipeline</a:t>
            </a:r>
            <a:r>
              <a:rPr lang="en-US" sz="1200" dirty="0" smtClean="0">
                <a:latin typeface="Calibri Light" panose="020F0302020204030204" pitchFamily="34" charset="0"/>
              </a:rPr>
              <a:t> contains the following</a:t>
            </a:r>
          </a:p>
          <a:p>
            <a:endParaRPr lang="en-US" sz="1200" dirty="0"/>
          </a:p>
          <a:p>
            <a:pPr marL="342900" indent="-342900">
              <a:buAutoNum type="arabicParenR"/>
            </a:pPr>
            <a:r>
              <a:rPr lang="en-US" sz="1200" b="1" dirty="0" smtClean="0">
                <a:latin typeface="Calibri Light" panose="020F0302020204030204" pitchFamily="34" charset="0"/>
              </a:rPr>
              <a:t>Atlas message bus API </a:t>
            </a:r>
            <a:r>
              <a:rPr lang="en-US" sz="1200" dirty="0" smtClean="0">
                <a:latin typeface="Calibri Light" panose="020F0302020204030204" pitchFamily="34" charset="0"/>
              </a:rPr>
              <a:t>with domain specific API to publish events (Ticket, Order,</a:t>
            </a:r>
            <a:br>
              <a:rPr lang="en-US" sz="1200" dirty="0" smtClean="0">
                <a:latin typeface="Calibri Light" panose="020F0302020204030204" pitchFamily="34" charset="0"/>
              </a:rPr>
            </a:br>
            <a:r>
              <a:rPr lang="en-US" sz="1200" dirty="0" smtClean="0">
                <a:latin typeface="Calibri Light" panose="020F0302020204030204" pitchFamily="34" charset="0"/>
              </a:rPr>
              <a:t> Trade, Asset, Position </a:t>
            </a:r>
            <a:r>
              <a:rPr lang="en-US" sz="1200" dirty="0" err="1" smtClean="0">
                <a:latin typeface="Calibri Light" panose="020F0302020204030204" pitchFamily="34" charset="0"/>
              </a:rPr>
              <a:t>etc</a:t>
            </a:r>
            <a:r>
              <a:rPr lang="en-US" sz="1200" dirty="0" smtClean="0">
                <a:latin typeface="Calibri Light" panose="020F0302020204030204" pitchFamily="34" charset="0"/>
              </a:rPr>
              <a:t>)</a:t>
            </a:r>
          </a:p>
          <a:p>
            <a:pPr marL="342900" indent="-342900">
              <a:buAutoNum type="arabicParenR"/>
            </a:pPr>
            <a:endParaRPr lang="en-US" sz="1200" dirty="0" smtClean="0">
              <a:latin typeface="Calibri Light" panose="020F0302020204030204" pitchFamily="34" charset="0"/>
            </a:endParaRPr>
          </a:p>
          <a:p>
            <a:pPr marL="342900" indent="-342900">
              <a:buAutoNum type="arabicParenR"/>
            </a:pPr>
            <a:r>
              <a:rPr lang="en-US" sz="1200" b="1" dirty="0" smtClean="0">
                <a:latin typeface="Calibri Light" panose="020F0302020204030204" pitchFamily="34" charset="0"/>
              </a:rPr>
              <a:t>Event Service/Store </a:t>
            </a:r>
            <a:r>
              <a:rPr lang="en-US" sz="1200" dirty="0" smtClean="0">
                <a:latin typeface="Calibri Light" panose="020F0302020204030204" pitchFamily="34" charset="0"/>
              </a:rPr>
              <a:t>that stores all incoming events. Can replay events and also throttle events based on criteria ( </a:t>
            </a:r>
            <a:r>
              <a:rPr lang="en-US" sz="1200" dirty="0" err="1" smtClean="0">
                <a:latin typeface="Calibri Light" panose="020F0302020204030204" pitchFamily="34" charset="0"/>
              </a:rPr>
              <a:t>ClientID</a:t>
            </a:r>
            <a:r>
              <a:rPr lang="en-US" sz="1200" dirty="0" smtClean="0">
                <a:latin typeface="Calibri Light" panose="020F0302020204030204" pitchFamily="34" charset="0"/>
              </a:rPr>
              <a:t>, Event Type, Timeframe </a:t>
            </a:r>
            <a:r>
              <a:rPr lang="en-US" sz="1200" dirty="0" err="1" smtClean="0">
                <a:latin typeface="Calibri Light" panose="020F0302020204030204" pitchFamily="34" charset="0"/>
              </a:rPr>
              <a:t>etc</a:t>
            </a:r>
            <a:r>
              <a:rPr lang="en-US" sz="1200" dirty="0" smtClean="0">
                <a:latin typeface="Calibri Light" panose="020F0302020204030204" pitchFamily="34" charset="0"/>
              </a:rPr>
              <a:t>)</a:t>
            </a:r>
          </a:p>
          <a:p>
            <a:pPr marL="342900" indent="-342900">
              <a:buAutoNum type="arabicParenR"/>
            </a:pPr>
            <a:endParaRPr lang="en-US" sz="1200" dirty="0" smtClean="0">
              <a:latin typeface="Calibri Light" panose="020F0302020204030204" pitchFamily="34" charset="0"/>
            </a:endParaRPr>
          </a:p>
          <a:p>
            <a:pPr marL="342900" indent="-342900">
              <a:buAutoNum type="arabicParenR"/>
            </a:pPr>
            <a:r>
              <a:rPr lang="en-US" sz="1200" b="1" dirty="0" smtClean="0">
                <a:latin typeface="Calibri Light" panose="020F0302020204030204" pitchFamily="34" charset="0"/>
              </a:rPr>
              <a:t>A domain transaction writer </a:t>
            </a:r>
            <a:r>
              <a:rPr lang="en-US" sz="1200" dirty="0" smtClean="0">
                <a:latin typeface="Calibri Light" panose="020F0302020204030204" pitchFamily="34" charset="0"/>
              </a:rPr>
              <a:t>service that persists transaction in a temporal store</a:t>
            </a:r>
          </a:p>
          <a:p>
            <a:pPr marL="342900" indent="-342900">
              <a:buAutoNum type="arabicParenR"/>
            </a:pPr>
            <a:endParaRPr lang="en-US" sz="1200" dirty="0" smtClean="0">
              <a:latin typeface="Calibri Light" panose="020F0302020204030204" pitchFamily="34" charset="0"/>
            </a:endParaRPr>
          </a:p>
          <a:p>
            <a:pPr marL="342900" indent="-342900">
              <a:buAutoNum type="arabicParenR"/>
            </a:pPr>
            <a:r>
              <a:rPr lang="en-US" sz="1200" b="1" dirty="0" smtClean="0">
                <a:latin typeface="Calibri Light" panose="020F0302020204030204" pitchFamily="34" charset="0"/>
              </a:rPr>
              <a:t>A DAL (Data Access Layer) </a:t>
            </a:r>
            <a:r>
              <a:rPr lang="en-US" sz="1200" dirty="0" smtClean="0">
                <a:latin typeface="Calibri Light" panose="020F0302020204030204" pitchFamily="34" charset="0"/>
              </a:rPr>
              <a:t>that allows access to the underlying transactions</a:t>
            </a:r>
          </a:p>
          <a:p>
            <a:pPr marL="342900" indent="-342900">
              <a:lnSpc>
                <a:spcPct val="150000"/>
              </a:lnSpc>
              <a:buAutoNum type="arabicParenR"/>
            </a:pPr>
            <a:endParaRPr lang="en-US" sz="1200" b="1" dirty="0" smtClean="0">
              <a:latin typeface="Calibri Light" panose="020F0302020204030204" pitchFamily="34" charset="0"/>
            </a:endParaRPr>
          </a:p>
          <a:p>
            <a:pPr marL="342900" indent="-342900">
              <a:lnSpc>
                <a:spcPct val="150000"/>
              </a:lnSpc>
              <a:buAutoNum type="arabicParenR"/>
            </a:pPr>
            <a:r>
              <a:rPr lang="en-US" sz="1200" b="1" dirty="0" smtClean="0">
                <a:latin typeface="Calibri Light" panose="020F0302020204030204" pitchFamily="34" charset="0"/>
              </a:rPr>
              <a:t>Optimus,  a  query interface </a:t>
            </a:r>
            <a:r>
              <a:rPr lang="en-US" sz="1200" dirty="0" smtClean="0">
                <a:latin typeface="Calibri Light" panose="020F0302020204030204" pitchFamily="34" charset="0"/>
              </a:rPr>
              <a:t>that allows domain specific queries</a:t>
            </a:r>
            <a:br>
              <a:rPr lang="en-US" sz="1200" dirty="0" smtClean="0">
                <a:latin typeface="Calibri Light" panose="020F0302020204030204" pitchFamily="34" charset="0"/>
              </a:rPr>
            </a:br>
            <a:endParaRPr lang="en-US" sz="1200" dirty="0" smtClean="0">
              <a:latin typeface="Calibri Light" panose="020F0302020204030204" pitchFamily="34" charset="0"/>
            </a:endParaRPr>
          </a:p>
          <a:p>
            <a:pPr marL="342900" indent="-342900">
              <a:buAutoNum type="arabicParenR"/>
            </a:pPr>
            <a:r>
              <a:rPr lang="en-US" sz="1200" b="1" dirty="0" smtClean="0">
                <a:latin typeface="Calibri Light" panose="020F0302020204030204" pitchFamily="34" charset="0"/>
              </a:rPr>
              <a:t>Upload service </a:t>
            </a:r>
            <a:r>
              <a:rPr lang="en-US" sz="1200" dirty="0" smtClean="0">
                <a:latin typeface="Calibri Light" panose="020F0302020204030204" pitchFamily="34" charset="0"/>
              </a:rPr>
              <a:t> can upload events/transactions from external sources. (Not built yet)</a:t>
            </a:r>
          </a:p>
          <a:p>
            <a:pPr marL="342900" indent="-342900">
              <a:buAutoNum type="arabicParenR"/>
            </a:pPr>
            <a:endParaRPr lang="en-US" sz="1200" dirty="0" smtClean="0">
              <a:latin typeface="Calibri Light" panose="020F0302020204030204" pitchFamily="34" charset="0"/>
            </a:endParaRPr>
          </a:p>
          <a:p>
            <a:pPr marL="342900" indent="-342900">
              <a:buAutoNum type="arabicParenR"/>
            </a:pPr>
            <a:r>
              <a:rPr lang="en-US" sz="1200" b="1" dirty="0" smtClean="0">
                <a:latin typeface="Calibri Light" panose="020F0302020204030204" pitchFamily="34" charset="0"/>
              </a:rPr>
              <a:t>Pipeline Metrics </a:t>
            </a:r>
            <a:r>
              <a:rPr lang="en-US" sz="1200" dirty="0" smtClean="0">
                <a:latin typeface="Calibri Light" panose="020F0302020204030204" pitchFamily="34" charset="0"/>
              </a:rPr>
              <a:t>recorded and available via system dashboard.</a:t>
            </a:r>
            <a:br>
              <a:rPr lang="en-US" sz="1200" dirty="0" smtClean="0">
                <a:latin typeface="Calibri Light" panose="020F0302020204030204" pitchFamily="34" charset="0"/>
              </a:rPr>
            </a:br>
            <a:r>
              <a:rPr lang="en-US" sz="1200" dirty="0" smtClean="0">
                <a:latin typeface="Calibri Light" panose="020F0302020204030204" pitchFamily="34" charset="0"/>
              </a:rPr>
              <a:t>(#of events processed per client, event type, throughput etc.)</a:t>
            </a:r>
          </a:p>
          <a:p>
            <a:pPr marL="342900" indent="-342900">
              <a:buAutoNum type="arabicParenR"/>
            </a:pPr>
            <a:endParaRPr lang="en-US" sz="1200" dirty="0" smtClean="0">
              <a:latin typeface="Calibri Light" panose="020F0302020204030204" pitchFamily="34" charset="0"/>
            </a:endParaRPr>
          </a:p>
          <a:p>
            <a:pPr marL="342900" indent="-342900">
              <a:buAutoNum type="arabicParenR"/>
            </a:pPr>
            <a:r>
              <a:rPr lang="en-US" sz="1200" dirty="0" smtClean="0">
                <a:latin typeface="Calibri Light" panose="020F0302020204030204" pitchFamily="34" charset="0"/>
              </a:rPr>
              <a:t>All relevant domain processing data is available in the domain model.</a:t>
            </a:r>
          </a:p>
        </p:txBody>
      </p:sp>
      <p:sp>
        <p:nvSpPr>
          <p:cNvPr id="8" name="Rounded Rectangle 7"/>
          <p:cNvSpPr/>
          <p:nvPr/>
        </p:nvSpPr>
        <p:spPr>
          <a:xfrm>
            <a:off x="6597582" y="2460028"/>
            <a:ext cx="905881" cy="311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latin typeface="Calibri Light" panose="020F0302020204030204" pitchFamily="34" charset="0"/>
              </a:rPr>
              <a:t>Upload Service</a:t>
            </a:r>
            <a:endParaRPr lang="en-US" sz="800" b="1" dirty="0">
              <a:latin typeface="Calibri Light" panose="020F030202020403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19" y="2419350"/>
            <a:ext cx="431699" cy="431699"/>
          </a:xfrm>
          <a:prstGeom prst="rect">
            <a:avLst/>
          </a:prstGeom>
        </p:spPr>
      </p:pic>
    </p:spTree>
    <p:extLst>
      <p:ext uri="{BB962C8B-B14F-4D97-AF65-F5344CB8AC3E}">
        <p14:creationId xmlns:p14="http://schemas.microsoft.com/office/powerpoint/2010/main" val="924321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597"/>
            <a:ext cx="8229600" cy="318353"/>
          </a:xfrm>
        </p:spPr>
        <p:txBody>
          <a:bodyPr/>
          <a:lstStyle/>
          <a:p>
            <a:r>
              <a:rPr lang="en-US" dirty="0" smtClean="0"/>
              <a:t>Basic Atlas Domain Pipeline Benefits</a:t>
            </a:r>
            <a:endParaRPr lang="en-US" dirty="0"/>
          </a:p>
        </p:txBody>
      </p:sp>
      <p:cxnSp>
        <p:nvCxnSpPr>
          <p:cNvPr id="4" name="Straight Connector 3"/>
          <p:cNvCxnSpPr/>
          <p:nvPr/>
        </p:nvCxnSpPr>
        <p:spPr>
          <a:xfrm>
            <a:off x="304800" y="36195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199" y="514350"/>
            <a:ext cx="5122357" cy="4185761"/>
          </a:xfrm>
          <a:prstGeom prst="rect">
            <a:avLst/>
          </a:prstGeom>
          <a:noFill/>
        </p:spPr>
        <p:txBody>
          <a:bodyPr wrap="square" rtlCol="0">
            <a:spAutoFit/>
          </a:bodyPr>
          <a:lstStyle/>
          <a:p>
            <a:r>
              <a:rPr lang="en-US" dirty="0" smtClean="0">
                <a:latin typeface="Calibri Light" panose="020F0302020204030204" pitchFamily="34" charset="0"/>
              </a:rPr>
              <a:t>A domain pipeline allows us to </a:t>
            </a:r>
          </a:p>
          <a:p>
            <a:endParaRPr lang="en-US" dirty="0"/>
          </a:p>
          <a:p>
            <a:pPr marL="342900" indent="-342900">
              <a:lnSpc>
                <a:spcPct val="150000"/>
              </a:lnSpc>
              <a:buAutoNum type="arabicParenR"/>
            </a:pPr>
            <a:r>
              <a:rPr lang="en-US" dirty="0" smtClean="0">
                <a:latin typeface="Calibri Light" panose="020F0302020204030204" pitchFamily="34" charset="0"/>
              </a:rPr>
              <a:t>Build and deploy domain specific pipelines independently.</a:t>
            </a:r>
            <a:br>
              <a:rPr lang="en-US" dirty="0" smtClean="0">
                <a:latin typeface="Calibri Light" panose="020F0302020204030204" pitchFamily="34" charset="0"/>
              </a:rPr>
            </a:br>
            <a:endParaRPr lang="en-US" dirty="0" smtClean="0">
              <a:latin typeface="Calibri Light" panose="020F0302020204030204" pitchFamily="34" charset="0"/>
            </a:endParaRPr>
          </a:p>
          <a:p>
            <a:pPr marL="342900" indent="-342900">
              <a:buAutoNum type="arabicParenR"/>
            </a:pPr>
            <a:r>
              <a:rPr lang="en-US" dirty="0" smtClean="0">
                <a:latin typeface="Calibri Light" panose="020F0302020204030204" pitchFamily="34" charset="0"/>
              </a:rPr>
              <a:t>Plug-in multiple domain pipelines to build more complex pipelines such as Order pipeline, Trade Pipeline, </a:t>
            </a:r>
            <a:r>
              <a:rPr lang="en-US" dirty="0" err="1" smtClean="0">
                <a:latin typeface="Calibri Light" panose="020F0302020204030204" pitchFamily="34" charset="0"/>
              </a:rPr>
              <a:t>PnL</a:t>
            </a:r>
            <a:r>
              <a:rPr lang="en-US" dirty="0" smtClean="0">
                <a:latin typeface="Calibri Light" panose="020F0302020204030204" pitchFamily="34" charset="0"/>
              </a:rPr>
              <a:t> pipeline etc.</a:t>
            </a:r>
          </a:p>
          <a:p>
            <a:pPr marL="342900" indent="-342900">
              <a:buAutoNum type="arabicParenR"/>
            </a:pPr>
            <a:endParaRPr lang="en-US" dirty="0" smtClean="0">
              <a:latin typeface="Calibri Light" panose="020F0302020204030204" pitchFamily="34" charset="0"/>
            </a:endParaRPr>
          </a:p>
          <a:p>
            <a:pPr marL="342900" indent="-342900">
              <a:buAutoNum type="arabicParenR"/>
            </a:pPr>
            <a:r>
              <a:rPr lang="en-US" dirty="0" smtClean="0">
                <a:latin typeface="Calibri Light" panose="020F0302020204030204" pitchFamily="34" charset="0"/>
              </a:rPr>
              <a:t>Processing of business logic confined to domains with clear interfaces/events for intra-domain interaction.</a:t>
            </a:r>
          </a:p>
          <a:p>
            <a:pPr marL="342900" indent="-342900">
              <a:buAutoNum type="arabicParenR"/>
            </a:pPr>
            <a:endParaRPr lang="en-US" dirty="0" smtClean="0">
              <a:latin typeface="Calibri Light" panose="020F0302020204030204" pitchFamily="34" charset="0"/>
            </a:endParaRPr>
          </a:p>
          <a:p>
            <a:pPr marL="342900" indent="-342900">
              <a:buAutoNum type="arabicParenR"/>
            </a:pPr>
            <a:r>
              <a:rPr lang="en-US" dirty="0" smtClean="0">
                <a:latin typeface="Calibri Light" panose="020F0302020204030204" pitchFamily="34" charset="0"/>
              </a:rPr>
              <a:t>Each pipeline can scale independently</a:t>
            </a:r>
          </a:p>
          <a:p>
            <a:pPr marL="342900" indent="-342900">
              <a:buAutoNum type="arabicParenR"/>
            </a:pPr>
            <a:endParaRPr lang="en-US" dirty="0" smtClean="0">
              <a:latin typeface="Calibri Light" panose="020F0302020204030204" pitchFamily="34" charset="0"/>
            </a:endParaRPr>
          </a:p>
          <a:p>
            <a:pPr marL="342900" indent="-342900">
              <a:buAutoNum type="arabicParenR"/>
            </a:pPr>
            <a:r>
              <a:rPr lang="en-US" dirty="0" smtClean="0">
                <a:latin typeface="Calibri Light" panose="020F0302020204030204" pitchFamily="34" charset="0"/>
              </a:rPr>
              <a:t>Ability to plug-in domain specific business processing logic via services. E.g. Asset Impact Processing service (responsible for applying asset impact due to business events)  will be inserted into Asset Domain Pipeline to enrich it with further business processing functions</a:t>
            </a:r>
          </a:p>
        </p:txBody>
      </p:sp>
      <p:sp>
        <p:nvSpPr>
          <p:cNvPr id="29" name="Rectangle 28"/>
          <p:cNvSpPr/>
          <p:nvPr/>
        </p:nvSpPr>
        <p:spPr>
          <a:xfrm>
            <a:off x="5997374" y="1065371"/>
            <a:ext cx="2752873" cy="204760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0" name="Rounded Rectangle 29"/>
          <p:cNvSpPr/>
          <p:nvPr/>
        </p:nvSpPr>
        <p:spPr>
          <a:xfrm>
            <a:off x="7638881" y="2706249"/>
            <a:ext cx="971719" cy="335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latin typeface="Calibri Light" panose="020F0302020204030204" pitchFamily="34" charset="0"/>
              </a:rPr>
              <a:t>    Metrics</a:t>
            </a:r>
            <a:endParaRPr lang="en-US" sz="800" b="1" dirty="0">
              <a:latin typeface="Calibri Light" panose="020F0302020204030204" pitchFamily="34" charset="0"/>
            </a:endParaRPr>
          </a:p>
        </p:txBody>
      </p:sp>
      <p:sp>
        <p:nvSpPr>
          <p:cNvPr id="31" name="Rectangle 30"/>
          <p:cNvSpPr/>
          <p:nvPr/>
        </p:nvSpPr>
        <p:spPr>
          <a:xfrm>
            <a:off x="6705601" y="1280048"/>
            <a:ext cx="1826602" cy="1279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98481" y="1416317"/>
            <a:ext cx="556141" cy="169277"/>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33" name="Flowchart: Magnetic Disk 32"/>
          <p:cNvSpPr/>
          <p:nvPr/>
        </p:nvSpPr>
        <p:spPr>
          <a:xfrm>
            <a:off x="6902571" y="1798851"/>
            <a:ext cx="328529" cy="4095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8229600" y="1310103"/>
            <a:ext cx="0" cy="127926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5400000">
            <a:off x="8180284" y="1859810"/>
            <a:ext cx="538954"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36" name="Table 35"/>
          <p:cNvGraphicFramePr>
            <a:graphicFrameLocks noGrp="1"/>
          </p:cNvGraphicFramePr>
          <p:nvPr>
            <p:extLst>
              <p:ext uri="{D42A27DB-BD31-4B8C-83A1-F6EECF244321}">
                <p14:modId xmlns:p14="http://schemas.microsoft.com/office/powerpoint/2010/main" val="373789368"/>
              </p:ext>
            </p:extLst>
          </p:nvPr>
        </p:nvGraphicFramePr>
        <p:xfrm>
          <a:off x="6290253" y="1323861"/>
          <a:ext cx="262947" cy="1200125"/>
        </p:xfrm>
        <a:graphic>
          <a:graphicData uri="http://schemas.openxmlformats.org/drawingml/2006/table">
            <a:tbl>
              <a:tblPr>
                <a:tableStyleId>{B9A9D7D3-BF1D-4E93-98AB-C9BCC3BF26C5}</a:tableStyleId>
              </a:tblPr>
              <a:tblGrid>
                <a:gridCol w="262947"/>
              </a:tblGrid>
              <a:tr h="199073">
                <a:tc>
                  <a:txBody>
                    <a:bodyPr/>
                    <a:lstStyle/>
                    <a:p>
                      <a:endParaRPr lang="en-US" sz="100" dirty="0"/>
                    </a:p>
                  </a:txBody>
                  <a:tcPr/>
                </a:tc>
              </a:tr>
              <a:tr h="199073">
                <a:tc>
                  <a:txBody>
                    <a:bodyPr/>
                    <a:lstStyle/>
                    <a:p>
                      <a:endParaRPr lang="en-US" sz="100" dirty="0"/>
                    </a:p>
                  </a:txBody>
                  <a:tcPr/>
                </a:tc>
              </a:tr>
              <a:tr h="199073">
                <a:tc>
                  <a:txBody>
                    <a:bodyPr/>
                    <a:lstStyle/>
                    <a:p>
                      <a:endParaRPr lang="en-US" sz="100" dirty="0"/>
                    </a:p>
                  </a:txBody>
                  <a:tcPr/>
                </a:tc>
              </a:tr>
              <a:tr h="199073">
                <a:tc>
                  <a:txBody>
                    <a:bodyPr/>
                    <a:lstStyle/>
                    <a:p>
                      <a:endParaRPr lang="en-US" sz="100" dirty="0"/>
                    </a:p>
                  </a:txBody>
                  <a:tcPr/>
                </a:tc>
              </a:tr>
              <a:tr h="199073">
                <a:tc>
                  <a:txBody>
                    <a:bodyPr/>
                    <a:lstStyle/>
                    <a:p>
                      <a:endParaRPr lang="en-US" sz="100" dirty="0"/>
                    </a:p>
                  </a:txBody>
                  <a:tcPr/>
                </a:tc>
              </a:tr>
              <a:tr h="204760">
                <a:tc>
                  <a:txBody>
                    <a:bodyPr/>
                    <a:lstStyle/>
                    <a:p>
                      <a:endParaRPr lang="en-US" sz="100" dirty="0"/>
                    </a:p>
                  </a:txBody>
                  <a:tcPr/>
                </a:tc>
              </a:tr>
            </a:tbl>
          </a:graphicData>
        </a:graphic>
      </p:graphicFrame>
      <p:sp>
        <p:nvSpPr>
          <p:cNvPr id="37" name="TextBox 36"/>
          <p:cNvSpPr txBox="1"/>
          <p:nvPr/>
        </p:nvSpPr>
        <p:spPr>
          <a:xfrm>
            <a:off x="6527267" y="1047750"/>
            <a:ext cx="1774059" cy="246221"/>
          </a:xfrm>
          <a:prstGeom prst="rect">
            <a:avLst/>
          </a:prstGeom>
          <a:noFill/>
        </p:spPr>
        <p:txBody>
          <a:bodyPr wrap="square" rtlCol="0">
            <a:spAutoFit/>
          </a:bodyPr>
          <a:lstStyle/>
          <a:p>
            <a:pPr algn="ctr"/>
            <a:r>
              <a:rPr lang="en-US" sz="1000" dirty="0" smtClean="0">
                <a:latin typeface="Calibri Light" panose="020F0302020204030204" pitchFamily="34" charset="0"/>
              </a:rPr>
              <a:t>Atlas Basic Pipeline</a:t>
            </a:r>
            <a:endParaRPr lang="en-US" sz="1000" dirty="0">
              <a:latin typeface="Calibri Light" panose="020F0302020204030204" pitchFamily="34" charset="0"/>
            </a:endParaRPr>
          </a:p>
        </p:txBody>
      </p:sp>
      <p:cxnSp>
        <p:nvCxnSpPr>
          <p:cNvPr id="38" name="Straight Connector 37"/>
          <p:cNvCxnSpPr/>
          <p:nvPr/>
        </p:nvCxnSpPr>
        <p:spPr>
          <a:xfrm>
            <a:off x="7391400" y="1307729"/>
            <a:ext cx="0" cy="1281642"/>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91400" y="1370171"/>
            <a:ext cx="724723" cy="246221"/>
          </a:xfrm>
          <a:prstGeom prst="rect">
            <a:avLst/>
          </a:prstGeom>
          <a:noFill/>
        </p:spPr>
        <p:txBody>
          <a:bodyPr wrap="square" rtlCol="0">
            <a:spAutoFit/>
          </a:bodyPr>
          <a:lstStyle/>
          <a:p>
            <a:r>
              <a:rPr lang="en-US" sz="500" dirty="0" smtClean="0">
                <a:latin typeface="Calibri Light" panose="020F0302020204030204" pitchFamily="34" charset="0"/>
              </a:rPr>
              <a:t>Domain </a:t>
            </a:r>
            <a:r>
              <a:rPr lang="en-US" sz="500" dirty="0">
                <a:latin typeface="Calibri Light" panose="020F0302020204030204" pitchFamily="34" charset="0"/>
              </a:rPr>
              <a:t> </a:t>
            </a:r>
            <a:r>
              <a:rPr lang="en-US" sz="500" dirty="0" smtClean="0">
                <a:latin typeface="Calibri Light" panose="020F0302020204030204" pitchFamily="34" charset="0"/>
              </a:rPr>
              <a:t>Writer  </a:t>
            </a:r>
            <a:br>
              <a:rPr lang="en-US" sz="500" dirty="0" smtClean="0">
                <a:latin typeface="Calibri Light" panose="020F0302020204030204" pitchFamily="34" charset="0"/>
              </a:rPr>
            </a:br>
            <a:r>
              <a:rPr lang="en-US" sz="500" dirty="0" smtClean="0">
                <a:latin typeface="Calibri Light" panose="020F0302020204030204" pitchFamily="34" charset="0"/>
              </a:rPr>
              <a:t>Service</a:t>
            </a:r>
            <a:endParaRPr lang="en-US" sz="500" dirty="0">
              <a:latin typeface="Calibri Light" panose="020F0302020204030204" pitchFamily="34" charset="0"/>
            </a:endParaRPr>
          </a:p>
        </p:txBody>
      </p:sp>
      <p:sp>
        <p:nvSpPr>
          <p:cNvPr id="40" name="Flowchart: Magnetic Disk 39"/>
          <p:cNvSpPr/>
          <p:nvPr/>
        </p:nvSpPr>
        <p:spPr>
          <a:xfrm>
            <a:off x="7506523" y="1739528"/>
            <a:ext cx="328529" cy="4095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5400000">
            <a:off x="7786740" y="1704993"/>
            <a:ext cx="489488" cy="246221"/>
          </a:xfrm>
          <a:prstGeom prst="rect">
            <a:avLst/>
          </a:prstGeom>
          <a:noFill/>
        </p:spPr>
        <p:txBody>
          <a:bodyPr wrap="square" rtlCol="0">
            <a:spAutoFit/>
          </a:bodyPr>
          <a:lstStyle/>
          <a:p>
            <a:r>
              <a:rPr lang="en-US" sz="500" dirty="0" smtClean="0">
                <a:latin typeface="Calibri Light" panose="020F0302020204030204" pitchFamily="34" charset="0"/>
              </a:rPr>
              <a:t>Data Access Layer(DAL)L</a:t>
            </a:r>
            <a:endParaRPr lang="en-US" sz="500" dirty="0">
              <a:latin typeface="Calibri Light" panose="020F0302020204030204" pitchFamily="34" charset="0"/>
            </a:endParaRPr>
          </a:p>
        </p:txBody>
      </p:sp>
      <p:sp>
        <p:nvSpPr>
          <p:cNvPr id="42" name="TextBox 41"/>
          <p:cNvSpPr txBox="1"/>
          <p:nvPr/>
        </p:nvSpPr>
        <p:spPr>
          <a:xfrm>
            <a:off x="6781800" y="2297708"/>
            <a:ext cx="682538" cy="169277"/>
          </a:xfrm>
          <a:prstGeom prst="rect">
            <a:avLst/>
          </a:prstGeom>
          <a:noFill/>
        </p:spPr>
        <p:txBody>
          <a:bodyPr wrap="square" rtlCol="0">
            <a:spAutoFit/>
          </a:bodyPr>
          <a:lstStyle/>
          <a:p>
            <a:r>
              <a:rPr lang="en-US" sz="500" dirty="0" smtClean="0">
                <a:latin typeface="Calibri Light" panose="020F0302020204030204" pitchFamily="34" charset="0"/>
              </a:rPr>
              <a:t>Events Store</a:t>
            </a:r>
            <a:endParaRPr lang="en-US" sz="500" dirty="0">
              <a:latin typeface="Calibri Light" panose="020F0302020204030204" pitchFamily="34" charset="0"/>
            </a:endParaRPr>
          </a:p>
        </p:txBody>
      </p:sp>
      <p:sp>
        <p:nvSpPr>
          <p:cNvPr id="43" name="TextBox 42"/>
          <p:cNvSpPr txBox="1"/>
          <p:nvPr/>
        </p:nvSpPr>
        <p:spPr>
          <a:xfrm>
            <a:off x="7391400" y="2284571"/>
            <a:ext cx="749750" cy="169277"/>
          </a:xfrm>
          <a:prstGeom prst="rect">
            <a:avLst/>
          </a:prstGeom>
          <a:noFill/>
        </p:spPr>
        <p:txBody>
          <a:bodyPr wrap="square" rtlCol="0">
            <a:spAutoFit/>
          </a:bodyPr>
          <a:lstStyle/>
          <a:p>
            <a:r>
              <a:rPr lang="en-US" sz="500" dirty="0" smtClean="0">
                <a:latin typeface="Calibri Light" panose="020F0302020204030204" pitchFamily="34" charset="0"/>
              </a:rPr>
              <a:t>Domain Store</a:t>
            </a:r>
            <a:endParaRPr lang="en-US" sz="500" dirty="0">
              <a:latin typeface="Calibri Light" panose="020F0302020204030204" pitchFamily="34" charset="0"/>
            </a:endParaRPr>
          </a:p>
        </p:txBody>
      </p:sp>
      <p:sp>
        <p:nvSpPr>
          <p:cNvPr id="44" name="Rounded Rectangle 43"/>
          <p:cNvSpPr/>
          <p:nvPr/>
        </p:nvSpPr>
        <p:spPr>
          <a:xfrm>
            <a:off x="6597582" y="2706249"/>
            <a:ext cx="905881" cy="311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latin typeface="Calibri Light" panose="020F0302020204030204" pitchFamily="34" charset="0"/>
              </a:rPr>
              <a:t>Upload Service</a:t>
            </a:r>
            <a:endParaRPr lang="en-US" sz="800" b="1" dirty="0">
              <a:latin typeface="Calibri Light" panose="020F0302020204030204" pitchFamily="34" charset="0"/>
            </a:endParaRPr>
          </a:p>
        </p:txBody>
      </p:sp>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19" y="2665571"/>
            <a:ext cx="431699" cy="431699"/>
          </a:xfrm>
          <a:prstGeom prst="rect">
            <a:avLst/>
          </a:prstGeom>
        </p:spPr>
      </p:pic>
    </p:spTree>
    <p:extLst>
      <p:ext uri="{BB962C8B-B14F-4D97-AF65-F5344CB8AC3E}">
        <p14:creationId xmlns:p14="http://schemas.microsoft.com/office/powerpoint/2010/main" val="4013716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597"/>
            <a:ext cx="8229600" cy="318353"/>
          </a:xfrm>
        </p:spPr>
        <p:txBody>
          <a:bodyPr/>
          <a:lstStyle/>
          <a:p>
            <a:r>
              <a:rPr lang="en-US" dirty="0" smtClean="0"/>
              <a:t>Current Domain Pipelines Being Built</a:t>
            </a:r>
            <a:endParaRPr lang="en-US" dirty="0"/>
          </a:p>
        </p:txBody>
      </p:sp>
      <p:cxnSp>
        <p:nvCxnSpPr>
          <p:cNvPr id="4" name="Straight Connector 3"/>
          <p:cNvCxnSpPr/>
          <p:nvPr/>
        </p:nvCxnSpPr>
        <p:spPr>
          <a:xfrm>
            <a:off x="304800" y="36195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688512"/>
            <a:ext cx="1971879" cy="1510242"/>
          </a:xfrm>
          <a:prstGeom prst="rect">
            <a:avLst/>
          </a:prstGeom>
          <a:gradFill>
            <a:gsLst>
              <a:gs pos="100000">
                <a:srgbClr val="DDEBCF"/>
              </a:gs>
              <a:gs pos="0">
                <a:srgbClr val="9CB86E"/>
              </a:gs>
              <a:gs pos="100000">
                <a:srgbClr val="156B13"/>
              </a:gs>
            </a:gsLst>
            <a:lin ang="5400000" scaled="0"/>
          </a:gra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09601" y="903354"/>
            <a:ext cx="1405232"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1141898" y="903354"/>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6839" y="903354"/>
            <a:ext cx="449962"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33" name="Flowchart: Magnetic Disk 32"/>
          <p:cNvSpPr/>
          <p:nvPr/>
        </p:nvSpPr>
        <p:spPr>
          <a:xfrm>
            <a:off x="762001" y="1316381"/>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827698" y="903354"/>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302639" y="903354"/>
            <a:ext cx="364319" cy="246221"/>
          </a:xfrm>
          <a:prstGeom prst="rect">
            <a:avLst/>
          </a:prstGeom>
          <a:noFill/>
        </p:spPr>
        <p:txBody>
          <a:bodyPr wrap="square" rtlCol="0">
            <a:spAutoFit/>
          </a:bodyPr>
          <a:lstStyle/>
          <a:p>
            <a:r>
              <a:rPr lang="en-US" sz="500" dirty="0" smtClean="0">
                <a:latin typeface="Calibri Light" panose="020F0302020204030204" pitchFamily="34" charset="0"/>
              </a:rPr>
              <a:t>Ticket</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36" name="Flowchart: Magnetic Disk 35"/>
          <p:cNvSpPr/>
          <p:nvPr/>
        </p:nvSpPr>
        <p:spPr>
          <a:xfrm>
            <a:off x="1339973" y="1316381"/>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rot="5400000">
            <a:off x="1537817" y="1314014"/>
            <a:ext cx="364319"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38" name="TextBox 37"/>
          <p:cNvSpPr txBox="1"/>
          <p:nvPr/>
        </p:nvSpPr>
        <p:spPr>
          <a:xfrm rot="5400000">
            <a:off x="1688459" y="1371866"/>
            <a:ext cx="449962"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1448488245"/>
              </p:ext>
            </p:extLst>
          </p:nvPr>
        </p:nvGraphicFramePr>
        <p:xfrm>
          <a:off x="325121" y="965794"/>
          <a:ext cx="208280" cy="893235"/>
        </p:xfrm>
        <a:graphic>
          <a:graphicData uri="http://schemas.openxmlformats.org/drawingml/2006/table">
            <a:tbl>
              <a:tblPr>
                <a:tableStyleId>{B9A9D7D3-BF1D-4E93-98AB-C9BCC3BF26C5}</a:tableStyleId>
              </a:tblPr>
              <a:tblGrid>
                <a:gridCol w="208280"/>
              </a:tblGrid>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52400">
                <a:tc>
                  <a:txBody>
                    <a:bodyPr/>
                    <a:lstStyle/>
                    <a:p>
                      <a:endParaRPr lang="en-US" sz="100" dirty="0"/>
                    </a:p>
                  </a:txBody>
                  <a:tcPr/>
                </a:tc>
              </a:tr>
            </a:tbl>
          </a:graphicData>
        </a:graphic>
      </p:graphicFrame>
      <p:sp>
        <p:nvSpPr>
          <p:cNvPr id="40" name="TextBox 39"/>
          <p:cNvSpPr txBox="1"/>
          <p:nvPr/>
        </p:nvSpPr>
        <p:spPr>
          <a:xfrm>
            <a:off x="533400" y="1968665"/>
            <a:ext cx="1405232" cy="246221"/>
          </a:xfrm>
          <a:prstGeom prst="rect">
            <a:avLst/>
          </a:prstGeom>
          <a:noFill/>
        </p:spPr>
        <p:txBody>
          <a:bodyPr wrap="square" rtlCol="0">
            <a:spAutoFit/>
          </a:bodyPr>
          <a:lstStyle/>
          <a:p>
            <a:pPr algn="ctr"/>
            <a:r>
              <a:rPr lang="en-US" sz="1000" dirty="0" smtClean="0">
                <a:latin typeface="Calibri Light" panose="020F0302020204030204" pitchFamily="34" charset="0"/>
              </a:rPr>
              <a:t>Tickets Pipeline</a:t>
            </a:r>
            <a:endParaRPr lang="en-US" sz="1000" dirty="0">
              <a:latin typeface="Calibri Light" panose="020F0302020204030204" pitchFamily="34" charset="0"/>
            </a:endParaRPr>
          </a:p>
        </p:txBody>
      </p:sp>
      <p:sp>
        <p:nvSpPr>
          <p:cNvPr id="42" name="TextBox 41"/>
          <p:cNvSpPr txBox="1"/>
          <p:nvPr/>
        </p:nvSpPr>
        <p:spPr>
          <a:xfrm>
            <a:off x="762001" y="1679760"/>
            <a:ext cx="449962" cy="246221"/>
          </a:xfrm>
          <a:prstGeom prst="rect">
            <a:avLst/>
          </a:prstGeom>
          <a:noFill/>
        </p:spPr>
        <p:txBody>
          <a:bodyPr wrap="square" rtlCol="0">
            <a:spAutoFit/>
          </a:bodyPr>
          <a:lstStyle/>
          <a:p>
            <a:r>
              <a:rPr lang="en-US" sz="500" dirty="0" smtClean="0">
                <a:latin typeface="Calibri Light" panose="020F0302020204030204" pitchFamily="34" charset="0"/>
              </a:rPr>
              <a:t>Tickets</a:t>
            </a:r>
          </a:p>
          <a:p>
            <a:r>
              <a:rPr lang="en-US" sz="500" dirty="0" smtClean="0">
                <a:latin typeface="Calibri Light" panose="020F0302020204030204" pitchFamily="34" charset="0"/>
              </a:rPr>
              <a:t>Events</a:t>
            </a:r>
            <a:endParaRPr lang="en-US" sz="500" dirty="0">
              <a:latin typeface="Calibri Light" panose="020F0302020204030204" pitchFamily="34" charset="0"/>
            </a:endParaRPr>
          </a:p>
        </p:txBody>
      </p:sp>
      <p:sp>
        <p:nvSpPr>
          <p:cNvPr id="43" name="TextBox 42"/>
          <p:cNvSpPr txBox="1"/>
          <p:nvPr/>
        </p:nvSpPr>
        <p:spPr>
          <a:xfrm>
            <a:off x="1302639" y="1679760"/>
            <a:ext cx="449962" cy="246221"/>
          </a:xfrm>
          <a:prstGeom prst="rect">
            <a:avLst/>
          </a:prstGeom>
          <a:noFill/>
        </p:spPr>
        <p:txBody>
          <a:bodyPr wrap="square" rtlCol="0">
            <a:spAutoFit/>
          </a:bodyPr>
          <a:lstStyle/>
          <a:p>
            <a:r>
              <a:rPr lang="en-US" sz="500" dirty="0" smtClean="0">
                <a:latin typeface="Calibri Light" panose="020F0302020204030204" pitchFamily="34" charset="0"/>
              </a:rPr>
              <a:t>Tickets</a:t>
            </a:r>
          </a:p>
          <a:p>
            <a:r>
              <a:rPr lang="en-US" sz="500" dirty="0" smtClean="0">
                <a:latin typeface="Calibri Light" panose="020F0302020204030204" pitchFamily="34" charset="0"/>
              </a:rPr>
              <a:t>Store</a:t>
            </a:r>
            <a:endParaRPr lang="en-US" sz="500" dirty="0">
              <a:latin typeface="Calibri Light" panose="020F0302020204030204" pitchFamily="34" charset="0"/>
            </a:endParaRPr>
          </a:p>
        </p:txBody>
      </p:sp>
      <p:sp>
        <p:nvSpPr>
          <p:cNvPr id="44" name="Rectangle 43"/>
          <p:cNvSpPr/>
          <p:nvPr/>
        </p:nvSpPr>
        <p:spPr>
          <a:xfrm>
            <a:off x="3038680" y="688512"/>
            <a:ext cx="2371519" cy="1547659"/>
          </a:xfrm>
          <a:prstGeom prst="rect">
            <a:avLst/>
          </a:prstGeom>
          <a:solidFill>
            <a:schemeClr val="accent1">
              <a:lumMod val="20000"/>
              <a:lumOff val="8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5" name="Rectangle 44"/>
          <p:cNvSpPr/>
          <p:nvPr/>
        </p:nvSpPr>
        <p:spPr>
          <a:xfrm>
            <a:off x="3334411" y="919486"/>
            <a:ext cx="1999589" cy="1005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3809999" y="919487"/>
            <a:ext cx="1" cy="994149"/>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330913" y="919487"/>
            <a:ext cx="431034"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48" name="Flowchart: Magnetic Disk 47"/>
          <p:cNvSpPr/>
          <p:nvPr/>
        </p:nvSpPr>
        <p:spPr>
          <a:xfrm>
            <a:off x="3435002" y="1365974"/>
            <a:ext cx="254625" cy="3095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572000" y="919486"/>
            <a:ext cx="1" cy="9817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843229" y="1242863"/>
            <a:ext cx="652571" cy="461665"/>
          </a:xfrm>
          <a:prstGeom prst="rect">
            <a:avLst/>
          </a:prstGeom>
          <a:noFill/>
        </p:spPr>
        <p:txBody>
          <a:bodyPr wrap="square" rtlCol="0">
            <a:spAutoFit/>
          </a:bodyPr>
          <a:lstStyle/>
          <a:p>
            <a:r>
              <a:rPr lang="en-US" sz="800" dirty="0" smtClean="0">
                <a:latin typeface="Calibri Light" panose="020F0302020204030204" pitchFamily="34" charset="0"/>
              </a:rPr>
              <a:t>Core Integration</a:t>
            </a:r>
          </a:p>
          <a:p>
            <a:r>
              <a:rPr lang="en-US" sz="800" dirty="0" smtClean="0">
                <a:latin typeface="Calibri Light" panose="020F0302020204030204" pitchFamily="34" charset="0"/>
              </a:rPr>
              <a:t>Service </a:t>
            </a:r>
            <a:endParaRPr lang="en-US" sz="800" dirty="0">
              <a:latin typeface="Calibri Light" panose="020F0302020204030204" pitchFamily="34" charset="0"/>
            </a:endParaRPr>
          </a:p>
        </p:txBody>
      </p:sp>
      <p:sp>
        <p:nvSpPr>
          <p:cNvPr id="53" name="TextBox 52"/>
          <p:cNvSpPr txBox="1"/>
          <p:nvPr/>
        </p:nvSpPr>
        <p:spPr>
          <a:xfrm rot="5400000">
            <a:off x="5045679" y="1397373"/>
            <a:ext cx="407365"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54" name="Table 53"/>
          <p:cNvGraphicFramePr>
            <a:graphicFrameLocks noGrp="1"/>
          </p:cNvGraphicFramePr>
          <p:nvPr>
            <p:extLst>
              <p:ext uri="{D42A27DB-BD31-4B8C-83A1-F6EECF244321}">
                <p14:modId xmlns:p14="http://schemas.microsoft.com/office/powerpoint/2010/main" val="1072138597"/>
              </p:ext>
            </p:extLst>
          </p:nvPr>
        </p:nvGraphicFramePr>
        <p:xfrm>
          <a:off x="3085631" y="933245"/>
          <a:ext cx="208280" cy="907101"/>
        </p:xfrm>
        <a:graphic>
          <a:graphicData uri="http://schemas.openxmlformats.org/drawingml/2006/table">
            <a:tbl>
              <a:tblPr>
                <a:tableStyleId>{B9A9D7D3-BF1D-4E93-98AB-C9BCC3BF26C5}</a:tableStyleId>
              </a:tblPr>
              <a:tblGrid>
                <a:gridCol w="208280"/>
              </a:tblGrid>
              <a:tr h="150467">
                <a:tc>
                  <a:txBody>
                    <a:bodyPr/>
                    <a:lstStyle/>
                    <a:p>
                      <a:endParaRPr lang="en-US" sz="100" dirty="0"/>
                    </a:p>
                  </a:txBody>
                  <a:tcPr/>
                </a:tc>
              </a:tr>
              <a:tr h="150467">
                <a:tc>
                  <a:txBody>
                    <a:bodyPr/>
                    <a:lstStyle/>
                    <a:p>
                      <a:endParaRPr lang="en-US" sz="100" dirty="0"/>
                    </a:p>
                  </a:txBody>
                  <a:tcPr/>
                </a:tc>
              </a:tr>
              <a:tr h="150467">
                <a:tc>
                  <a:txBody>
                    <a:bodyPr/>
                    <a:lstStyle/>
                    <a:p>
                      <a:endParaRPr lang="en-US" sz="100" dirty="0"/>
                    </a:p>
                  </a:txBody>
                  <a:tcPr/>
                </a:tc>
              </a:tr>
              <a:tr h="150467">
                <a:tc>
                  <a:txBody>
                    <a:bodyPr/>
                    <a:lstStyle/>
                    <a:p>
                      <a:endParaRPr lang="en-US" sz="100" dirty="0"/>
                    </a:p>
                  </a:txBody>
                  <a:tcPr/>
                </a:tc>
              </a:tr>
              <a:tr h="150467">
                <a:tc>
                  <a:txBody>
                    <a:bodyPr/>
                    <a:lstStyle/>
                    <a:p>
                      <a:endParaRPr lang="en-US" sz="100" dirty="0"/>
                    </a:p>
                  </a:txBody>
                  <a:tcPr/>
                </a:tc>
              </a:tr>
              <a:tr h="154766">
                <a:tc>
                  <a:txBody>
                    <a:bodyPr/>
                    <a:lstStyle/>
                    <a:p>
                      <a:endParaRPr lang="en-US" sz="100" dirty="0"/>
                    </a:p>
                  </a:txBody>
                  <a:tcPr/>
                </a:tc>
              </a:tr>
            </a:tbl>
          </a:graphicData>
        </a:graphic>
      </p:graphicFrame>
      <p:sp>
        <p:nvSpPr>
          <p:cNvPr id="55" name="TextBox 54"/>
          <p:cNvSpPr txBox="1"/>
          <p:nvPr/>
        </p:nvSpPr>
        <p:spPr>
          <a:xfrm>
            <a:off x="3542830" y="1968666"/>
            <a:ext cx="1374975" cy="246221"/>
          </a:xfrm>
          <a:prstGeom prst="rect">
            <a:avLst/>
          </a:prstGeom>
          <a:noFill/>
        </p:spPr>
        <p:txBody>
          <a:bodyPr wrap="square" rtlCol="0">
            <a:spAutoFit/>
          </a:bodyPr>
          <a:lstStyle/>
          <a:p>
            <a:pPr algn="ctr"/>
            <a:r>
              <a:rPr lang="en-US" sz="1000" dirty="0" smtClean="0">
                <a:latin typeface="Calibri Light" panose="020F0302020204030204" pitchFamily="34" charset="0"/>
              </a:rPr>
              <a:t>Atlas Deals Pipeline</a:t>
            </a:r>
            <a:endParaRPr lang="en-US" sz="1000" dirty="0">
              <a:latin typeface="Calibri Light" panose="020F0302020204030204" pitchFamily="34" charset="0"/>
            </a:endParaRPr>
          </a:p>
        </p:txBody>
      </p:sp>
      <p:sp>
        <p:nvSpPr>
          <p:cNvPr id="78" name="TextBox 77"/>
          <p:cNvSpPr txBox="1"/>
          <p:nvPr/>
        </p:nvSpPr>
        <p:spPr>
          <a:xfrm>
            <a:off x="4761508" y="985134"/>
            <a:ext cx="356475" cy="246221"/>
          </a:xfrm>
          <a:prstGeom prst="rect">
            <a:avLst/>
          </a:prstGeom>
          <a:noFill/>
        </p:spPr>
        <p:txBody>
          <a:bodyPr wrap="square" rtlCol="0">
            <a:spAutoFit/>
          </a:bodyPr>
          <a:lstStyle/>
          <a:p>
            <a:r>
              <a:rPr lang="en-US" sz="500" dirty="0" smtClean="0">
                <a:latin typeface="Calibri Light" panose="020F0302020204030204" pitchFamily="34" charset="0"/>
              </a:rPr>
              <a:t>Trade</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79" name="Flowchart: Magnetic Disk 78"/>
          <p:cNvSpPr/>
          <p:nvPr/>
        </p:nvSpPr>
        <p:spPr>
          <a:xfrm>
            <a:off x="4737352" y="1424018"/>
            <a:ext cx="254625" cy="3095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rot="5400000">
            <a:off x="4939871" y="1306481"/>
            <a:ext cx="369977"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81" name="TextBox 80"/>
          <p:cNvSpPr txBox="1"/>
          <p:nvPr/>
        </p:nvSpPr>
        <p:spPr>
          <a:xfrm>
            <a:off x="3314231" y="1653153"/>
            <a:ext cx="528998" cy="169277"/>
          </a:xfrm>
          <a:prstGeom prst="rect">
            <a:avLst/>
          </a:prstGeom>
          <a:noFill/>
        </p:spPr>
        <p:txBody>
          <a:bodyPr wrap="square" rtlCol="0">
            <a:spAutoFit/>
          </a:bodyPr>
          <a:lstStyle/>
          <a:p>
            <a:r>
              <a:rPr lang="en-US" sz="500" dirty="0" smtClean="0">
                <a:latin typeface="Calibri Light" panose="020F0302020204030204" pitchFamily="34" charset="0"/>
              </a:rPr>
              <a:t>Trade Events</a:t>
            </a:r>
            <a:endParaRPr lang="en-US" sz="500" dirty="0">
              <a:latin typeface="Calibri Light" panose="020F0302020204030204" pitchFamily="34" charset="0"/>
            </a:endParaRPr>
          </a:p>
        </p:txBody>
      </p:sp>
      <p:sp>
        <p:nvSpPr>
          <p:cNvPr id="92" name="Rectangle 91"/>
          <p:cNvSpPr/>
          <p:nvPr/>
        </p:nvSpPr>
        <p:spPr>
          <a:xfrm>
            <a:off x="6096000" y="666749"/>
            <a:ext cx="2057400" cy="1569421"/>
          </a:xfrm>
          <a:prstGeom prst="rect">
            <a:avLst/>
          </a:prstGeom>
          <a:solidFill>
            <a:schemeClr val="accent1">
              <a:lumMod val="20000"/>
              <a:lumOff val="8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a:off x="6574909" y="881829"/>
            <a:ext cx="1141179" cy="989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6988484" y="881829"/>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589573" y="881830"/>
            <a:ext cx="450865"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96" name="Flowchart: Magnetic Disk 95"/>
          <p:cNvSpPr/>
          <p:nvPr/>
        </p:nvSpPr>
        <p:spPr>
          <a:xfrm>
            <a:off x="6676708" y="1352787"/>
            <a:ext cx="211330" cy="3043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7497638" y="881829"/>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122973" y="881830"/>
            <a:ext cx="354548" cy="245838"/>
          </a:xfrm>
          <a:prstGeom prst="rect">
            <a:avLst/>
          </a:prstGeom>
          <a:noFill/>
        </p:spPr>
        <p:txBody>
          <a:bodyPr wrap="square" rtlCol="0">
            <a:spAutoFit/>
          </a:bodyPr>
          <a:lstStyle/>
          <a:p>
            <a:r>
              <a:rPr lang="en-US" sz="500" dirty="0" smtClean="0">
                <a:latin typeface="Calibri Light" panose="020F0302020204030204" pitchFamily="34" charset="0"/>
              </a:rPr>
              <a:t>Asset</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99" name="Flowchart: Magnetic Disk 98"/>
          <p:cNvSpPr/>
          <p:nvPr/>
        </p:nvSpPr>
        <p:spPr>
          <a:xfrm>
            <a:off x="7116638" y="1352787"/>
            <a:ext cx="211330" cy="3043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rot="5400000">
            <a:off x="7247656" y="1166419"/>
            <a:ext cx="330685" cy="246221"/>
          </a:xfrm>
          <a:prstGeom prst="rect">
            <a:avLst/>
          </a:prstGeom>
          <a:noFill/>
        </p:spPr>
        <p:txBody>
          <a:bodyPr wrap="square" rtlCol="0">
            <a:spAutoFit/>
          </a:bodyPr>
          <a:lstStyle/>
          <a:p>
            <a:r>
              <a:rPr lang="en-US" sz="500" dirty="0" smtClean="0">
                <a:latin typeface="Calibri Light" panose="020F0302020204030204" pitchFamily="34" charset="0"/>
              </a:rPr>
              <a:t>Asset  DAL</a:t>
            </a:r>
            <a:endParaRPr lang="en-US" sz="500" dirty="0">
              <a:latin typeface="Calibri Light" panose="020F0302020204030204" pitchFamily="34" charset="0"/>
            </a:endParaRPr>
          </a:p>
        </p:txBody>
      </p:sp>
      <p:sp>
        <p:nvSpPr>
          <p:cNvPr id="101" name="TextBox 100"/>
          <p:cNvSpPr txBox="1"/>
          <p:nvPr/>
        </p:nvSpPr>
        <p:spPr>
          <a:xfrm rot="5400000">
            <a:off x="7380553" y="1278894"/>
            <a:ext cx="403447"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102" name="Table 101"/>
          <p:cNvGraphicFramePr>
            <a:graphicFrameLocks noGrp="1"/>
          </p:cNvGraphicFramePr>
          <p:nvPr>
            <p:extLst>
              <p:ext uri="{D42A27DB-BD31-4B8C-83A1-F6EECF244321}">
                <p14:modId xmlns:p14="http://schemas.microsoft.com/office/powerpoint/2010/main" val="802174770"/>
              </p:ext>
            </p:extLst>
          </p:nvPr>
        </p:nvGraphicFramePr>
        <p:xfrm>
          <a:off x="6240548" y="949794"/>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sp>
        <p:nvSpPr>
          <p:cNvPr id="105" name="TextBox 104"/>
          <p:cNvSpPr txBox="1"/>
          <p:nvPr/>
        </p:nvSpPr>
        <p:spPr>
          <a:xfrm>
            <a:off x="6239080" y="1948630"/>
            <a:ext cx="1809032" cy="245838"/>
          </a:xfrm>
          <a:prstGeom prst="rect">
            <a:avLst/>
          </a:prstGeom>
          <a:noFill/>
        </p:spPr>
        <p:txBody>
          <a:bodyPr wrap="square" rtlCol="0">
            <a:spAutoFit/>
          </a:bodyPr>
          <a:lstStyle/>
          <a:p>
            <a:pPr algn="ctr"/>
            <a:r>
              <a:rPr lang="en-US" sz="1000" dirty="0" smtClean="0">
                <a:latin typeface="Calibri Light" panose="020F0302020204030204" pitchFamily="34" charset="0"/>
              </a:rPr>
              <a:t>Asset  Pipeline</a:t>
            </a:r>
            <a:endParaRPr lang="en-US" sz="1000" dirty="0">
              <a:latin typeface="Calibri Light" panose="020F030202020403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546939212"/>
              </p:ext>
            </p:extLst>
          </p:nvPr>
        </p:nvGraphicFramePr>
        <p:xfrm>
          <a:off x="152400" y="2480310"/>
          <a:ext cx="2133600" cy="1767840"/>
        </p:xfrm>
        <a:graphic>
          <a:graphicData uri="http://schemas.openxmlformats.org/drawingml/2006/table">
            <a:tbl>
              <a:tblPr firstRow="1" bandRow="1">
                <a:tableStyleId>{B9A9D7D3-BF1D-4E93-98AB-C9BCC3BF26C5}</a:tableStyleId>
              </a:tblPr>
              <a:tblGrid>
                <a:gridCol w="2133600"/>
              </a:tblGrid>
              <a:tr h="0">
                <a:tc>
                  <a:txBody>
                    <a:bodyPr/>
                    <a:lstStyle/>
                    <a:p>
                      <a:r>
                        <a:rPr lang="en-US" sz="1000" b="1" dirty="0" smtClean="0">
                          <a:latin typeface="Calibri Light" panose="020F0302020204030204" pitchFamily="34" charset="0"/>
                        </a:rPr>
                        <a:t>Ticketing Pipeline</a:t>
                      </a:r>
                      <a:r>
                        <a:rPr lang="en-US" sz="1000" b="1" baseline="0" dirty="0" smtClean="0">
                          <a:latin typeface="Calibri Light" panose="020F0302020204030204" pitchFamily="34" charset="0"/>
                        </a:rPr>
                        <a:t> </a:t>
                      </a:r>
                    </a:p>
                    <a:p>
                      <a:r>
                        <a:rPr lang="en-US" sz="1000" baseline="0" dirty="0" smtClean="0">
                          <a:latin typeface="Calibri Light" panose="020F0302020204030204" pitchFamily="34" charset="0"/>
                        </a:rPr>
                        <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 1) Built for TC&lt;GO&gt; </a:t>
                      </a:r>
                    </a:p>
                    <a:p>
                      <a:r>
                        <a:rPr lang="en-US" sz="1000" baseline="0" dirty="0" smtClean="0">
                          <a:latin typeface="Calibri Light" panose="020F0302020204030204" pitchFamily="34" charset="0"/>
                        </a:rPr>
                        <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 2) Can be used to capture/process any tickets in Atlas.</a:t>
                      </a:r>
                    </a:p>
                    <a:p>
                      <a:r>
                        <a:rPr lang="en-US" sz="1000" baseline="0" dirty="0" smtClean="0">
                          <a:latin typeface="Calibri Light" panose="020F0302020204030204" pitchFamily="34" charset="0"/>
                        </a:rPr>
                        <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3) Provides complete audit of changes to a ticket.</a:t>
                      </a:r>
                    </a:p>
                    <a:p>
                      <a:r>
                        <a:rPr lang="en-US" sz="1000" i="1" dirty="0" smtClean="0">
                          <a:latin typeface="Calibri Light" panose="020F0302020204030204" pitchFamily="34" charset="0"/>
                        </a:rPr>
                        <a:t/>
                      </a:r>
                      <a:br>
                        <a:rPr lang="en-US" sz="1000" i="1" dirty="0" smtClean="0">
                          <a:latin typeface="Calibri Light" panose="020F0302020204030204" pitchFamily="34" charset="0"/>
                        </a:rPr>
                      </a:br>
                      <a:r>
                        <a:rPr lang="en-US" sz="1000" i="1" dirty="0" smtClean="0">
                          <a:latin typeface="Calibri Light" panose="020F0302020204030204" pitchFamily="34" charset="0"/>
                        </a:rPr>
                        <a:t>Implements Ticketing model</a:t>
                      </a:r>
                      <a:endParaRPr lang="en-US" sz="1000" i="1" dirty="0">
                        <a:latin typeface="Calibri Light" panose="020F0302020204030204" pitchFamily="34" charset="0"/>
                      </a:endParaRPr>
                    </a:p>
                  </a:txBody>
                  <a:tcPr/>
                </a:tc>
              </a:tr>
            </a:tbl>
          </a:graphicData>
        </a:graphic>
      </p:graphicFrame>
      <p:graphicFrame>
        <p:nvGraphicFramePr>
          <p:cNvPr id="107" name="Table 106"/>
          <p:cNvGraphicFramePr>
            <a:graphicFrameLocks noGrp="1"/>
          </p:cNvGraphicFramePr>
          <p:nvPr>
            <p:extLst>
              <p:ext uri="{D42A27DB-BD31-4B8C-83A1-F6EECF244321}">
                <p14:modId xmlns:p14="http://schemas.microsoft.com/office/powerpoint/2010/main" val="2193029486"/>
              </p:ext>
            </p:extLst>
          </p:nvPr>
        </p:nvGraphicFramePr>
        <p:xfrm>
          <a:off x="3048000" y="2419350"/>
          <a:ext cx="2209800" cy="2225040"/>
        </p:xfrm>
        <a:graphic>
          <a:graphicData uri="http://schemas.openxmlformats.org/drawingml/2006/table">
            <a:tbl>
              <a:tblPr firstRow="1" bandRow="1">
                <a:tableStyleId>{B9A9D7D3-BF1D-4E93-98AB-C9BCC3BF26C5}</a:tableStyleId>
              </a:tblPr>
              <a:tblGrid>
                <a:gridCol w="2209800"/>
              </a:tblGrid>
              <a:tr h="0">
                <a:tc>
                  <a:txBody>
                    <a:bodyPr/>
                    <a:lstStyle/>
                    <a:p>
                      <a:r>
                        <a:rPr lang="en-US" sz="1000" b="1" dirty="0" smtClean="0">
                          <a:latin typeface="Calibri Light" panose="020F0302020204030204" pitchFamily="34" charset="0"/>
                        </a:rPr>
                        <a:t>Atlas Deals Pipeline</a:t>
                      </a:r>
                      <a:endParaRPr lang="en-US" sz="1000" b="1" baseline="0" dirty="0" smtClean="0">
                        <a:latin typeface="Calibri Light" panose="020F0302020204030204" pitchFamily="34" charset="0"/>
                      </a:endParaRPr>
                    </a:p>
                    <a:p>
                      <a:r>
                        <a:rPr lang="en-US" sz="1000" baseline="0" dirty="0" smtClean="0">
                          <a:latin typeface="Calibri Light" panose="020F0302020204030204" pitchFamily="34" charset="0"/>
                        </a:rPr>
                        <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 1) Being built for Atlas IRS POC.</a:t>
                      </a:r>
                    </a:p>
                    <a:p>
                      <a:endParaRPr lang="en-US" sz="1000" baseline="0" dirty="0" smtClean="0">
                        <a:latin typeface="Calibri Light" panose="020F0302020204030204" pitchFamily="34" charset="0"/>
                      </a:endParaRPr>
                    </a:p>
                    <a:p>
                      <a:r>
                        <a:rPr lang="en-US" sz="1000" baseline="0" dirty="0" smtClean="0">
                          <a:latin typeface="Calibri Light" panose="020F0302020204030204" pitchFamily="34" charset="0"/>
                        </a:rPr>
                        <a:t> 2) Provides deal management functions via core integration service.</a:t>
                      </a:r>
                    </a:p>
                    <a:p>
                      <a:endParaRPr lang="en-US" sz="1000" baseline="0" dirty="0" smtClean="0">
                        <a:latin typeface="Calibri Light" panose="020F0302020204030204" pitchFamily="34" charset="0"/>
                      </a:endParaRPr>
                    </a:p>
                    <a:p>
                      <a:r>
                        <a:rPr lang="en-US" sz="1000" baseline="0" dirty="0" smtClean="0">
                          <a:latin typeface="Calibri Light" panose="020F0302020204030204" pitchFamily="34" charset="0"/>
                        </a:rPr>
                        <a:t> 3) Will be used for CFD deal management with Core</a:t>
                      </a:r>
                    </a:p>
                    <a:p>
                      <a:r>
                        <a:rPr lang="en-US" sz="1000" baseline="0" dirty="0" smtClean="0">
                          <a:latin typeface="Calibri Light" panose="020F0302020204030204" pitchFamily="34" charset="0"/>
                        </a:rPr>
                        <a:t> </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4)  Provides complete audit of changes to a deal contract.</a:t>
                      </a:r>
                    </a:p>
                    <a:p>
                      <a:endParaRPr lang="en-US" sz="1000" dirty="0" smtClean="0">
                        <a:latin typeface="Calibri Light" panose="020F0302020204030204" pitchFamily="34" charset="0"/>
                      </a:endParaRPr>
                    </a:p>
                    <a:p>
                      <a:r>
                        <a:rPr lang="en-US" sz="1000" i="1" dirty="0" smtClean="0">
                          <a:latin typeface="Calibri Light" panose="020F0302020204030204" pitchFamily="34" charset="0"/>
                        </a:rPr>
                        <a:t>Implements Trade and Deal Model</a:t>
                      </a:r>
                      <a:endParaRPr lang="en-US" sz="1000" i="1" dirty="0">
                        <a:latin typeface="Calibri Light" panose="020F0302020204030204" pitchFamily="34" charset="0"/>
                      </a:endParaRPr>
                    </a:p>
                  </a:txBody>
                  <a:tcPr/>
                </a:tc>
              </a:tr>
            </a:tbl>
          </a:graphicData>
        </a:graphic>
      </p:graphicFrame>
      <p:graphicFrame>
        <p:nvGraphicFramePr>
          <p:cNvPr id="108" name="Table 107"/>
          <p:cNvGraphicFramePr>
            <a:graphicFrameLocks noGrp="1"/>
          </p:cNvGraphicFramePr>
          <p:nvPr>
            <p:extLst>
              <p:ext uri="{D42A27DB-BD31-4B8C-83A1-F6EECF244321}">
                <p14:modId xmlns:p14="http://schemas.microsoft.com/office/powerpoint/2010/main" val="3832650755"/>
              </p:ext>
            </p:extLst>
          </p:nvPr>
        </p:nvGraphicFramePr>
        <p:xfrm>
          <a:off x="6019800" y="2419350"/>
          <a:ext cx="2209800" cy="1615440"/>
        </p:xfrm>
        <a:graphic>
          <a:graphicData uri="http://schemas.openxmlformats.org/drawingml/2006/table">
            <a:tbl>
              <a:tblPr firstRow="1" bandRow="1">
                <a:tableStyleId>{B9A9D7D3-BF1D-4E93-98AB-C9BCC3BF26C5}</a:tableStyleId>
              </a:tblPr>
              <a:tblGrid>
                <a:gridCol w="2209800"/>
              </a:tblGrid>
              <a:tr h="0">
                <a:tc>
                  <a:txBody>
                    <a:bodyPr/>
                    <a:lstStyle/>
                    <a:p>
                      <a:r>
                        <a:rPr lang="en-US" sz="1000" b="1" dirty="0" smtClean="0">
                          <a:latin typeface="Calibri Light" panose="020F0302020204030204" pitchFamily="34" charset="0"/>
                        </a:rPr>
                        <a:t>Atlas Asset</a:t>
                      </a:r>
                      <a:r>
                        <a:rPr lang="en-US" sz="1000" b="1" baseline="0" dirty="0" smtClean="0">
                          <a:latin typeface="Calibri Light" panose="020F0302020204030204" pitchFamily="34" charset="0"/>
                        </a:rPr>
                        <a:t> </a:t>
                      </a:r>
                      <a:r>
                        <a:rPr lang="en-US" sz="1000" b="1" dirty="0" smtClean="0">
                          <a:latin typeface="Calibri Light" panose="020F0302020204030204" pitchFamily="34" charset="0"/>
                        </a:rPr>
                        <a:t>Pipeline</a:t>
                      </a:r>
                      <a:endParaRPr lang="en-US" sz="1000" b="1" baseline="0" dirty="0" smtClean="0">
                        <a:latin typeface="Calibri Light" panose="020F0302020204030204" pitchFamily="34" charset="0"/>
                      </a:endParaRPr>
                    </a:p>
                    <a:p>
                      <a:r>
                        <a:rPr lang="en-US" sz="1000" baseline="0" dirty="0" smtClean="0">
                          <a:latin typeface="Calibri Light" panose="020F0302020204030204" pitchFamily="34" charset="0"/>
                        </a:rPr>
                        <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 1) Being built for Atlas CFD.</a:t>
                      </a:r>
                    </a:p>
                    <a:p>
                      <a:endParaRPr lang="en-US" sz="1000" baseline="0" dirty="0" smtClean="0">
                        <a:latin typeface="Calibri Light" panose="020F0302020204030204" pitchFamily="34" charset="0"/>
                      </a:endParaRPr>
                    </a:p>
                    <a:p>
                      <a:r>
                        <a:rPr lang="en-US" sz="1000" baseline="0" dirty="0" smtClean="0">
                          <a:latin typeface="Calibri Light" panose="020F0302020204030204" pitchFamily="34" charset="0"/>
                        </a:rPr>
                        <a:t> 2) Provides asset servicing</a:t>
                      </a:r>
                    </a:p>
                    <a:p>
                      <a:endParaRPr lang="en-US" sz="1000" baseline="0" dirty="0" smtClean="0">
                        <a:latin typeface="Calibri Light" panose="020F0302020204030204" pitchFamily="34" charset="0"/>
                      </a:endParaRPr>
                    </a:p>
                    <a:p>
                      <a:r>
                        <a:rPr lang="en-US" sz="1000" baseline="0" dirty="0" smtClean="0">
                          <a:latin typeface="Calibri Light" panose="020F0302020204030204" pitchFamily="34" charset="0"/>
                        </a:rPr>
                        <a:t>  3) Records versioned transactions that is used for Position and </a:t>
                      </a:r>
                      <a:r>
                        <a:rPr lang="en-US" sz="1000" baseline="0" dirty="0" err="1" smtClean="0">
                          <a:latin typeface="Calibri Light" panose="020F0302020204030204" pitchFamily="34" charset="0"/>
                        </a:rPr>
                        <a:t>Pnl</a:t>
                      </a:r>
                      <a:endParaRPr lang="en-US" sz="1000" baseline="0" dirty="0" smtClean="0">
                        <a:latin typeface="Calibri Light" panose="020F0302020204030204" pitchFamily="34" charset="0"/>
                      </a:endParaRPr>
                    </a:p>
                    <a:p>
                      <a:endParaRPr lang="en-US" sz="1000" dirty="0" smtClean="0">
                        <a:latin typeface="Calibri Light" panose="020F0302020204030204" pitchFamily="34" charset="0"/>
                      </a:endParaRPr>
                    </a:p>
                    <a:p>
                      <a:r>
                        <a:rPr lang="en-US" sz="1000" i="1" dirty="0" smtClean="0">
                          <a:latin typeface="Calibri Light" panose="020F0302020204030204" pitchFamily="34" charset="0"/>
                        </a:rPr>
                        <a:t>Implements the Asset Model</a:t>
                      </a:r>
                      <a:endParaRPr lang="en-US" sz="1000" i="1" dirty="0">
                        <a:latin typeface="Calibri Light" panose="020F0302020204030204" pitchFamily="34" charset="0"/>
                      </a:endParaRPr>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93889000"/>
              </p:ext>
            </p:extLst>
          </p:nvPr>
        </p:nvGraphicFramePr>
        <p:xfrm>
          <a:off x="304800" y="4552950"/>
          <a:ext cx="1399817" cy="457200"/>
        </p:xfrm>
        <a:graphic>
          <a:graphicData uri="http://schemas.openxmlformats.org/drawingml/2006/table">
            <a:tbl>
              <a:tblPr firstRow="1" bandRow="1">
                <a:tableStyleId>{B9A9D7D3-BF1D-4E93-98AB-C9BCC3BF26C5}</a:tableStyleId>
              </a:tblPr>
              <a:tblGrid>
                <a:gridCol w="737756"/>
                <a:gridCol w="662061"/>
              </a:tblGrid>
              <a:tr h="228600">
                <a:tc>
                  <a:txBody>
                    <a:bodyPr/>
                    <a:lstStyle/>
                    <a:p>
                      <a:r>
                        <a:rPr lang="en-US" sz="900" dirty="0" smtClean="0">
                          <a:latin typeface="Calibri Light" panose="020F0302020204030204" pitchFamily="34" charset="0"/>
                        </a:rPr>
                        <a:t>Complete</a:t>
                      </a:r>
                      <a:endParaRPr lang="en-US" sz="900" dirty="0">
                        <a:latin typeface="Calibri Light" panose="020F0302020204030204" pitchFamily="34" charset="0"/>
                      </a:endParaRPr>
                    </a:p>
                  </a:txBody>
                  <a:tcPr/>
                </a:tc>
                <a:tc>
                  <a:txBody>
                    <a:bodyPr/>
                    <a:lstStyle/>
                    <a:p>
                      <a:endParaRPr lang="en-US" sz="900" dirty="0">
                        <a:latin typeface="Calibri Light" panose="020F0302020204030204" pitchFamily="34" charset="0"/>
                      </a:endParaRPr>
                    </a:p>
                  </a:txBody>
                  <a:tcPr>
                    <a:solidFill>
                      <a:schemeClr val="accent3">
                        <a:lumMod val="60000"/>
                        <a:lumOff val="40000"/>
                      </a:schemeClr>
                    </a:solidFill>
                  </a:tcPr>
                </a:tc>
              </a:tr>
              <a:tr h="228600">
                <a:tc>
                  <a:txBody>
                    <a:bodyPr/>
                    <a:lstStyle/>
                    <a:p>
                      <a:r>
                        <a:rPr lang="en-US" sz="900" dirty="0" smtClean="0">
                          <a:latin typeface="Calibri Light" panose="020F0302020204030204" pitchFamily="34" charset="0"/>
                        </a:rPr>
                        <a:t>In Progress</a:t>
                      </a:r>
                      <a:endParaRPr lang="en-US" sz="900" dirty="0">
                        <a:latin typeface="Calibri Light" panose="020F0302020204030204" pitchFamily="34" charset="0"/>
                      </a:endParaRPr>
                    </a:p>
                  </a:txBody>
                  <a:tcPr/>
                </a:tc>
                <a:tc>
                  <a:txBody>
                    <a:bodyPr/>
                    <a:lstStyle/>
                    <a:p>
                      <a:endParaRPr lang="en-US" sz="900" dirty="0">
                        <a:latin typeface="Calibri Light" panose="020F0302020204030204" pitchFamily="34" charset="0"/>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280254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1380921" y="666749"/>
            <a:ext cx="1971879" cy="1548137"/>
          </a:xfrm>
          <a:prstGeom prst="rect">
            <a:avLst/>
          </a:prstGeom>
          <a:solidFill>
            <a:schemeClr val="accent1">
              <a:lumMod val="20000"/>
              <a:lumOff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43597"/>
            <a:ext cx="8229600" cy="318353"/>
          </a:xfrm>
        </p:spPr>
        <p:txBody>
          <a:bodyPr/>
          <a:lstStyle/>
          <a:p>
            <a:r>
              <a:rPr lang="en-US" dirty="0" smtClean="0"/>
              <a:t>Current Domain Pipelines Being Built</a:t>
            </a:r>
            <a:endParaRPr lang="en-US" dirty="0"/>
          </a:p>
        </p:txBody>
      </p:sp>
      <p:cxnSp>
        <p:nvCxnSpPr>
          <p:cNvPr id="4" name="Straight Connector 3"/>
          <p:cNvCxnSpPr/>
          <p:nvPr/>
        </p:nvCxnSpPr>
        <p:spPr>
          <a:xfrm>
            <a:off x="304800" y="36195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828800" y="882832"/>
            <a:ext cx="1295400" cy="988056"/>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1912978" y="1123950"/>
            <a:ext cx="677822" cy="322662"/>
          </a:xfrm>
          <a:prstGeom prst="rect">
            <a:avLst/>
          </a:prstGeom>
          <a:noFill/>
        </p:spPr>
        <p:txBody>
          <a:bodyPr wrap="square" rtlCol="0">
            <a:spAutoFit/>
          </a:bodyPr>
          <a:lstStyle/>
          <a:p>
            <a:r>
              <a:rPr lang="en-US" sz="500" dirty="0" smtClean="0">
                <a:latin typeface="Calibri Light" panose="020F0302020204030204" pitchFamily="34" charset="0"/>
              </a:rPr>
              <a:t>Position Aggregation Service</a:t>
            </a:r>
            <a:endParaRPr lang="en-US" sz="500" dirty="0">
              <a:latin typeface="Calibri Light" panose="020F0302020204030204" pitchFamily="34" charset="0"/>
            </a:endParaRPr>
          </a:p>
        </p:txBody>
      </p:sp>
      <p:sp>
        <p:nvSpPr>
          <p:cNvPr id="109" name="TextBox 108"/>
          <p:cNvSpPr txBox="1"/>
          <p:nvPr/>
        </p:nvSpPr>
        <p:spPr>
          <a:xfrm>
            <a:off x="1543768" y="1962150"/>
            <a:ext cx="1809032" cy="245838"/>
          </a:xfrm>
          <a:prstGeom prst="rect">
            <a:avLst/>
          </a:prstGeom>
          <a:noFill/>
        </p:spPr>
        <p:txBody>
          <a:bodyPr wrap="square" rtlCol="0">
            <a:spAutoFit/>
          </a:bodyPr>
          <a:lstStyle/>
          <a:p>
            <a:pPr algn="ctr"/>
            <a:r>
              <a:rPr lang="en-US" sz="1000" dirty="0" smtClean="0">
                <a:latin typeface="Calibri Light" panose="020F0302020204030204" pitchFamily="34" charset="0"/>
              </a:rPr>
              <a:t>Position  Pipeline</a:t>
            </a:r>
            <a:endParaRPr lang="en-US" sz="1000" dirty="0">
              <a:latin typeface="Calibri Light" panose="020F0302020204030204" pitchFamily="34" charset="0"/>
            </a:endParaRPr>
          </a:p>
        </p:txBody>
      </p:sp>
      <p:graphicFrame>
        <p:nvGraphicFramePr>
          <p:cNvPr id="110" name="Table 109"/>
          <p:cNvGraphicFramePr>
            <a:graphicFrameLocks noGrp="1"/>
          </p:cNvGraphicFramePr>
          <p:nvPr>
            <p:extLst>
              <p:ext uri="{D42A27DB-BD31-4B8C-83A1-F6EECF244321}">
                <p14:modId xmlns:p14="http://schemas.microsoft.com/office/powerpoint/2010/main" val="3668316470"/>
              </p:ext>
            </p:extLst>
          </p:nvPr>
        </p:nvGraphicFramePr>
        <p:xfrm>
          <a:off x="1447800" y="971550"/>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cxnSp>
        <p:nvCxnSpPr>
          <p:cNvPr id="111" name="Straight Connector 110"/>
          <p:cNvCxnSpPr/>
          <p:nvPr/>
        </p:nvCxnSpPr>
        <p:spPr>
          <a:xfrm>
            <a:off x="2514600" y="895350"/>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rot="5400000">
            <a:off x="2609237" y="1292415"/>
            <a:ext cx="403447"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58" name="Table 57"/>
          <p:cNvGraphicFramePr>
            <a:graphicFrameLocks noGrp="1"/>
          </p:cNvGraphicFramePr>
          <p:nvPr>
            <p:extLst>
              <p:ext uri="{D42A27DB-BD31-4B8C-83A1-F6EECF244321}">
                <p14:modId xmlns:p14="http://schemas.microsoft.com/office/powerpoint/2010/main" val="3042529617"/>
              </p:ext>
            </p:extLst>
          </p:nvPr>
        </p:nvGraphicFramePr>
        <p:xfrm>
          <a:off x="1371600" y="2419350"/>
          <a:ext cx="2209800" cy="1463040"/>
        </p:xfrm>
        <a:graphic>
          <a:graphicData uri="http://schemas.openxmlformats.org/drawingml/2006/table">
            <a:tbl>
              <a:tblPr firstRow="1" bandRow="1">
                <a:tableStyleId>{B9A9D7D3-BF1D-4E93-98AB-C9BCC3BF26C5}</a:tableStyleId>
              </a:tblPr>
              <a:tblGrid>
                <a:gridCol w="2209800"/>
              </a:tblGrid>
              <a:tr h="0">
                <a:tc>
                  <a:txBody>
                    <a:bodyPr/>
                    <a:lstStyle/>
                    <a:p>
                      <a:r>
                        <a:rPr lang="en-US" sz="1000" b="1" dirty="0" smtClean="0">
                          <a:latin typeface="Calibri Light" panose="020F0302020204030204" pitchFamily="34" charset="0"/>
                        </a:rPr>
                        <a:t>Atlas Position</a:t>
                      </a:r>
                      <a:r>
                        <a:rPr lang="en-US" sz="1000" b="1" baseline="0" dirty="0" smtClean="0">
                          <a:latin typeface="Calibri Light" panose="020F0302020204030204" pitchFamily="34" charset="0"/>
                        </a:rPr>
                        <a:t> </a:t>
                      </a:r>
                      <a:r>
                        <a:rPr lang="en-US" sz="1000" b="1" dirty="0" smtClean="0">
                          <a:latin typeface="Calibri Light" panose="020F0302020204030204" pitchFamily="34" charset="0"/>
                        </a:rPr>
                        <a:t>Pipeline</a:t>
                      </a:r>
                      <a:endParaRPr lang="en-US" sz="1000" b="1" baseline="0" dirty="0" smtClean="0">
                        <a:latin typeface="Calibri Light" panose="020F0302020204030204" pitchFamily="34" charset="0"/>
                      </a:endParaRPr>
                    </a:p>
                    <a:p>
                      <a:r>
                        <a:rPr lang="en-US" sz="1000" baseline="0" dirty="0" smtClean="0">
                          <a:latin typeface="Calibri Light" panose="020F0302020204030204" pitchFamily="34" charset="0"/>
                        </a:rPr>
                        <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 1) Being built for Atlas CFD initiative as a skeleton pipeline for now.</a:t>
                      </a:r>
                    </a:p>
                    <a:p>
                      <a:endParaRPr lang="en-US" sz="1000" baseline="0" dirty="0" smtClean="0">
                        <a:latin typeface="Calibri Light" panose="020F0302020204030204" pitchFamily="34" charset="0"/>
                      </a:endParaRPr>
                    </a:p>
                    <a:p>
                      <a:r>
                        <a:rPr lang="en-US" sz="1000" baseline="0" dirty="0" smtClean="0">
                          <a:latin typeface="Calibri Light" panose="020F0302020204030204" pitchFamily="34" charset="0"/>
                        </a:rPr>
                        <a:t> 2)Aggregates positions on-the-fly based on asset events</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 </a:t>
                      </a:r>
                      <a:endParaRPr lang="en-US" sz="1000" dirty="0" smtClean="0">
                        <a:latin typeface="Calibri Light" panose="020F0302020204030204" pitchFamily="34" charset="0"/>
                      </a:endParaRPr>
                    </a:p>
                    <a:p>
                      <a:endParaRPr lang="en-US" sz="1000" dirty="0">
                        <a:latin typeface="Calibri Light" panose="020F0302020204030204" pitchFamily="34" charset="0"/>
                      </a:endParaRPr>
                    </a:p>
                  </a:txBody>
                  <a:tcPr/>
                </a:tc>
              </a:tr>
            </a:tbl>
          </a:graphicData>
        </a:graphic>
      </p:graphicFrame>
      <p:sp>
        <p:nvSpPr>
          <p:cNvPr id="59" name="Rectangle 58"/>
          <p:cNvSpPr/>
          <p:nvPr/>
        </p:nvSpPr>
        <p:spPr>
          <a:xfrm>
            <a:off x="4047921" y="666750"/>
            <a:ext cx="2505279" cy="1548137"/>
          </a:xfrm>
          <a:prstGeom prst="rect">
            <a:avLst/>
          </a:prstGeom>
          <a:solidFill>
            <a:schemeClr val="accent1">
              <a:lumMod val="20000"/>
              <a:lumOff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4495800" y="882833"/>
            <a:ext cx="1828800" cy="988056"/>
          </a:xfrm>
          <a:prstGeom prst="rect">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495800" y="953185"/>
            <a:ext cx="457200" cy="323165"/>
          </a:xfrm>
          <a:prstGeom prst="rect">
            <a:avLst/>
          </a:prstGeom>
          <a:noFill/>
        </p:spPr>
        <p:txBody>
          <a:bodyPr wrap="square" rtlCol="0">
            <a:spAutoFit/>
          </a:bodyPr>
          <a:lstStyle/>
          <a:p>
            <a:r>
              <a:rPr lang="en-US" sz="500" dirty="0" smtClean="0">
                <a:latin typeface="Calibri Light" panose="020F0302020204030204" pitchFamily="34" charset="0"/>
              </a:rPr>
              <a:t>Corporate</a:t>
            </a:r>
            <a:br>
              <a:rPr lang="en-US" sz="500" dirty="0" smtClean="0">
                <a:latin typeface="Calibri Light" panose="020F0302020204030204" pitchFamily="34" charset="0"/>
              </a:rPr>
            </a:br>
            <a:r>
              <a:rPr lang="en-US" sz="500" dirty="0" smtClean="0">
                <a:latin typeface="Calibri Light" panose="020F0302020204030204" pitchFamily="34" charset="0"/>
              </a:rPr>
              <a:t>Action </a:t>
            </a:r>
            <a:br>
              <a:rPr lang="en-US" sz="500" dirty="0" smtClean="0">
                <a:latin typeface="Calibri Light" panose="020F0302020204030204" pitchFamily="34" charset="0"/>
              </a:rPr>
            </a:br>
            <a:r>
              <a:rPr lang="en-US" sz="500" dirty="0" smtClean="0">
                <a:latin typeface="Calibri Light" panose="020F0302020204030204" pitchFamily="34" charset="0"/>
              </a:rPr>
              <a:t>Events</a:t>
            </a:r>
            <a:endParaRPr lang="en-US" sz="500" dirty="0">
              <a:latin typeface="Calibri Light" panose="020F0302020204030204" pitchFamily="34" charset="0"/>
            </a:endParaRPr>
          </a:p>
        </p:txBody>
      </p:sp>
      <p:sp>
        <p:nvSpPr>
          <p:cNvPr id="62" name="TextBox 61"/>
          <p:cNvSpPr txBox="1"/>
          <p:nvPr/>
        </p:nvSpPr>
        <p:spPr>
          <a:xfrm>
            <a:off x="4210768" y="1962151"/>
            <a:ext cx="1809032" cy="245838"/>
          </a:xfrm>
          <a:prstGeom prst="rect">
            <a:avLst/>
          </a:prstGeom>
          <a:noFill/>
        </p:spPr>
        <p:txBody>
          <a:bodyPr wrap="square" rtlCol="0">
            <a:spAutoFit/>
          </a:bodyPr>
          <a:lstStyle/>
          <a:p>
            <a:pPr algn="ctr"/>
            <a:r>
              <a:rPr lang="en-US" sz="1000" dirty="0" smtClean="0">
                <a:latin typeface="Calibri Light" panose="020F0302020204030204" pitchFamily="34" charset="0"/>
              </a:rPr>
              <a:t>Corporate Actions  Pipeline</a:t>
            </a:r>
            <a:endParaRPr lang="en-US" sz="1000" dirty="0">
              <a:latin typeface="Calibri Light" panose="020F0302020204030204" pitchFamily="34" charset="0"/>
            </a:endParaRPr>
          </a:p>
        </p:txBody>
      </p:sp>
      <p:graphicFrame>
        <p:nvGraphicFramePr>
          <p:cNvPr id="63" name="Table 62"/>
          <p:cNvGraphicFramePr>
            <a:graphicFrameLocks noGrp="1"/>
          </p:cNvGraphicFramePr>
          <p:nvPr>
            <p:extLst>
              <p:ext uri="{D42A27DB-BD31-4B8C-83A1-F6EECF244321}">
                <p14:modId xmlns:p14="http://schemas.microsoft.com/office/powerpoint/2010/main" val="2446057023"/>
              </p:ext>
            </p:extLst>
          </p:nvPr>
        </p:nvGraphicFramePr>
        <p:xfrm>
          <a:off x="4114800" y="971551"/>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cxnSp>
        <p:nvCxnSpPr>
          <p:cNvPr id="64" name="Straight Connector 63"/>
          <p:cNvCxnSpPr/>
          <p:nvPr/>
        </p:nvCxnSpPr>
        <p:spPr>
          <a:xfrm>
            <a:off x="4953000" y="895351"/>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rot="5400000">
            <a:off x="6038238" y="1292416"/>
            <a:ext cx="403447"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66" name="Table 65"/>
          <p:cNvGraphicFramePr>
            <a:graphicFrameLocks noGrp="1"/>
          </p:cNvGraphicFramePr>
          <p:nvPr>
            <p:extLst>
              <p:ext uri="{D42A27DB-BD31-4B8C-83A1-F6EECF244321}">
                <p14:modId xmlns:p14="http://schemas.microsoft.com/office/powerpoint/2010/main" val="3718236234"/>
              </p:ext>
            </p:extLst>
          </p:nvPr>
        </p:nvGraphicFramePr>
        <p:xfrm>
          <a:off x="4267200" y="2419351"/>
          <a:ext cx="2209800" cy="2072640"/>
        </p:xfrm>
        <a:graphic>
          <a:graphicData uri="http://schemas.openxmlformats.org/drawingml/2006/table">
            <a:tbl>
              <a:tblPr firstRow="1" bandRow="1">
                <a:tableStyleId>{B9A9D7D3-BF1D-4E93-98AB-C9BCC3BF26C5}</a:tableStyleId>
              </a:tblPr>
              <a:tblGrid>
                <a:gridCol w="2209800"/>
              </a:tblGrid>
              <a:tr h="0">
                <a:tc>
                  <a:txBody>
                    <a:bodyPr/>
                    <a:lstStyle/>
                    <a:p>
                      <a:r>
                        <a:rPr lang="en-US" sz="1000" b="1" dirty="0" smtClean="0">
                          <a:latin typeface="Calibri Light" panose="020F0302020204030204" pitchFamily="34" charset="0"/>
                        </a:rPr>
                        <a:t>Atlas Corporate</a:t>
                      </a:r>
                      <a:r>
                        <a:rPr lang="en-US" sz="1000" b="1" baseline="0" dirty="0" smtClean="0">
                          <a:latin typeface="Calibri Light" panose="020F0302020204030204" pitchFamily="34" charset="0"/>
                        </a:rPr>
                        <a:t> </a:t>
                      </a:r>
                      <a:r>
                        <a:rPr lang="en-US" sz="1000" b="1" dirty="0" smtClean="0">
                          <a:latin typeface="Calibri Light" panose="020F0302020204030204" pitchFamily="34" charset="0"/>
                        </a:rPr>
                        <a:t>Pipeline</a:t>
                      </a:r>
                      <a:endParaRPr lang="en-US" sz="1000" b="1" baseline="0" dirty="0" smtClean="0">
                        <a:latin typeface="Calibri Light" panose="020F0302020204030204" pitchFamily="34" charset="0"/>
                      </a:endParaRPr>
                    </a:p>
                    <a:p>
                      <a:r>
                        <a:rPr lang="en-US" sz="1000" baseline="0" dirty="0" smtClean="0">
                          <a:latin typeface="Calibri Light" panose="020F0302020204030204" pitchFamily="34" charset="0"/>
                        </a:rPr>
                        <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 1) Being built for Atlas CFD initiative.</a:t>
                      </a:r>
                    </a:p>
                    <a:p>
                      <a:endParaRPr lang="en-US" sz="1000" baseline="0" dirty="0" smtClean="0">
                        <a:latin typeface="Calibri Light" panose="020F0302020204030204" pitchFamily="34" charset="0"/>
                      </a:endParaRPr>
                    </a:p>
                    <a:p>
                      <a:r>
                        <a:rPr lang="en-US" sz="1000" baseline="0" dirty="0" smtClean="0">
                          <a:latin typeface="Calibri Light" panose="020F0302020204030204" pitchFamily="34" charset="0"/>
                        </a:rPr>
                        <a:t> 2) CA Data Management Service - fetches &amp; cleanses CA Announcement Terms from Core source.</a:t>
                      </a:r>
                    </a:p>
                    <a:p>
                      <a:endParaRPr lang="en-US" sz="1000" baseline="0" dirty="0" smtClean="0">
                        <a:latin typeface="Calibri Light" panose="020F0302020204030204" pitchFamily="34" charset="0"/>
                      </a:endParaRPr>
                    </a:p>
                    <a:p>
                      <a:r>
                        <a:rPr lang="en-US" sz="1000" baseline="0" dirty="0" smtClean="0">
                          <a:latin typeface="Calibri Light" panose="020F0302020204030204" pitchFamily="34" charset="0"/>
                        </a:rPr>
                        <a:t> 3) CA Processing Service – applies asset impact.</a:t>
                      </a:r>
                      <a:br>
                        <a:rPr lang="en-US" sz="1000" baseline="0" dirty="0" smtClean="0">
                          <a:latin typeface="Calibri Light" panose="020F0302020204030204" pitchFamily="34" charset="0"/>
                        </a:rPr>
                      </a:br>
                      <a:r>
                        <a:rPr lang="en-US" sz="1000" baseline="0" dirty="0" smtClean="0">
                          <a:latin typeface="Calibri Light" panose="020F0302020204030204" pitchFamily="34" charset="0"/>
                        </a:rPr>
                        <a:t/>
                      </a:r>
                      <a:br>
                        <a:rPr lang="en-US" sz="1000" baseline="0" dirty="0" smtClean="0">
                          <a:latin typeface="Calibri Light" panose="020F0302020204030204" pitchFamily="34" charset="0"/>
                        </a:rPr>
                      </a:br>
                      <a:r>
                        <a:rPr lang="en-US" sz="1000" i="1" dirty="0" smtClean="0">
                          <a:latin typeface="Calibri Light" panose="020F0302020204030204" pitchFamily="34" charset="0"/>
                        </a:rPr>
                        <a:t>Implements Corporate</a:t>
                      </a:r>
                      <a:r>
                        <a:rPr lang="en-US" sz="1000" i="1" baseline="0" dirty="0" smtClean="0">
                          <a:latin typeface="Calibri Light" panose="020F0302020204030204" pitchFamily="34" charset="0"/>
                        </a:rPr>
                        <a:t> Actions Data </a:t>
                      </a:r>
                      <a:r>
                        <a:rPr lang="en-US" sz="1000" i="1" dirty="0" smtClean="0">
                          <a:latin typeface="Calibri Light" panose="020F0302020204030204" pitchFamily="34" charset="0"/>
                        </a:rPr>
                        <a:t>Model </a:t>
                      </a:r>
                      <a:endParaRPr lang="en-US" sz="1000" i="1" dirty="0">
                        <a:latin typeface="Calibri Light" panose="020F0302020204030204" pitchFamily="34" charset="0"/>
                      </a:endParaRPr>
                    </a:p>
                  </a:txBody>
                  <a:tcPr/>
                </a:tc>
              </a:tr>
            </a:tbl>
          </a:graphicData>
        </a:graphic>
      </p:graphicFrame>
      <p:sp>
        <p:nvSpPr>
          <p:cNvPr id="67" name="Flowchart: Magnetic Disk 66"/>
          <p:cNvSpPr/>
          <p:nvPr/>
        </p:nvSpPr>
        <p:spPr>
          <a:xfrm>
            <a:off x="4572000" y="1428750"/>
            <a:ext cx="254625" cy="3095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5486400" y="895350"/>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953000" y="1104096"/>
            <a:ext cx="533400" cy="477054"/>
          </a:xfrm>
          <a:prstGeom prst="rect">
            <a:avLst/>
          </a:prstGeom>
          <a:noFill/>
        </p:spPr>
        <p:txBody>
          <a:bodyPr wrap="square" rtlCol="0">
            <a:spAutoFit/>
          </a:bodyPr>
          <a:lstStyle/>
          <a:p>
            <a:r>
              <a:rPr lang="en-US" sz="500" dirty="0" smtClean="0">
                <a:latin typeface="Calibri Light" panose="020F0302020204030204" pitchFamily="34" charset="0"/>
              </a:rPr>
              <a:t>Corporate</a:t>
            </a:r>
            <a:br>
              <a:rPr lang="en-US" sz="500" dirty="0" smtClean="0">
                <a:latin typeface="Calibri Light" panose="020F0302020204030204" pitchFamily="34" charset="0"/>
              </a:rPr>
            </a:br>
            <a:r>
              <a:rPr lang="en-US" sz="500" dirty="0" smtClean="0">
                <a:latin typeface="Calibri Light" panose="020F0302020204030204" pitchFamily="34" charset="0"/>
              </a:rPr>
              <a:t>Action </a:t>
            </a:r>
            <a:br>
              <a:rPr lang="en-US" sz="500" dirty="0" smtClean="0">
                <a:latin typeface="Calibri Light" panose="020F0302020204030204" pitchFamily="34" charset="0"/>
              </a:rPr>
            </a:br>
            <a:r>
              <a:rPr lang="en-US" sz="500" dirty="0" smtClean="0">
                <a:latin typeface="Calibri Light" panose="020F0302020204030204" pitchFamily="34" charset="0"/>
              </a:rPr>
              <a:t>Data Management</a:t>
            </a:r>
          </a:p>
          <a:p>
            <a:r>
              <a:rPr lang="en-US" sz="500" dirty="0" smtClean="0">
                <a:latin typeface="Calibri Light" panose="020F0302020204030204" pitchFamily="34" charset="0"/>
              </a:rPr>
              <a:t>Service</a:t>
            </a:r>
            <a:endParaRPr lang="en-US" sz="500" dirty="0">
              <a:latin typeface="Calibri Light" panose="020F0302020204030204" pitchFamily="34" charset="0"/>
            </a:endParaRPr>
          </a:p>
        </p:txBody>
      </p:sp>
      <p:sp>
        <p:nvSpPr>
          <p:cNvPr id="70" name="TextBox 69"/>
          <p:cNvSpPr txBox="1"/>
          <p:nvPr/>
        </p:nvSpPr>
        <p:spPr>
          <a:xfrm>
            <a:off x="5486400" y="1123950"/>
            <a:ext cx="457200" cy="400110"/>
          </a:xfrm>
          <a:prstGeom prst="rect">
            <a:avLst/>
          </a:prstGeom>
          <a:noFill/>
        </p:spPr>
        <p:txBody>
          <a:bodyPr wrap="square" rtlCol="0">
            <a:spAutoFit/>
          </a:bodyPr>
          <a:lstStyle/>
          <a:p>
            <a:r>
              <a:rPr lang="en-US" sz="500" dirty="0" smtClean="0">
                <a:latin typeface="Calibri Light" panose="020F0302020204030204" pitchFamily="34" charset="0"/>
              </a:rPr>
              <a:t>Corporate</a:t>
            </a:r>
            <a:br>
              <a:rPr lang="en-US" sz="500" dirty="0" smtClean="0">
                <a:latin typeface="Calibri Light" panose="020F0302020204030204" pitchFamily="34" charset="0"/>
              </a:rPr>
            </a:br>
            <a:r>
              <a:rPr lang="en-US" sz="500" dirty="0" smtClean="0">
                <a:latin typeface="Calibri Light" panose="020F0302020204030204" pitchFamily="34" charset="0"/>
              </a:rPr>
              <a:t>Action </a:t>
            </a:r>
            <a:br>
              <a:rPr lang="en-US" sz="500" dirty="0" smtClean="0">
                <a:latin typeface="Calibri Light" panose="020F0302020204030204" pitchFamily="34" charset="0"/>
              </a:rPr>
            </a:br>
            <a:r>
              <a:rPr lang="en-US" sz="500" dirty="0" smtClean="0">
                <a:latin typeface="Calibri Light" panose="020F0302020204030204" pitchFamily="34" charset="0"/>
              </a:rPr>
              <a:t>Processing</a:t>
            </a:r>
            <a:br>
              <a:rPr lang="en-US" sz="500" dirty="0" smtClean="0">
                <a:latin typeface="Calibri Light" panose="020F0302020204030204" pitchFamily="34" charset="0"/>
              </a:rPr>
            </a:br>
            <a:r>
              <a:rPr lang="en-US" sz="500" dirty="0" smtClean="0">
                <a:latin typeface="Calibri Light" panose="020F0302020204030204" pitchFamily="34" charset="0"/>
              </a:rPr>
              <a:t>Service</a:t>
            </a:r>
            <a:endParaRPr lang="en-US" sz="500" dirty="0">
              <a:latin typeface="Calibri Light" panose="020F0302020204030204" pitchFamily="34" charset="0"/>
            </a:endParaRPr>
          </a:p>
        </p:txBody>
      </p:sp>
      <p:cxnSp>
        <p:nvCxnSpPr>
          <p:cNvPr id="71" name="Straight Connector 70"/>
          <p:cNvCxnSpPr/>
          <p:nvPr/>
        </p:nvCxnSpPr>
        <p:spPr>
          <a:xfrm>
            <a:off x="5943600" y="895350"/>
            <a:ext cx="0" cy="9890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37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306598" y="1292245"/>
            <a:ext cx="1676400" cy="1491973"/>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3134510" y="1273976"/>
            <a:ext cx="2019687" cy="15240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115598" y="1273976"/>
            <a:ext cx="1905000" cy="151024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43597"/>
            <a:ext cx="8229600" cy="318353"/>
          </a:xfrm>
        </p:spPr>
        <p:txBody>
          <a:bodyPr/>
          <a:lstStyle/>
          <a:p>
            <a:r>
              <a:rPr lang="en-US" dirty="0" smtClean="0"/>
              <a:t>CFD Pipeline </a:t>
            </a:r>
            <a:endParaRPr lang="en-US" dirty="0"/>
          </a:p>
        </p:txBody>
      </p:sp>
      <p:cxnSp>
        <p:nvCxnSpPr>
          <p:cNvPr id="4" name="Straight Connector 3"/>
          <p:cNvCxnSpPr/>
          <p:nvPr/>
        </p:nvCxnSpPr>
        <p:spPr>
          <a:xfrm>
            <a:off x="304800" y="36195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6200" y="1679318"/>
            <a:ext cx="838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96598" y="1488818"/>
            <a:ext cx="1405232"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028895" y="1488818"/>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03836" y="1488818"/>
            <a:ext cx="449962"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9" name="Flowchart: Magnetic Disk 8"/>
          <p:cNvSpPr/>
          <p:nvPr/>
        </p:nvSpPr>
        <p:spPr>
          <a:xfrm>
            <a:off x="1648998" y="1901845"/>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714695" y="1488818"/>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89636" y="1488818"/>
            <a:ext cx="364319" cy="246221"/>
          </a:xfrm>
          <a:prstGeom prst="rect">
            <a:avLst/>
          </a:prstGeom>
          <a:noFill/>
        </p:spPr>
        <p:txBody>
          <a:bodyPr wrap="square" rtlCol="0">
            <a:spAutoFit/>
          </a:bodyPr>
          <a:lstStyle/>
          <a:p>
            <a:r>
              <a:rPr lang="en-US" sz="500" dirty="0" smtClean="0">
                <a:latin typeface="Calibri Light" panose="020F0302020204030204" pitchFamily="34" charset="0"/>
              </a:rPr>
              <a:t>Ticket</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12" name="Flowchart: Magnetic Disk 11"/>
          <p:cNvSpPr/>
          <p:nvPr/>
        </p:nvSpPr>
        <p:spPr>
          <a:xfrm>
            <a:off x="2226970" y="1901845"/>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5400000">
            <a:off x="2424814" y="1899478"/>
            <a:ext cx="364319"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14" name="TextBox 13"/>
          <p:cNvSpPr txBox="1"/>
          <p:nvPr/>
        </p:nvSpPr>
        <p:spPr>
          <a:xfrm rot="5400000">
            <a:off x="2575456" y="1957330"/>
            <a:ext cx="449962"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sp>
        <p:nvSpPr>
          <p:cNvPr id="15" name="TextBox 14"/>
          <p:cNvSpPr txBox="1"/>
          <p:nvPr/>
        </p:nvSpPr>
        <p:spPr>
          <a:xfrm>
            <a:off x="152400" y="1869818"/>
            <a:ext cx="685800" cy="215444"/>
          </a:xfrm>
          <a:prstGeom prst="rect">
            <a:avLst/>
          </a:prstGeom>
          <a:noFill/>
        </p:spPr>
        <p:txBody>
          <a:bodyPr wrap="square" rtlCol="0">
            <a:spAutoFit/>
          </a:bodyPr>
          <a:lstStyle/>
          <a:p>
            <a:r>
              <a:rPr lang="en-US" sz="800" dirty="0" err="1" smtClean="0">
                <a:latin typeface="Calibri Light" panose="020F0302020204030204" pitchFamily="34" charset="0"/>
              </a:rPr>
              <a:t>Megatron</a:t>
            </a:r>
            <a:endParaRPr lang="en-US" sz="800" dirty="0">
              <a:latin typeface="Calibri Light" panose="020F030202020403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493691614"/>
              </p:ext>
            </p:extLst>
          </p:nvPr>
        </p:nvGraphicFramePr>
        <p:xfrm>
          <a:off x="1212118" y="1551258"/>
          <a:ext cx="208280" cy="893235"/>
        </p:xfrm>
        <a:graphic>
          <a:graphicData uri="http://schemas.openxmlformats.org/drawingml/2006/table">
            <a:tbl>
              <a:tblPr>
                <a:tableStyleId>{B9A9D7D3-BF1D-4E93-98AB-C9BCC3BF26C5}</a:tableStyleId>
              </a:tblPr>
              <a:tblGrid>
                <a:gridCol w="208280"/>
              </a:tblGrid>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52400">
                <a:tc>
                  <a:txBody>
                    <a:bodyPr/>
                    <a:lstStyle/>
                    <a:p>
                      <a:endParaRPr lang="en-US" sz="100" dirty="0"/>
                    </a:p>
                  </a:txBody>
                  <a:tcPr/>
                </a:tc>
              </a:tr>
            </a:tbl>
          </a:graphicData>
        </a:graphic>
      </p:graphicFrame>
      <p:sp>
        <p:nvSpPr>
          <p:cNvPr id="21" name="TextBox 20"/>
          <p:cNvSpPr txBox="1"/>
          <p:nvPr/>
        </p:nvSpPr>
        <p:spPr>
          <a:xfrm>
            <a:off x="1592979" y="2554129"/>
            <a:ext cx="1405232" cy="246221"/>
          </a:xfrm>
          <a:prstGeom prst="rect">
            <a:avLst/>
          </a:prstGeom>
          <a:noFill/>
        </p:spPr>
        <p:txBody>
          <a:bodyPr wrap="square" rtlCol="0">
            <a:spAutoFit/>
          </a:bodyPr>
          <a:lstStyle/>
          <a:p>
            <a:pPr algn="ctr"/>
            <a:r>
              <a:rPr lang="en-US" sz="1000" dirty="0" smtClean="0">
                <a:latin typeface="Calibri Light" panose="020F0302020204030204" pitchFamily="34" charset="0"/>
              </a:rPr>
              <a:t>Tickets Pipeline</a:t>
            </a:r>
            <a:endParaRPr lang="en-US" sz="1000" dirty="0">
              <a:latin typeface="Calibri Light" panose="020F0302020204030204" pitchFamily="34" charset="0"/>
            </a:endParaRPr>
          </a:p>
        </p:txBody>
      </p:sp>
      <p:sp>
        <p:nvSpPr>
          <p:cNvPr id="23" name="Rectangle 22"/>
          <p:cNvSpPr/>
          <p:nvPr/>
        </p:nvSpPr>
        <p:spPr>
          <a:xfrm>
            <a:off x="3430242" y="1504950"/>
            <a:ext cx="1647756"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867261" y="1504950"/>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26742" y="1504950"/>
            <a:ext cx="440519"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26" name="Flowchart: Magnetic Disk 25"/>
          <p:cNvSpPr/>
          <p:nvPr/>
        </p:nvSpPr>
        <p:spPr>
          <a:xfrm>
            <a:off x="3477798" y="1901845"/>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4849398" y="1504950"/>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47422" y="1504950"/>
            <a:ext cx="364319" cy="246221"/>
          </a:xfrm>
          <a:prstGeom prst="rect">
            <a:avLst/>
          </a:prstGeom>
          <a:noFill/>
        </p:spPr>
        <p:txBody>
          <a:bodyPr wrap="square" rtlCol="0">
            <a:spAutoFit/>
          </a:bodyPr>
          <a:lstStyle/>
          <a:p>
            <a:r>
              <a:rPr lang="en-US" sz="500" dirty="0" smtClean="0">
                <a:latin typeface="Calibri Light" panose="020F0302020204030204" pitchFamily="34" charset="0"/>
              </a:rPr>
              <a:t>Deal</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29" name="Flowchart: Magnetic Disk 28"/>
          <p:cNvSpPr/>
          <p:nvPr/>
        </p:nvSpPr>
        <p:spPr>
          <a:xfrm>
            <a:off x="4360570" y="1901845"/>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5400000">
            <a:off x="4582600" y="1915610"/>
            <a:ext cx="364319"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31" name="TextBox 30"/>
          <p:cNvSpPr txBox="1"/>
          <p:nvPr/>
        </p:nvSpPr>
        <p:spPr>
          <a:xfrm rot="5400000">
            <a:off x="4716592" y="1919302"/>
            <a:ext cx="401134"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1972920000"/>
              </p:ext>
            </p:extLst>
          </p:nvPr>
        </p:nvGraphicFramePr>
        <p:xfrm>
          <a:off x="3181461" y="1518708"/>
          <a:ext cx="208280" cy="893235"/>
        </p:xfrm>
        <a:graphic>
          <a:graphicData uri="http://schemas.openxmlformats.org/drawingml/2006/table">
            <a:tbl>
              <a:tblPr>
                <a:tableStyleId>{B9A9D7D3-BF1D-4E93-98AB-C9BCC3BF26C5}</a:tableStyleId>
              </a:tblPr>
              <a:tblGrid>
                <a:gridCol w="208280"/>
              </a:tblGrid>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52400">
                <a:tc>
                  <a:txBody>
                    <a:bodyPr/>
                    <a:lstStyle/>
                    <a:p>
                      <a:endParaRPr lang="en-US" sz="100" dirty="0"/>
                    </a:p>
                  </a:txBody>
                  <a:tcPr/>
                </a:tc>
              </a:tr>
            </a:tbl>
          </a:graphicData>
        </a:graphic>
      </p:graphicFrame>
      <p:sp>
        <p:nvSpPr>
          <p:cNvPr id="38" name="TextBox 37"/>
          <p:cNvSpPr txBox="1"/>
          <p:nvPr/>
        </p:nvSpPr>
        <p:spPr>
          <a:xfrm>
            <a:off x="3354042" y="2554129"/>
            <a:ext cx="1405232" cy="246221"/>
          </a:xfrm>
          <a:prstGeom prst="rect">
            <a:avLst/>
          </a:prstGeom>
          <a:noFill/>
        </p:spPr>
        <p:txBody>
          <a:bodyPr wrap="square" rtlCol="0">
            <a:spAutoFit/>
          </a:bodyPr>
          <a:lstStyle/>
          <a:p>
            <a:pPr algn="ctr"/>
            <a:r>
              <a:rPr lang="en-US" sz="1000" dirty="0" smtClean="0">
                <a:latin typeface="Calibri Light" panose="020F0302020204030204" pitchFamily="34" charset="0"/>
              </a:rPr>
              <a:t>Atlas Deals Pipeline</a:t>
            </a:r>
            <a:endParaRPr lang="en-US" sz="1000" dirty="0">
              <a:latin typeface="Calibri Light" panose="020F0302020204030204" pitchFamily="34" charset="0"/>
            </a:endParaRPr>
          </a:p>
        </p:txBody>
      </p:sp>
      <p:sp>
        <p:nvSpPr>
          <p:cNvPr id="40" name="Rectangle 39"/>
          <p:cNvSpPr/>
          <p:nvPr/>
        </p:nvSpPr>
        <p:spPr>
          <a:xfrm>
            <a:off x="5718627" y="1431124"/>
            <a:ext cx="1141179" cy="989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6132202" y="1431124"/>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33291" y="1431125"/>
            <a:ext cx="450865"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43" name="Flowchart: Magnetic Disk 42"/>
          <p:cNvSpPr/>
          <p:nvPr/>
        </p:nvSpPr>
        <p:spPr>
          <a:xfrm>
            <a:off x="5820426" y="1825645"/>
            <a:ext cx="211330" cy="3043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6641356" y="1431124"/>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71250" y="1431125"/>
            <a:ext cx="354548" cy="245838"/>
          </a:xfrm>
          <a:prstGeom prst="rect">
            <a:avLst/>
          </a:prstGeom>
          <a:noFill/>
        </p:spPr>
        <p:txBody>
          <a:bodyPr wrap="square" rtlCol="0">
            <a:spAutoFit/>
          </a:bodyPr>
          <a:lstStyle/>
          <a:p>
            <a:r>
              <a:rPr lang="en-US" sz="500" dirty="0" smtClean="0">
                <a:latin typeface="Calibri Light" panose="020F0302020204030204" pitchFamily="34" charset="0"/>
              </a:rPr>
              <a:t>Asset</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46" name="Flowchart: Magnetic Disk 45"/>
          <p:cNvSpPr/>
          <p:nvPr/>
        </p:nvSpPr>
        <p:spPr>
          <a:xfrm>
            <a:off x="6220998" y="1825645"/>
            <a:ext cx="211330" cy="3043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5400000">
            <a:off x="6391374" y="1754186"/>
            <a:ext cx="330685" cy="169277"/>
          </a:xfrm>
          <a:prstGeom prst="rect">
            <a:avLst/>
          </a:prstGeom>
          <a:noFill/>
        </p:spPr>
        <p:txBody>
          <a:bodyPr wrap="square" rtlCol="0">
            <a:spAutoFit/>
          </a:bodyPr>
          <a:lstStyle/>
          <a:p>
            <a:r>
              <a:rPr lang="en-US" sz="500" dirty="0" smtClean="0">
                <a:latin typeface="Calibri Light" panose="020F0302020204030204" pitchFamily="34" charset="0"/>
              </a:rPr>
              <a:t>DAL</a:t>
            </a:r>
            <a:endParaRPr lang="en-US" sz="500" dirty="0">
              <a:latin typeface="Calibri Light" panose="020F0302020204030204" pitchFamily="34" charset="0"/>
            </a:endParaRPr>
          </a:p>
        </p:txBody>
      </p:sp>
      <p:sp>
        <p:nvSpPr>
          <p:cNvPr id="48" name="TextBox 47"/>
          <p:cNvSpPr txBox="1"/>
          <p:nvPr/>
        </p:nvSpPr>
        <p:spPr>
          <a:xfrm rot="5400000">
            <a:off x="6524271" y="1828189"/>
            <a:ext cx="403447"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49" name="Table 48"/>
          <p:cNvGraphicFramePr>
            <a:graphicFrameLocks noGrp="1"/>
          </p:cNvGraphicFramePr>
          <p:nvPr>
            <p:extLst>
              <p:ext uri="{D42A27DB-BD31-4B8C-83A1-F6EECF244321}">
                <p14:modId xmlns:p14="http://schemas.microsoft.com/office/powerpoint/2010/main" val="2840058557"/>
              </p:ext>
            </p:extLst>
          </p:nvPr>
        </p:nvGraphicFramePr>
        <p:xfrm>
          <a:off x="5384266" y="1499089"/>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sp>
        <p:nvSpPr>
          <p:cNvPr id="53" name="TextBox 52"/>
          <p:cNvSpPr txBox="1"/>
          <p:nvPr/>
        </p:nvSpPr>
        <p:spPr>
          <a:xfrm>
            <a:off x="5306598" y="2495550"/>
            <a:ext cx="1809032" cy="245838"/>
          </a:xfrm>
          <a:prstGeom prst="rect">
            <a:avLst/>
          </a:prstGeom>
          <a:noFill/>
        </p:spPr>
        <p:txBody>
          <a:bodyPr wrap="square" rtlCol="0">
            <a:spAutoFit/>
          </a:bodyPr>
          <a:lstStyle/>
          <a:p>
            <a:pPr algn="ctr"/>
            <a:r>
              <a:rPr lang="en-US" sz="1000" dirty="0" smtClean="0">
                <a:latin typeface="Calibri Light" panose="020F0302020204030204" pitchFamily="34" charset="0"/>
              </a:rPr>
              <a:t>Asset Pipeline</a:t>
            </a:r>
            <a:endParaRPr lang="en-US" sz="1000" dirty="0">
              <a:latin typeface="Calibri Light" panose="020F0302020204030204" pitchFamily="34" charset="0"/>
            </a:endParaRPr>
          </a:p>
        </p:txBody>
      </p:sp>
      <p:sp>
        <p:nvSpPr>
          <p:cNvPr id="77" name="Rectangle 76"/>
          <p:cNvSpPr/>
          <p:nvPr/>
        </p:nvSpPr>
        <p:spPr>
          <a:xfrm>
            <a:off x="76200" y="612755"/>
            <a:ext cx="838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16541" y="742950"/>
            <a:ext cx="757518" cy="338554"/>
          </a:xfrm>
          <a:prstGeom prst="rect">
            <a:avLst/>
          </a:prstGeom>
          <a:noFill/>
        </p:spPr>
        <p:txBody>
          <a:bodyPr wrap="square" rtlCol="0">
            <a:spAutoFit/>
          </a:bodyPr>
          <a:lstStyle/>
          <a:p>
            <a:r>
              <a:rPr lang="en-US" sz="800" dirty="0" smtClean="0">
                <a:latin typeface="Calibri Light" panose="020F0302020204030204" pitchFamily="34" charset="0"/>
              </a:rPr>
              <a:t>Ticket</a:t>
            </a:r>
          </a:p>
          <a:p>
            <a:r>
              <a:rPr lang="en-US" sz="800" dirty="0" smtClean="0">
                <a:latin typeface="Calibri Light" panose="020F0302020204030204" pitchFamily="34" charset="0"/>
              </a:rPr>
              <a:t>Entry Systems</a:t>
            </a:r>
            <a:endParaRPr lang="en-US" sz="800" dirty="0">
              <a:latin typeface="Calibri Light" panose="020F0302020204030204" pitchFamily="34" charset="0"/>
            </a:endParaRPr>
          </a:p>
        </p:txBody>
      </p:sp>
      <p:cxnSp>
        <p:nvCxnSpPr>
          <p:cNvPr id="80" name="Straight Arrow Connector 79"/>
          <p:cNvCxnSpPr>
            <a:endCxn id="5" idx="0"/>
          </p:cNvCxnSpPr>
          <p:nvPr/>
        </p:nvCxnSpPr>
        <p:spPr>
          <a:xfrm>
            <a:off x="114300" y="1222355"/>
            <a:ext cx="381000" cy="456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7200" y="1276350"/>
            <a:ext cx="259590" cy="228600"/>
          </a:xfrm>
          <a:prstGeom prst="ellipse">
            <a:avLst/>
          </a:prstGeom>
          <a:solidFill>
            <a:schemeClr val="accent6">
              <a:lumMod val="20000"/>
              <a:lumOff val="8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US" dirty="0"/>
          </a:p>
        </p:txBody>
      </p:sp>
      <p:sp>
        <p:nvSpPr>
          <p:cNvPr id="82" name="Oval 81"/>
          <p:cNvSpPr/>
          <p:nvPr/>
        </p:nvSpPr>
        <p:spPr>
          <a:xfrm>
            <a:off x="1191798" y="1581150"/>
            <a:ext cx="214537" cy="228600"/>
          </a:xfrm>
          <a:prstGeom prst="ellipse">
            <a:avLst/>
          </a:prstGeom>
          <a:solidFill>
            <a:schemeClr val="accent6">
              <a:lumMod val="20000"/>
              <a:lumOff val="8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a:t>
            </a:r>
            <a:endParaRPr lang="en-US" dirty="0"/>
          </a:p>
        </p:txBody>
      </p:sp>
      <p:sp>
        <p:nvSpPr>
          <p:cNvPr id="83" name="Oval 82"/>
          <p:cNvSpPr/>
          <p:nvPr/>
        </p:nvSpPr>
        <p:spPr>
          <a:xfrm>
            <a:off x="3187061" y="1581150"/>
            <a:ext cx="214537" cy="228600"/>
          </a:xfrm>
          <a:prstGeom prst="ellipse">
            <a:avLst/>
          </a:prstGeom>
          <a:solidFill>
            <a:schemeClr val="accent6">
              <a:lumMod val="20000"/>
              <a:lumOff val="8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3</a:t>
            </a:r>
            <a:endParaRPr lang="en-US" dirty="0"/>
          </a:p>
        </p:txBody>
      </p:sp>
      <p:sp>
        <p:nvSpPr>
          <p:cNvPr id="84" name="Oval 83"/>
          <p:cNvSpPr/>
          <p:nvPr/>
        </p:nvSpPr>
        <p:spPr>
          <a:xfrm>
            <a:off x="5382798" y="1749682"/>
            <a:ext cx="214537" cy="228600"/>
          </a:xfrm>
          <a:prstGeom prst="ellipse">
            <a:avLst/>
          </a:prstGeom>
          <a:solidFill>
            <a:schemeClr val="accent6">
              <a:lumMod val="20000"/>
              <a:lumOff val="8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p>
        </p:txBody>
      </p:sp>
      <p:sp>
        <p:nvSpPr>
          <p:cNvPr id="91" name="Double Brace 90"/>
          <p:cNvSpPr/>
          <p:nvPr/>
        </p:nvSpPr>
        <p:spPr>
          <a:xfrm>
            <a:off x="1219200" y="3028950"/>
            <a:ext cx="7353300" cy="172216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TextBox 92"/>
          <p:cNvSpPr txBox="1"/>
          <p:nvPr/>
        </p:nvSpPr>
        <p:spPr>
          <a:xfrm>
            <a:off x="1398219" y="3258395"/>
            <a:ext cx="7308411" cy="1708160"/>
          </a:xfrm>
          <a:prstGeom prst="rect">
            <a:avLst/>
          </a:prstGeom>
          <a:noFill/>
        </p:spPr>
        <p:txBody>
          <a:bodyPr wrap="none" rtlCol="0">
            <a:spAutoFit/>
          </a:bodyPr>
          <a:lstStyle/>
          <a:p>
            <a:pPr marL="342900" indent="-342900">
              <a:buFont typeface="+mj-lt"/>
              <a:buAutoNum type="arabicPeriod"/>
            </a:pPr>
            <a:r>
              <a:rPr lang="en-US" sz="700" dirty="0" smtClean="0">
                <a:latin typeface="Calibri Light" panose="020F0302020204030204" pitchFamily="34" charset="0"/>
              </a:rPr>
              <a:t>A ticket message gets converted to </a:t>
            </a:r>
            <a:r>
              <a:rPr lang="en-US" sz="700" b="1" i="1" dirty="0" smtClean="0">
                <a:latin typeface="Calibri Light" panose="020F0302020204030204" pitchFamily="34" charset="0"/>
              </a:rPr>
              <a:t>Atlas Ticket event </a:t>
            </a:r>
            <a:r>
              <a:rPr lang="en-US" sz="700" dirty="0" smtClean="0">
                <a:latin typeface="Calibri Light" panose="020F0302020204030204" pitchFamily="34" charset="0"/>
              </a:rPr>
              <a:t>and fed into the Atlas Ticketing pipeline.</a:t>
            </a:r>
          </a:p>
          <a:p>
            <a:pPr marL="342900" indent="-342900">
              <a:buFont typeface="+mj-lt"/>
              <a:buAutoNum type="arabicPeriod"/>
            </a:pPr>
            <a:endParaRPr lang="en-US" sz="700" dirty="0" smtClean="0">
              <a:latin typeface="Calibri Light" panose="020F0302020204030204" pitchFamily="34" charset="0"/>
            </a:endParaRPr>
          </a:p>
          <a:p>
            <a:pPr marL="342900" indent="-342900">
              <a:buFont typeface="+mj-lt"/>
              <a:buAutoNum type="arabicPeriod"/>
            </a:pPr>
            <a:r>
              <a:rPr lang="en-US" sz="700" dirty="0" smtClean="0">
                <a:latin typeface="Calibri Light" panose="020F0302020204030204" pitchFamily="34" charset="0"/>
              </a:rPr>
              <a:t>Atlas Ticket pipeline captures the ticket in Atlas ticket domain and forwards it to Atlas Deal pipeline.</a:t>
            </a:r>
          </a:p>
          <a:p>
            <a:pPr marL="342900" indent="-342900">
              <a:buFont typeface="+mj-lt"/>
              <a:buAutoNum type="arabicPeriod"/>
            </a:pPr>
            <a:endParaRPr lang="en-US" sz="700" dirty="0" smtClean="0">
              <a:latin typeface="Calibri Light" panose="020F0302020204030204" pitchFamily="34" charset="0"/>
            </a:endParaRPr>
          </a:p>
          <a:p>
            <a:pPr marL="342900" indent="-342900">
              <a:buFont typeface="+mj-lt"/>
              <a:buAutoNum type="arabicPeriod"/>
            </a:pPr>
            <a:r>
              <a:rPr lang="en-US" sz="700" dirty="0" smtClean="0">
                <a:latin typeface="Calibri Light" panose="020F0302020204030204" pitchFamily="34" charset="0"/>
              </a:rPr>
              <a:t>3.1  Atlas deal pipeline uses the ticket event to create a </a:t>
            </a:r>
            <a:r>
              <a:rPr lang="en-US" sz="700" b="1" dirty="0" smtClean="0">
                <a:latin typeface="Calibri Light" panose="020F0302020204030204" pitchFamily="34" charset="0"/>
              </a:rPr>
              <a:t>new CFD Deal (Contract</a:t>
            </a:r>
            <a:r>
              <a:rPr lang="en-US" sz="700" dirty="0" smtClean="0">
                <a:latin typeface="Calibri Light" panose="020F0302020204030204" pitchFamily="34" charset="0"/>
              </a:rPr>
              <a:t>) using </a:t>
            </a:r>
            <a:r>
              <a:rPr lang="en-US" sz="700" b="1" i="1" dirty="0" smtClean="0">
                <a:latin typeface="Calibri Light" panose="020F0302020204030204" pitchFamily="34" charset="0"/>
              </a:rPr>
              <a:t>Core Derivatives Service </a:t>
            </a:r>
            <a:r>
              <a:rPr lang="en-US" sz="700" dirty="0" smtClean="0">
                <a:latin typeface="Calibri Light" panose="020F0302020204030204" pitchFamily="34" charset="0"/>
              </a:rPr>
              <a:t>and saves deal ID/version and terms in Deal /Instrument domain. </a:t>
            </a:r>
          </a:p>
          <a:p>
            <a:r>
              <a:rPr lang="en-US" sz="700" dirty="0">
                <a:latin typeface="Calibri Light" panose="020F0302020204030204" pitchFamily="34" charset="0"/>
              </a:rPr>
              <a:t> </a:t>
            </a:r>
            <a:r>
              <a:rPr lang="en-US" sz="700" dirty="0" smtClean="0">
                <a:latin typeface="Calibri Light" panose="020F0302020204030204" pitchFamily="34" charset="0"/>
              </a:rPr>
              <a:t>                3.2  After saving the deal it forwards the enriched ticket message with Deal ID filled in  and uses Optimus to create an Asset Event that gets forwarded to Asset pipeline. An enriched </a:t>
            </a:r>
          </a:p>
          <a:p>
            <a:r>
              <a:rPr lang="en-US" sz="700" dirty="0">
                <a:latin typeface="Calibri Light" panose="020F0302020204030204" pitchFamily="34" charset="0"/>
              </a:rPr>
              <a:t> </a:t>
            </a:r>
            <a:r>
              <a:rPr lang="en-US" sz="700" dirty="0" smtClean="0">
                <a:latin typeface="Calibri Light" panose="020F0302020204030204" pitchFamily="34" charset="0"/>
              </a:rPr>
              <a:t>                       ticket with deal ID filled in also gets forwarded to the ticket pipeline and saved as a new version.</a:t>
            </a:r>
            <a:br>
              <a:rPr lang="en-US" sz="700" dirty="0" smtClean="0">
                <a:latin typeface="Calibri Light" panose="020F0302020204030204" pitchFamily="34" charset="0"/>
              </a:rPr>
            </a:br>
            <a:endParaRPr lang="en-US" sz="700" dirty="0">
              <a:latin typeface="Calibri Light" panose="020F0302020204030204" pitchFamily="34" charset="0"/>
            </a:endParaRPr>
          </a:p>
          <a:p>
            <a:pPr marL="228600" indent="-228600">
              <a:buAutoNum type="arabicPeriod" startAt="4"/>
            </a:pPr>
            <a:r>
              <a:rPr lang="en-US" sz="700" dirty="0" smtClean="0">
                <a:latin typeface="Calibri Light" panose="020F0302020204030204" pitchFamily="34" charset="0"/>
              </a:rPr>
              <a:t>Atlas Asset pipeline receives a asset event, creates the necessary Asset and forwards the asset event to position keeping service. </a:t>
            </a:r>
          </a:p>
          <a:p>
            <a:pPr marL="228600" indent="-228600">
              <a:buAutoNum type="arabicPeriod" startAt="4"/>
            </a:pPr>
            <a:endParaRPr lang="en-US" sz="700" dirty="0">
              <a:latin typeface="Calibri Light" panose="020F0302020204030204" pitchFamily="34" charset="0"/>
            </a:endParaRPr>
          </a:p>
          <a:p>
            <a:pPr marL="228600" indent="-228600">
              <a:buAutoNum type="arabicPeriod" startAt="4"/>
            </a:pPr>
            <a:r>
              <a:rPr lang="en-US" sz="700" dirty="0" smtClean="0">
                <a:latin typeface="Calibri Light" panose="020F0302020204030204" pitchFamily="34" charset="0"/>
              </a:rPr>
              <a:t>Once position keeping  processes the Asset event it is forwarded to downstream.</a:t>
            </a:r>
            <a:br>
              <a:rPr lang="en-US" sz="700" dirty="0" smtClean="0">
                <a:latin typeface="Calibri Light" panose="020F0302020204030204" pitchFamily="34" charset="0"/>
              </a:rPr>
            </a:br>
            <a:r>
              <a:rPr lang="en-US" sz="700" dirty="0" smtClean="0">
                <a:latin typeface="Calibri Light" panose="020F0302020204030204" pitchFamily="34" charset="0"/>
              </a:rPr>
              <a:t/>
            </a:r>
            <a:br>
              <a:rPr lang="en-US" sz="700" dirty="0" smtClean="0">
                <a:latin typeface="Calibri Light" panose="020F0302020204030204" pitchFamily="34" charset="0"/>
              </a:rPr>
            </a:br>
            <a:r>
              <a:rPr lang="en-US" sz="700" dirty="0" smtClean="0">
                <a:latin typeface="Calibri Light" panose="020F0302020204030204" pitchFamily="34" charset="0"/>
              </a:rPr>
              <a:t>Note: we need to figure out CFD Deal Matching Service for closing a CFD deal</a:t>
            </a:r>
          </a:p>
          <a:p>
            <a:pPr marL="342900" indent="-342900">
              <a:buFont typeface="+mj-lt"/>
              <a:buAutoNum type="arabicPeriod"/>
            </a:pPr>
            <a:endParaRPr lang="en-US" sz="700" dirty="0" smtClean="0">
              <a:latin typeface="Calibri Light" panose="020F0302020204030204" pitchFamily="34" charset="0"/>
            </a:endParaRPr>
          </a:p>
          <a:p>
            <a:pPr marL="342900" indent="-342900">
              <a:buFont typeface="+mj-lt"/>
              <a:buAutoNum type="arabicPeriod"/>
            </a:pPr>
            <a:endParaRPr lang="en-US" sz="700" dirty="0">
              <a:latin typeface="Calibri Light" panose="020F0302020204030204" pitchFamily="34" charset="0"/>
            </a:endParaRPr>
          </a:p>
        </p:txBody>
      </p:sp>
      <p:sp>
        <p:nvSpPr>
          <p:cNvPr id="94" name="Oval 93"/>
          <p:cNvSpPr/>
          <p:nvPr/>
        </p:nvSpPr>
        <p:spPr>
          <a:xfrm>
            <a:off x="7243742" y="1945918"/>
            <a:ext cx="214537" cy="228600"/>
          </a:xfrm>
          <a:prstGeom prst="ellipse">
            <a:avLst/>
          </a:prstGeom>
          <a:solidFill>
            <a:schemeClr val="accent6">
              <a:lumMod val="20000"/>
              <a:lumOff val="8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a:t>
            </a:r>
          </a:p>
        </p:txBody>
      </p:sp>
      <p:sp>
        <p:nvSpPr>
          <p:cNvPr id="97" name="TextBox 96"/>
          <p:cNvSpPr txBox="1"/>
          <p:nvPr/>
        </p:nvSpPr>
        <p:spPr>
          <a:xfrm>
            <a:off x="1648998" y="2265224"/>
            <a:ext cx="449962" cy="246221"/>
          </a:xfrm>
          <a:prstGeom prst="rect">
            <a:avLst/>
          </a:prstGeom>
          <a:noFill/>
        </p:spPr>
        <p:txBody>
          <a:bodyPr wrap="square" rtlCol="0">
            <a:spAutoFit/>
          </a:bodyPr>
          <a:lstStyle/>
          <a:p>
            <a:r>
              <a:rPr lang="en-US" sz="500" dirty="0" smtClean="0">
                <a:latin typeface="Calibri Light" panose="020F0302020204030204" pitchFamily="34" charset="0"/>
              </a:rPr>
              <a:t>Tickets</a:t>
            </a:r>
          </a:p>
          <a:p>
            <a:r>
              <a:rPr lang="en-US" sz="500" dirty="0" smtClean="0">
                <a:latin typeface="Calibri Light" panose="020F0302020204030204" pitchFamily="34" charset="0"/>
              </a:rPr>
              <a:t>Events</a:t>
            </a:r>
            <a:endParaRPr lang="en-US" sz="500" dirty="0">
              <a:latin typeface="Calibri Light" panose="020F0302020204030204" pitchFamily="34" charset="0"/>
            </a:endParaRPr>
          </a:p>
        </p:txBody>
      </p:sp>
      <p:sp>
        <p:nvSpPr>
          <p:cNvPr id="98" name="TextBox 97"/>
          <p:cNvSpPr txBox="1"/>
          <p:nvPr/>
        </p:nvSpPr>
        <p:spPr>
          <a:xfrm>
            <a:off x="2189636" y="2265224"/>
            <a:ext cx="449962" cy="246221"/>
          </a:xfrm>
          <a:prstGeom prst="rect">
            <a:avLst/>
          </a:prstGeom>
          <a:noFill/>
        </p:spPr>
        <p:txBody>
          <a:bodyPr wrap="square" rtlCol="0">
            <a:spAutoFit/>
          </a:bodyPr>
          <a:lstStyle/>
          <a:p>
            <a:r>
              <a:rPr lang="en-US" sz="500" dirty="0" smtClean="0">
                <a:latin typeface="Calibri Light" panose="020F0302020204030204" pitchFamily="34" charset="0"/>
              </a:rPr>
              <a:t>Tickets</a:t>
            </a:r>
          </a:p>
          <a:p>
            <a:r>
              <a:rPr lang="en-US" sz="500" dirty="0" smtClean="0">
                <a:latin typeface="Calibri Light" panose="020F0302020204030204" pitchFamily="34" charset="0"/>
              </a:rPr>
              <a:t>Store</a:t>
            </a:r>
            <a:endParaRPr lang="en-US" sz="500" dirty="0">
              <a:latin typeface="Calibri Light" panose="020F0302020204030204" pitchFamily="34" charset="0"/>
            </a:endParaRPr>
          </a:p>
        </p:txBody>
      </p:sp>
      <p:sp>
        <p:nvSpPr>
          <p:cNvPr id="99" name="TextBox 98"/>
          <p:cNvSpPr txBox="1"/>
          <p:nvPr/>
        </p:nvSpPr>
        <p:spPr>
          <a:xfrm>
            <a:off x="3477798" y="2282845"/>
            <a:ext cx="440519" cy="246221"/>
          </a:xfrm>
          <a:prstGeom prst="rect">
            <a:avLst/>
          </a:prstGeom>
          <a:noFill/>
        </p:spPr>
        <p:txBody>
          <a:bodyPr wrap="square" rtlCol="0">
            <a:spAutoFit/>
          </a:bodyPr>
          <a:lstStyle/>
          <a:p>
            <a:r>
              <a:rPr lang="en-US" sz="500" dirty="0" smtClean="0">
                <a:latin typeface="Calibri Light" panose="020F0302020204030204" pitchFamily="34" charset="0"/>
              </a:rPr>
              <a:t>Deals Events</a:t>
            </a:r>
            <a:endParaRPr lang="en-US" sz="500" dirty="0">
              <a:latin typeface="Calibri Light" panose="020F0302020204030204" pitchFamily="34" charset="0"/>
            </a:endParaRPr>
          </a:p>
        </p:txBody>
      </p:sp>
      <p:sp>
        <p:nvSpPr>
          <p:cNvPr id="100" name="TextBox 99"/>
          <p:cNvSpPr txBox="1"/>
          <p:nvPr/>
        </p:nvSpPr>
        <p:spPr>
          <a:xfrm>
            <a:off x="4272202" y="2206645"/>
            <a:ext cx="577196" cy="323165"/>
          </a:xfrm>
          <a:prstGeom prst="rect">
            <a:avLst/>
          </a:prstGeom>
          <a:noFill/>
        </p:spPr>
        <p:txBody>
          <a:bodyPr wrap="square" rtlCol="0">
            <a:spAutoFit/>
          </a:bodyPr>
          <a:lstStyle/>
          <a:p>
            <a:r>
              <a:rPr lang="en-US" sz="500" dirty="0" smtClean="0">
                <a:latin typeface="Calibri Light" panose="020F0302020204030204" pitchFamily="34" charset="0"/>
              </a:rPr>
              <a:t>Deal /Instrument</a:t>
            </a:r>
          </a:p>
          <a:p>
            <a:r>
              <a:rPr lang="en-US" sz="500" dirty="0" smtClean="0">
                <a:latin typeface="Calibri Light" panose="020F0302020204030204" pitchFamily="34" charset="0"/>
              </a:rPr>
              <a:t>Store </a:t>
            </a:r>
            <a:endParaRPr lang="en-US" sz="500" dirty="0">
              <a:latin typeface="Calibri Light" panose="020F0302020204030204" pitchFamily="34" charset="0"/>
            </a:endParaRPr>
          </a:p>
        </p:txBody>
      </p:sp>
      <p:sp>
        <p:nvSpPr>
          <p:cNvPr id="101" name="TextBox 100"/>
          <p:cNvSpPr txBox="1"/>
          <p:nvPr/>
        </p:nvSpPr>
        <p:spPr>
          <a:xfrm>
            <a:off x="5763799" y="2189024"/>
            <a:ext cx="368404" cy="246221"/>
          </a:xfrm>
          <a:prstGeom prst="rect">
            <a:avLst/>
          </a:prstGeom>
          <a:noFill/>
        </p:spPr>
        <p:txBody>
          <a:bodyPr wrap="square" rtlCol="0">
            <a:spAutoFit/>
          </a:bodyPr>
          <a:lstStyle/>
          <a:p>
            <a:r>
              <a:rPr lang="en-US" sz="500" dirty="0" smtClean="0">
                <a:latin typeface="Calibri Light" panose="020F0302020204030204" pitchFamily="34" charset="0"/>
              </a:rPr>
              <a:t>Asset Events</a:t>
            </a:r>
            <a:endParaRPr lang="en-US" sz="500" dirty="0">
              <a:latin typeface="Calibri Light" panose="020F0302020204030204" pitchFamily="34" charset="0"/>
            </a:endParaRPr>
          </a:p>
        </p:txBody>
      </p:sp>
      <p:sp>
        <p:nvSpPr>
          <p:cNvPr id="102" name="TextBox 101"/>
          <p:cNvSpPr txBox="1"/>
          <p:nvPr/>
        </p:nvSpPr>
        <p:spPr>
          <a:xfrm>
            <a:off x="6157394" y="2189024"/>
            <a:ext cx="368404" cy="246221"/>
          </a:xfrm>
          <a:prstGeom prst="rect">
            <a:avLst/>
          </a:prstGeom>
          <a:noFill/>
        </p:spPr>
        <p:txBody>
          <a:bodyPr wrap="square" rtlCol="0">
            <a:spAutoFit/>
          </a:bodyPr>
          <a:lstStyle/>
          <a:p>
            <a:r>
              <a:rPr lang="en-US" sz="500" dirty="0" smtClean="0">
                <a:latin typeface="Calibri Light" panose="020F0302020204030204" pitchFamily="34" charset="0"/>
              </a:rPr>
              <a:t>Asset Store</a:t>
            </a:r>
            <a:endParaRPr lang="en-US" sz="500" dirty="0">
              <a:latin typeface="Calibri Light" panose="020F0302020204030204" pitchFamily="34" charset="0"/>
            </a:endParaRPr>
          </a:p>
        </p:txBody>
      </p:sp>
      <p:sp>
        <p:nvSpPr>
          <p:cNvPr id="103" name="Right Arrow 102"/>
          <p:cNvSpPr/>
          <p:nvPr/>
        </p:nvSpPr>
        <p:spPr>
          <a:xfrm>
            <a:off x="914400" y="1965325"/>
            <a:ext cx="228600" cy="5843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ight Arrow 103"/>
          <p:cNvSpPr/>
          <p:nvPr/>
        </p:nvSpPr>
        <p:spPr>
          <a:xfrm>
            <a:off x="2944398" y="2054245"/>
            <a:ext cx="228600" cy="5843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4239798" y="1520845"/>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814226" y="1806535"/>
            <a:ext cx="501772" cy="323165"/>
          </a:xfrm>
          <a:prstGeom prst="rect">
            <a:avLst/>
          </a:prstGeom>
          <a:noFill/>
        </p:spPr>
        <p:txBody>
          <a:bodyPr wrap="square" rtlCol="0">
            <a:spAutoFit/>
          </a:bodyPr>
          <a:lstStyle/>
          <a:p>
            <a:r>
              <a:rPr lang="en-US" sz="500" dirty="0" smtClean="0">
                <a:latin typeface="Calibri Light" panose="020F0302020204030204" pitchFamily="34" charset="0"/>
              </a:rPr>
              <a:t>Core</a:t>
            </a:r>
          </a:p>
          <a:p>
            <a:r>
              <a:rPr lang="en-US" sz="500" dirty="0" smtClean="0">
                <a:latin typeface="Calibri Light" panose="020F0302020204030204" pitchFamily="34" charset="0"/>
              </a:rPr>
              <a:t>Integration</a:t>
            </a:r>
            <a:br>
              <a:rPr lang="en-US" sz="500" dirty="0" smtClean="0">
                <a:latin typeface="Calibri Light" panose="020F0302020204030204" pitchFamily="34" charset="0"/>
              </a:rPr>
            </a:br>
            <a:r>
              <a:rPr lang="en-US" sz="500" dirty="0" smtClean="0">
                <a:latin typeface="Calibri Light" panose="020F0302020204030204" pitchFamily="34" charset="0"/>
              </a:rPr>
              <a:t>Service</a:t>
            </a:r>
            <a:endParaRPr lang="en-US" sz="500" dirty="0">
              <a:latin typeface="Calibri Light" panose="020F0302020204030204" pitchFamily="34" charset="0"/>
            </a:endParaRPr>
          </a:p>
        </p:txBody>
      </p:sp>
      <p:sp>
        <p:nvSpPr>
          <p:cNvPr id="108" name="Right Arrow 107"/>
          <p:cNvSpPr/>
          <p:nvPr/>
        </p:nvSpPr>
        <p:spPr>
          <a:xfrm>
            <a:off x="5077998" y="2054245"/>
            <a:ext cx="228600" cy="5843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162800" y="1276350"/>
            <a:ext cx="1590879" cy="15481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7610679" y="1492433"/>
            <a:ext cx="838200" cy="988056"/>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694857" y="1733551"/>
            <a:ext cx="677822" cy="322662"/>
          </a:xfrm>
          <a:prstGeom prst="rect">
            <a:avLst/>
          </a:prstGeom>
          <a:noFill/>
        </p:spPr>
        <p:txBody>
          <a:bodyPr wrap="square" rtlCol="0">
            <a:spAutoFit/>
          </a:bodyPr>
          <a:lstStyle/>
          <a:p>
            <a:r>
              <a:rPr lang="en-US" sz="500" dirty="0" smtClean="0">
                <a:latin typeface="Calibri Light" panose="020F0302020204030204" pitchFamily="34" charset="0"/>
              </a:rPr>
              <a:t>Position Aggregation Service</a:t>
            </a:r>
            <a:endParaRPr lang="en-US" sz="500" dirty="0">
              <a:latin typeface="Calibri Light" panose="020F0302020204030204" pitchFamily="34" charset="0"/>
            </a:endParaRPr>
          </a:p>
        </p:txBody>
      </p:sp>
      <p:sp>
        <p:nvSpPr>
          <p:cNvPr id="69" name="TextBox 68"/>
          <p:cNvSpPr txBox="1"/>
          <p:nvPr/>
        </p:nvSpPr>
        <p:spPr>
          <a:xfrm>
            <a:off x="7086600" y="2495550"/>
            <a:ext cx="1809032" cy="245838"/>
          </a:xfrm>
          <a:prstGeom prst="rect">
            <a:avLst/>
          </a:prstGeom>
          <a:noFill/>
        </p:spPr>
        <p:txBody>
          <a:bodyPr wrap="square" rtlCol="0">
            <a:spAutoFit/>
          </a:bodyPr>
          <a:lstStyle/>
          <a:p>
            <a:pPr algn="ctr"/>
            <a:r>
              <a:rPr lang="en-US" sz="1000" dirty="0" smtClean="0">
                <a:latin typeface="Calibri Light" panose="020F0302020204030204" pitchFamily="34" charset="0"/>
              </a:rPr>
              <a:t>Position  Pipeline</a:t>
            </a:r>
            <a:endParaRPr lang="en-US" sz="1000" dirty="0">
              <a:latin typeface="Calibri Light" panose="020F0302020204030204" pitchFamily="34" charset="0"/>
            </a:endParaRPr>
          </a:p>
        </p:txBody>
      </p:sp>
      <p:graphicFrame>
        <p:nvGraphicFramePr>
          <p:cNvPr id="70" name="Table 69"/>
          <p:cNvGraphicFramePr>
            <a:graphicFrameLocks noGrp="1"/>
          </p:cNvGraphicFramePr>
          <p:nvPr>
            <p:extLst>
              <p:ext uri="{D42A27DB-BD31-4B8C-83A1-F6EECF244321}">
                <p14:modId xmlns:p14="http://schemas.microsoft.com/office/powerpoint/2010/main" val="2469234793"/>
              </p:ext>
            </p:extLst>
          </p:nvPr>
        </p:nvGraphicFramePr>
        <p:xfrm>
          <a:off x="7229679" y="1581151"/>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cxnSp>
        <p:nvCxnSpPr>
          <p:cNvPr id="71" name="Straight Connector 70"/>
          <p:cNvCxnSpPr/>
          <p:nvPr/>
        </p:nvCxnSpPr>
        <p:spPr>
          <a:xfrm>
            <a:off x="8220279" y="1504951"/>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5400000">
            <a:off x="8103194" y="1798572"/>
            <a:ext cx="403447"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sp>
        <p:nvSpPr>
          <p:cNvPr id="74" name="Right Arrow 73"/>
          <p:cNvSpPr/>
          <p:nvPr/>
        </p:nvSpPr>
        <p:spPr>
          <a:xfrm>
            <a:off x="6934200" y="2038350"/>
            <a:ext cx="228600" cy="5843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162800" y="1885950"/>
            <a:ext cx="214537" cy="228600"/>
          </a:xfrm>
          <a:prstGeom prst="ellipse">
            <a:avLst/>
          </a:prstGeom>
          <a:solidFill>
            <a:schemeClr val="accent6">
              <a:lumMod val="20000"/>
              <a:lumOff val="80000"/>
            </a:schemeClr>
          </a:solidFill>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939860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304750" y="590550"/>
            <a:ext cx="1622523" cy="1694669"/>
          </a:xfrm>
          <a:prstGeom prst="rect">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3200400" y="590550"/>
            <a:ext cx="1864323" cy="1676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0" name="Rectangle 19"/>
          <p:cNvSpPr/>
          <p:nvPr/>
        </p:nvSpPr>
        <p:spPr>
          <a:xfrm>
            <a:off x="1305791" y="589636"/>
            <a:ext cx="1731818" cy="1696496"/>
          </a:xfrm>
          <a:prstGeom prst="rect">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43597"/>
            <a:ext cx="8229600" cy="318353"/>
          </a:xfrm>
        </p:spPr>
        <p:txBody>
          <a:bodyPr/>
          <a:lstStyle/>
          <a:p>
            <a:r>
              <a:rPr lang="en-US" dirty="0" smtClean="0"/>
              <a:t>Production Build Future</a:t>
            </a:r>
            <a:endParaRPr lang="en-US" dirty="0"/>
          </a:p>
        </p:txBody>
      </p:sp>
      <p:cxnSp>
        <p:nvCxnSpPr>
          <p:cNvPr id="4" name="Straight Connector 3"/>
          <p:cNvCxnSpPr/>
          <p:nvPr/>
        </p:nvCxnSpPr>
        <p:spPr>
          <a:xfrm>
            <a:off x="304800" y="36195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6200" y="1733550"/>
            <a:ext cx="838200" cy="609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55552" y="864089"/>
            <a:ext cx="1277484" cy="1089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125078" y="864089"/>
            <a:ext cx="0" cy="108966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9369" y="901308"/>
            <a:ext cx="409056" cy="270843"/>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9" name="Flowchart: Magnetic Disk 8"/>
          <p:cNvSpPr/>
          <p:nvPr/>
        </p:nvSpPr>
        <p:spPr>
          <a:xfrm>
            <a:off x="1773154" y="1431779"/>
            <a:ext cx="236572" cy="335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667000" y="864089"/>
            <a:ext cx="0" cy="1089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18094" y="901308"/>
            <a:ext cx="414381" cy="246221"/>
          </a:xfrm>
          <a:prstGeom prst="rect">
            <a:avLst/>
          </a:prstGeom>
          <a:noFill/>
        </p:spPr>
        <p:txBody>
          <a:bodyPr wrap="square" rtlCol="0">
            <a:spAutoFit/>
          </a:bodyPr>
          <a:lstStyle/>
          <a:p>
            <a:r>
              <a:rPr lang="en-US" sz="500" dirty="0" smtClean="0">
                <a:latin typeface="Calibri Light" panose="020F0302020204030204" pitchFamily="34" charset="0"/>
              </a:rPr>
              <a:t>TC</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12" name="Flowchart: Magnetic Disk 11"/>
          <p:cNvSpPr/>
          <p:nvPr/>
        </p:nvSpPr>
        <p:spPr>
          <a:xfrm>
            <a:off x="2209800" y="1431779"/>
            <a:ext cx="236572" cy="335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5400000">
            <a:off x="2322075" y="1388625"/>
            <a:ext cx="520573"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14" name="TextBox 13"/>
          <p:cNvSpPr txBox="1"/>
          <p:nvPr/>
        </p:nvSpPr>
        <p:spPr>
          <a:xfrm rot="5400000">
            <a:off x="2631775" y="1235376"/>
            <a:ext cx="409056" cy="186205"/>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sp>
        <p:nvSpPr>
          <p:cNvPr id="15" name="TextBox 14"/>
          <p:cNvSpPr txBox="1"/>
          <p:nvPr/>
        </p:nvSpPr>
        <p:spPr>
          <a:xfrm>
            <a:off x="228600" y="1899106"/>
            <a:ext cx="685800" cy="215444"/>
          </a:xfrm>
          <a:prstGeom prst="rect">
            <a:avLst/>
          </a:prstGeom>
          <a:noFill/>
        </p:spPr>
        <p:txBody>
          <a:bodyPr wrap="square" rtlCol="0">
            <a:spAutoFit/>
          </a:bodyPr>
          <a:lstStyle/>
          <a:p>
            <a:r>
              <a:rPr lang="en-US" sz="800" dirty="0" err="1" smtClean="0">
                <a:latin typeface="Calibri Light" panose="020F0302020204030204" pitchFamily="34" charset="0"/>
              </a:rPr>
              <a:t>Megatron</a:t>
            </a:r>
            <a:endParaRPr lang="en-US" sz="800" dirty="0">
              <a:latin typeface="Calibri Light" panose="020F0302020204030204" pitchFamily="34" charset="0"/>
            </a:endParaRPr>
          </a:p>
        </p:txBody>
      </p:sp>
      <p:cxnSp>
        <p:nvCxnSpPr>
          <p:cNvPr id="16" name="Straight Arrow Connector 15"/>
          <p:cNvCxnSpPr>
            <a:stCxn id="5" idx="3"/>
          </p:cNvCxnSpPr>
          <p:nvPr/>
        </p:nvCxnSpPr>
        <p:spPr>
          <a:xfrm flipV="1">
            <a:off x="914400" y="2013618"/>
            <a:ext cx="391391" cy="24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2174259289"/>
              </p:ext>
            </p:extLst>
          </p:nvPr>
        </p:nvGraphicFramePr>
        <p:xfrm>
          <a:off x="1391920" y="948053"/>
          <a:ext cx="208280" cy="893235"/>
        </p:xfrm>
        <a:graphic>
          <a:graphicData uri="http://schemas.openxmlformats.org/drawingml/2006/table">
            <a:tbl>
              <a:tblPr>
                <a:tableStyleId>{B9A9D7D3-BF1D-4E93-98AB-C9BCC3BF26C5}</a:tableStyleId>
              </a:tblPr>
              <a:tblGrid>
                <a:gridCol w="208280"/>
              </a:tblGrid>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52400">
                <a:tc>
                  <a:txBody>
                    <a:bodyPr/>
                    <a:lstStyle/>
                    <a:p>
                      <a:endParaRPr lang="en-US" sz="100" dirty="0"/>
                    </a:p>
                  </a:txBody>
                  <a:tcPr/>
                </a:tc>
              </a:tr>
            </a:tbl>
          </a:graphicData>
        </a:graphic>
      </p:graphicFrame>
      <p:sp>
        <p:nvSpPr>
          <p:cNvPr id="21" name="TextBox 20"/>
          <p:cNvSpPr txBox="1"/>
          <p:nvPr/>
        </p:nvSpPr>
        <p:spPr>
          <a:xfrm>
            <a:off x="1620381" y="2861303"/>
            <a:ext cx="1405232" cy="246221"/>
          </a:xfrm>
          <a:prstGeom prst="rect">
            <a:avLst/>
          </a:prstGeom>
          <a:noFill/>
        </p:spPr>
        <p:txBody>
          <a:bodyPr wrap="square" rtlCol="0">
            <a:spAutoFit/>
          </a:bodyPr>
          <a:lstStyle/>
          <a:p>
            <a:pPr algn="ctr"/>
            <a:r>
              <a:rPr lang="en-US" sz="1000" dirty="0" smtClean="0">
                <a:latin typeface="Calibri Light" panose="020F0302020204030204" pitchFamily="34" charset="0"/>
              </a:rPr>
              <a:t>Tickets Pipeline</a:t>
            </a:r>
            <a:endParaRPr lang="en-US" sz="1000" dirty="0">
              <a:latin typeface="Calibri Light" panose="020F0302020204030204" pitchFamily="34" charset="0"/>
            </a:endParaRPr>
          </a:p>
        </p:txBody>
      </p:sp>
      <p:sp>
        <p:nvSpPr>
          <p:cNvPr id="23" name="Rectangle 22"/>
          <p:cNvSpPr/>
          <p:nvPr/>
        </p:nvSpPr>
        <p:spPr>
          <a:xfrm>
            <a:off x="3562758" y="848194"/>
            <a:ext cx="1277484" cy="1089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935903" y="848194"/>
            <a:ext cx="0" cy="108966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15407" y="885413"/>
            <a:ext cx="400472" cy="270843"/>
          </a:xfrm>
          <a:prstGeom prst="rect">
            <a:avLst/>
          </a:prstGeom>
          <a:noFill/>
        </p:spPr>
        <p:txBody>
          <a:bodyPr wrap="square" rtlCol="0">
            <a:spAutoFit/>
          </a:bodyPr>
          <a:lstStyle/>
          <a:p>
            <a:r>
              <a:rPr lang="en-US" sz="500" dirty="0" smtClean="0">
                <a:latin typeface="Calibri Light" panose="020F0302020204030204" pitchFamily="34" charset="0"/>
              </a:rPr>
              <a:t>Event</a:t>
            </a:r>
            <a:br>
              <a:rPr lang="en-US" sz="500" dirty="0" smtClean="0">
                <a:latin typeface="Calibri Light" panose="020F0302020204030204" pitchFamily="34" charset="0"/>
              </a:rPr>
            </a:br>
            <a:r>
              <a:rPr lang="en-US" sz="500" dirty="0" smtClean="0">
                <a:latin typeface="Calibri Light" panose="020F0302020204030204" pitchFamily="34" charset="0"/>
              </a:rPr>
              <a:t>Service</a:t>
            </a:r>
            <a:endParaRPr lang="en-US" sz="500" dirty="0">
              <a:latin typeface="Calibri Light" panose="020F0302020204030204" pitchFamily="34" charset="0"/>
            </a:endParaRPr>
          </a:p>
        </p:txBody>
      </p:sp>
      <p:sp>
        <p:nvSpPr>
          <p:cNvPr id="26" name="Flowchart: Magnetic Disk 25"/>
          <p:cNvSpPr/>
          <p:nvPr/>
        </p:nvSpPr>
        <p:spPr>
          <a:xfrm>
            <a:off x="3602840" y="1279379"/>
            <a:ext cx="236572" cy="335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4544400" y="848194"/>
            <a:ext cx="0" cy="108966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983617" y="930834"/>
            <a:ext cx="406360" cy="246221"/>
          </a:xfrm>
          <a:prstGeom prst="rect">
            <a:avLst/>
          </a:prstGeom>
          <a:noFill/>
        </p:spPr>
        <p:txBody>
          <a:bodyPr wrap="square" rtlCol="0">
            <a:spAutoFit/>
          </a:bodyPr>
          <a:lstStyle/>
          <a:p>
            <a:r>
              <a:rPr lang="en-US" sz="500" dirty="0" smtClean="0">
                <a:latin typeface="Calibri Light" panose="020F0302020204030204" pitchFamily="34" charset="0"/>
              </a:rPr>
              <a:t>Order</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29" name="Flowchart: Magnetic Disk 28"/>
          <p:cNvSpPr/>
          <p:nvPr/>
        </p:nvSpPr>
        <p:spPr>
          <a:xfrm>
            <a:off x="4083214" y="1279379"/>
            <a:ext cx="236572" cy="335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5400000">
            <a:off x="4214740" y="1326250"/>
            <a:ext cx="443875" cy="246221"/>
          </a:xfrm>
          <a:prstGeom prst="rect">
            <a:avLst/>
          </a:prstGeom>
          <a:noFill/>
        </p:spPr>
        <p:txBody>
          <a:bodyPr wrap="square" rtlCol="0">
            <a:spAutoFit/>
          </a:bodyPr>
          <a:lstStyle/>
          <a:p>
            <a:r>
              <a:rPr lang="en-US" sz="500" dirty="0" smtClean="0">
                <a:latin typeface="Calibri Light" panose="020F0302020204030204" pitchFamily="34" charset="0"/>
              </a:rPr>
              <a:t>Order  DAL</a:t>
            </a:r>
            <a:endParaRPr lang="en-US" sz="500" dirty="0">
              <a:latin typeface="Calibri Light" panose="020F0302020204030204" pitchFamily="34" charset="0"/>
            </a:endParaRPr>
          </a:p>
        </p:txBody>
      </p:sp>
      <p:sp>
        <p:nvSpPr>
          <p:cNvPr id="31" name="TextBox 30"/>
          <p:cNvSpPr txBox="1"/>
          <p:nvPr/>
        </p:nvSpPr>
        <p:spPr>
          <a:xfrm rot="5400000">
            <a:off x="4451861" y="1394432"/>
            <a:ext cx="508959"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3779104396"/>
              </p:ext>
            </p:extLst>
          </p:nvPr>
        </p:nvGraphicFramePr>
        <p:xfrm>
          <a:off x="3296920" y="916515"/>
          <a:ext cx="208280" cy="893235"/>
        </p:xfrm>
        <a:graphic>
          <a:graphicData uri="http://schemas.openxmlformats.org/drawingml/2006/table">
            <a:tbl>
              <a:tblPr>
                <a:tableStyleId>{B9A9D7D3-BF1D-4E93-98AB-C9BCC3BF26C5}</a:tableStyleId>
              </a:tblPr>
              <a:tblGrid>
                <a:gridCol w="208280"/>
              </a:tblGrid>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52400">
                <a:tc>
                  <a:txBody>
                    <a:bodyPr/>
                    <a:lstStyle/>
                    <a:p>
                      <a:endParaRPr lang="en-US" sz="100" dirty="0"/>
                    </a:p>
                  </a:txBody>
                  <a:tcPr/>
                </a:tc>
              </a:tr>
            </a:tbl>
          </a:graphicData>
        </a:graphic>
      </p:graphicFrame>
      <p:sp>
        <p:nvSpPr>
          <p:cNvPr id="38" name="TextBox 37"/>
          <p:cNvSpPr txBox="1"/>
          <p:nvPr/>
        </p:nvSpPr>
        <p:spPr>
          <a:xfrm>
            <a:off x="3682132" y="1934592"/>
            <a:ext cx="1277484" cy="270843"/>
          </a:xfrm>
          <a:prstGeom prst="rect">
            <a:avLst/>
          </a:prstGeom>
          <a:noFill/>
        </p:spPr>
        <p:txBody>
          <a:bodyPr wrap="square" rtlCol="0">
            <a:spAutoFit/>
          </a:bodyPr>
          <a:lstStyle/>
          <a:p>
            <a:pPr algn="ctr"/>
            <a:r>
              <a:rPr lang="en-US" sz="1000" dirty="0" smtClean="0">
                <a:latin typeface="Calibri Light" panose="020F0302020204030204" pitchFamily="34" charset="0"/>
              </a:rPr>
              <a:t>Atlas Order Pipeline</a:t>
            </a:r>
            <a:endParaRPr lang="en-US" sz="1000" dirty="0">
              <a:latin typeface="Calibri Light" panose="020F0302020204030204" pitchFamily="34" charset="0"/>
            </a:endParaRPr>
          </a:p>
        </p:txBody>
      </p:sp>
      <p:sp>
        <p:nvSpPr>
          <p:cNvPr id="40" name="Rectangle 39"/>
          <p:cNvSpPr/>
          <p:nvPr/>
        </p:nvSpPr>
        <p:spPr>
          <a:xfrm>
            <a:off x="5712708" y="774445"/>
            <a:ext cx="1037435" cy="1087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6074411" y="774445"/>
            <a:ext cx="0" cy="1087965"/>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695994" y="811588"/>
            <a:ext cx="409877" cy="270843"/>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43" name="Flowchart: Magnetic Disk 42"/>
          <p:cNvSpPr/>
          <p:nvPr/>
        </p:nvSpPr>
        <p:spPr>
          <a:xfrm>
            <a:off x="5791200" y="1317822"/>
            <a:ext cx="211886" cy="2533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6583565" y="774445"/>
            <a:ext cx="0" cy="1087965"/>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30637" y="806858"/>
            <a:ext cx="351236" cy="246221"/>
          </a:xfrm>
          <a:prstGeom prst="rect">
            <a:avLst/>
          </a:prstGeom>
          <a:noFill/>
        </p:spPr>
        <p:txBody>
          <a:bodyPr wrap="square" rtlCol="0">
            <a:spAutoFit/>
          </a:bodyPr>
          <a:lstStyle/>
          <a:p>
            <a:r>
              <a:rPr lang="en-US" sz="500" dirty="0" smtClean="0">
                <a:latin typeface="Calibri Light" panose="020F0302020204030204" pitchFamily="34" charset="0"/>
              </a:rPr>
              <a:t>Asset</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46" name="Flowchart: Magnetic Disk 45"/>
          <p:cNvSpPr/>
          <p:nvPr/>
        </p:nvSpPr>
        <p:spPr>
          <a:xfrm>
            <a:off x="6237740" y="1328412"/>
            <a:ext cx="222185" cy="2533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5400000">
            <a:off x="6284952" y="1194160"/>
            <a:ext cx="462096" cy="169277"/>
          </a:xfrm>
          <a:prstGeom prst="rect">
            <a:avLst/>
          </a:prstGeom>
          <a:noFill/>
        </p:spPr>
        <p:txBody>
          <a:bodyPr wrap="square" rtlCol="0">
            <a:spAutoFit/>
          </a:bodyPr>
          <a:lstStyle/>
          <a:p>
            <a:r>
              <a:rPr lang="en-US" sz="500" dirty="0" smtClean="0">
                <a:latin typeface="Calibri Light" panose="020F0302020204030204" pitchFamily="34" charset="0"/>
              </a:rPr>
              <a:t>Asset  DAL</a:t>
            </a:r>
            <a:endParaRPr lang="en-US" sz="500" dirty="0">
              <a:latin typeface="Calibri Light" panose="020F0302020204030204" pitchFamily="34" charset="0"/>
            </a:endParaRPr>
          </a:p>
        </p:txBody>
      </p:sp>
      <p:sp>
        <p:nvSpPr>
          <p:cNvPr id="48" name="TextBox 47"/>
          <p:cNvSpPr txBox="1"/>
          <p:nvPr/>
        </p:nvSpPr>
        <p:spPr>
          <a:xfrm rot="5400000">
            <a:off x="6364381" y="1299253"/>
            <a:ext cx="546916"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49" name="Table 48"/>
          <p:cNvGraphicFramePr>
            <a:graphicFrameLocks noGrp="1"/>
          </p:cNvGraphicFramePr>
          <p:nvPr>
            <p:extLst>
              <p:ext uri="{D42A27DB-BD31-4B8C-83A1-F6EECF244321}">
                <p14:modId xmlns:p14="http://schemas.microsoft.com/office/powerpoint/2010/main" val="3873230729"/>
              </p:ext>
            </p:extLst>
          </p:nvPr>
        </p:nvGraphicFramePr>
        <p:xfrm>
          <a:off x="5415258" y="909883"/>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sp>
        <p:nvSpPr>
          <p:cNvPr id="53" name="TextBox 52"/>
          <p:cNvSpPr txBox="1"/>
          <p:nvPr/>
        </p:nvSpPr>
        <p:spPr>
          <a:xfrm>
            <a:off x="5577818" y="1878407"/>
            <a:ext cx="1264401" cy="270422"/>
          </a:xfrm>
          <a:prstGeom prst="rect">
            <a:avLst/>
          </a:prstGeom>
          <a:noFill/>
        </p:spPr>
        <p:txBody>
          <a:bodyPr wrap="square" rtlCol="0">
            <a:spAutoFit/>
          </a:bodyPr>
          <a:lstStyle/>
          <a:p>
            <a:pPr algn="ctr"/>
            <a:r>
              <a:rPr lang="en-US" sz="1000" dirty="0" smtClean="0">
                <a:latin typeface="Calibri Light" panose="020F0302020204030204" pitchFamily="34" charset="0"/>
              </a:rPr>
              <a:t>Asset  Pipeline</a:t>
            </a:r>
            <a:endParaRPr lang="en-US" sz="1000" dirty="0">
              <a:latin typeface="Calibri Light" panose="020F0302020204030204" pitchFamily="34" charset="0"/>
            </a:endParaRPr>
          </a:p>
        </p:txBody>
      </p:sp>
      <p:sp>
        <p:nvSpPr>
          <p:cNvPr id="77" name="Rectangle 76"/>
          <p:cNvSpPr/>
          <p:nvPr/>
        </p:nvSpPr>
        <p:spPr>
          <a:xfrm>
            <a:off x="76200" y="612755"/>
            <a:ext cx="838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16541" y="742950"/>
            <a:ext cx="757518" cy="338554"/>
          </a:xfrm>
          <a:prstGeom prst="rect">
            <a:avLst/>
          </a:prstGeom>
          <a:noFill/>
        </p:spPr>
        <p:txBody>
          <a:bodyPr wrap="square" rtlCol="0">
            <a:spAutoFit/>
          </a:bodyPr>
          <a:lstStyle/>
          <a:p>
            <a:r>
              <a:rPr lang="en-US" sz="800" dirty="0" smtClean="0">
                <a:latin typeface="Calibri Light" panose="020F0302020204030204" pitchFamily="34" charset="0"/>
              </a:rPr>
              <a:t>Ticket</a:t>
            </a:r>
          </a:p>
          <a:p>
            <a:r>
              <a:rPr lang="en-US" sz="800" dirty="0" smtClean="0">
                <a:latin typeface="Calibri Light" panose="020F0302020204030204" pitchFamily="34" charset="0"/>
              </a:rPr>
              <a:t>Entry Systems</a:t>
            </a:r>
            <a:endParaRPr lang="en-US" sz="800" dirty="0">
              <a:latin typeface="Calibri Light" panose="020F0302020204030204" pitchFamily="34" charset="0"/>
            </a:endParaRPr>
          </a:p>
        </p:txBody>
      </p:sp>
      <p:cxnSp>
        <p:nvCxnSpPr>
          <p:cNvPr id="80" name="Straight Arrow Connector 79"/>
          <p:cNvCxnSpPr>
            <a:stCxn id="77" idx="2"/>
            <a:endCxn id="5" idx="0"/>
          </p:cNvCxnSpPr>
          <p:nvPr/>
        </p:nvCxnSpPr>
        <p:spPr>
          <a:xfrm>
            <a:off x="495300" y="1222355"/>
            <a:ext cx="0" cy="511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7467600" y="1404513"/>
            <a:ext cx="533400" cy="2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124200" y="2800350"/>
            <a:ext cx="2180550" cy="1524000"/>
          </a:xfrm>
          <a:prstGeom prst="rect">
            <a:avLst/>
          </a:prstGeom>
          <a:solidFill>
            <a:schemeClr val="accent6">
              <a:lumMod val="20000"/>
              <a:lumOff val="80000"/>
            </a:schemeClr>
          </a:solidFill>
          <a:ln>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8" name="Rectangle 57"/>
          <p:cNvSpPr/>
          <p:nvPr/>
        </p:nvSpPr>
        <p:spPr>
          <a:xfrm>
            <a:off x="3439698" y="3031324"/>
            <a:ext cx="1763487"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876718" y="3031324"/>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436199" y="3031324"/>
            <a:ext cx="440519"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61" name="Flowchart: Magnetic Disk 60"/>
          <p:cNvSpPr/>
          <p:nvPr/>
        </p:nvSpPr>
        <p:spPr>
          <a:xfrm>
            <a:off x="3540290" y="3477811"/>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5019718" y="3031324"/>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198239" y="3031324"/>
            <a:ext cx="364319" cy="246221"/>
          </a:xfrm>
          <a:prstGeom prst="rect">
            <a:avLst/>
          </a:prstGeom>
          <a:noFill/>
        </p:spPr>
        <p:txBody>
          <a:bodyPr wrap="square" rtlCol="0">
            <a:spAutoFit/>
          </a:bodyPr>
          <a:lstStyle/>
          <a:p>
            <a:r>
              <a:rPr lang="en-US" sz="500" dirty="0" smtClean="0">
                <a:latin typeface="Calibri Light" panose="020F0302020204030204" pitchFamily="34" charset="0"/>
              </a:rPr>
              <a:t>Deals</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64" name="Flowchart: Magnetic Disk 63"/>
          <p:cNvSpPr/>
          <p:nvPr/>
        </p:nvSpPr>
        <p:spPr>
          <a:xfrm>
            <a:off x="4250284" y="3477811"/>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rot="5400000">
            <a:off x="4398279" y="3357445"/>
            <a:ext cx="364319"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66" name="TextBox 65"/>
          <p:cNvSpPr txBox="1"/>
          <p:nvPr/>
        </p:nvSpPr>
        <p:spPr>
          <a:xfrm rot="5400000">
            <a:off x="4903790" y="3445676"/>
            <a:ext cx="401134"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587798525"/>
              </p:ext>
            </p:extLst>
          </p:nvPr>
        </p:nvGraphicFramePr>
        <p:xfrm>
          <a:off x="3190918" y="3045082"/>
          <a:ext cx="208280" cy="893235"/>
        </p:xfrm>
        <a:graphic>
          <a:graphicData uri="http://schemas.openxmlformats.org/drawingml/2006/table">
            <a:tbl>
              <a:tblPr>
                <a:tableStyleId>{B9A9D7D3-BF1D-4E93-98AB-C9BCC3BF26C5}</a:tableStyleId>
              </a:tblPr>
              <a:tblGrid>
                <a:gridCol w="208280"/>
              </a:tblGrid>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52400">
                <a:tc>
                  <a:txBody>
                    <a:bodyPr/>
                    <a:lstStyle/>
                    <a:p>
                      <a:endParaRPr lang="en-US" sz="100" dirty="0"/>
                    </a:p>
                  </a:txBody>
                  <a:tcPr/>
                </a:tc>
              </a:tr>
            </a:tbl>
          </a:graphicData>
        </a:graphic>
      </p:graphicFrame>
      <p:sp>
        <p:nvSpPr>
          <p:cNvPr id="68" name="TextBox 67"/>
          <p:cNvSpPr txBox="1"/>
          <p:nvPr/>
        </p:nvSpPr>
        <p:spPr>
          <a:xfrm>
            <a:off x="3581400" y="4080503"/>
            <a:ext cx="1405232" cy="246221"/>
          </a:xfrm>
          <a:prstGeom prst="rect">
            <a:avLst/>
          </a:prstGeom>
          <a:noFill/>
        </p:spPr>
        <p:txBody>
          <a:bodyPr wrap="square" rtlCol="0">
            <a:spAutoFit/>
          </a:bodyPr>
          <a:lstStyle/>
          <a:p>
            <a:pPr algn="ctr"/>
            <a:r>
              <a:rPr lang="en-US" sz="1000" dirty="0" smtClean="0">
                <a:latin typeface="Calibri Light" panose="020F0302020204030204" pitchFamily="34" charset="0"/>
              </a:rPr>
              <a:t>Atlas Deals Pipeline</a:t>
            </a:r>
            <a:endParaRPr lang="en-US" sz="1000" dirty="0">
              <a:latin typeface="Calibri Light" panose="020F0302020204030204" pitchFamily="34" charset="0"/>
            </a:endParaRPr>
          </a:p>
        </p:txBody>
      </p:sp>
      <p:cxnSp>
        <p:nvCxnSpPr>
          <p:cNvPr id="70" name="Straight Connector 69"/>
          <p:cNvCxnSpPr/>
          <p:nvPr/>
        </p:nvCxnSpPr>
        <p:spPr>
          <a:xfrm>
            <a:off x="4648200" y="3028950"/>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663923" y="3028950"/>
            <a:ext cx="364319" cy="246221"/>
          </a:xfrm>
          <a:prstGeom prst="rect">
            <a:avLst/>
          </a:prstGeom>
          <a:noFill/>
        </p:spPr>
        <p:txBody>
          <a:bodyPr wrap="square" rtlCol="0">
            <a:spAutoFit/>
          </a:bodyPr>
          <a:lstStyle/>
          <a:p>
            <a:r>
              <a:rPr lang="en-US" sz="500" dirty="0" smtClean="0">
                <a:latin typeface="Calibri Light" panose="020F0302020204030204" pitchFamily="34" charset="0"/>
              </a:rPr>
              <a:t>Trade</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72" name="Flowchart: Magnetic Disk 71"/>
          <p:cNvSpPr/>
          <p:nvPr/>
        </p:nvSpPr>
        <p:spPr>
          <a:xfrm>
            <a:off x="4715968" y="3475437"/>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rot="5400000">
            <a:off x="4797696" y="3355071"/>
            <a:ext cx="364319"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74" name="TextBox 73"/>
          <p:cNvSpPr txBox="1"/>
          <p:nvPr/>
        </p:nvSpPr>
        <p:spPr>
          <a:xfrm>
            <a:off x="3419518" y="3764990"/>
            <a:ext cx="540638" cy="169277"/>
          </a:xfrm>
          <a:prstGeom prst="rect">
            <a:avLst/>
          </a:prstGeom>
          <a:noFill/>
        </p:spPr>
        <p:txBody>
          <a:bodyPr wrap="square" rtlCol="0">
            <a:spAutoFit/>
          </a:bodyPr>
          <a:lstStyle/>
          <a:p>
            <a:r>
              <a:rPr lang="en-US" sz="500" dirty="0" smtClean="0">
                <a:latin typeface="Calibri Light" panose="020F0302020204030204" pitchFamily="34" charset="0"/>
              </a:rPr>
              <a:t>Trade Events</a:t>
            </a:r>
            <a:endParaRPr lang="en-US" sz="500" dirty="0">
              <a:latin typeface="Calibri Light" panose="020F0302020204030204" pitchFamily="34" charset="0"/>
            </a:endParaRPr>
          </a:p>
        </p:txBody>
      </p:sp>
      <p:sp>
        <p:nvSpPr>
          <p:cNvPr id="75" name="TextBox 74"/>
          <p:cNvSpPr txBox="1"/>
          <p:nvPr/>
        </p:nvSpPr>
        <p:spPr>
          <a:xfrm>
            <a:off x="4114800" y="3765734"/>
            <a:ext cx="593877" cy="169277"/>
          </a:xfrm>
          <a:prstGeom prst="rect">
            <a:avLst/>
          </a:prstGeom>
          <a:noFill/>
        </p:spPr>
        <p:txBody>
          <a:bodyPr wrap="square" rtlCol="0">
            <a:spAutoFit/>
          </a:bodyPr>
          <a:lstStyle/>
          <a:p>
            <a:r>
              <a:rPr lang="en-US" sz="500" dirty="0" smtClean="0">
                <a:latin typeface="Calibri Light" panose="020F0302020204030204" pitchFamily="34" charset="0"/>
              </a:rPr>
              <a:t>Contract Store</a:t>
            </a:r>
            <a:endParaRPr lang="en-US" sz="500" dirty="0">
              <a:latin typeface="Calibri Light" panose="020F0302020204030204" pitchFamily="34" charset="0"/>
            </a:endParaRPr>
          </a:p>
        </p:txBody>
      </p:sp>
      <p:sp>
        <p:nvSpPr>
          <p:cNvPr id="76" name="TextBox 75"/>
          <p:cNvSpPr txBox="1"/>
          <p:nvPr/>
        </p:nvSpPr>
        <p:spPr>
          <a:xfrm>
            <a:off x="4587723" y="3765734"/>
            <a:ext cx="593877" cy="169277"/>
          </a:xfrm>
          <a:prstGeom prst="rect">
            <a:avLst/>
          </a:prstGeom>
          <a:noFill/>
        </p:spPr>
        <p:txBody>
          <a:bodyPr wrap="square" rtlCol="0">
            <a:spAutoFit/>
          </a:bodyPr>
          <a:lstStyle/>
          <a:p>
            <a:r>
              <a:rPr lang="en-US" sz="500" dirty="0" smtClean="0">
                <a:latin typeface="Calibri Light" panose="020F0302020204030204" pitchFamily="34" charset="0"/>
              </a:rPr>
              <a:t>Trade  Store</a:t>
            </a:r>
            <a:endParaRPr lang="en-US" sz="500" dirty="0">
              <a:latin typeface="Calibri Light" panose="020F0302020204030204" pitchFamily="34" charset="0"/>
            </a:endParaRPr>
          </a:p>
        </p:txBody>
      </p:sp>
      <p:sp>
        <p:nvSpPr>
          <p:cNvPr id="85" name="TextBox 84"/>
          <p:cNvSpPr txBox="1"/>
          <p:nvPr/>
        </p:nvSpPr>
        <p:spPr>
          <a:xfrm>
            <a:off x="3583144" y="1645687"/>
            <a:ext cx="400472" cy="270843"/>
          </a:xfrm>
          <a:prstGeom prst="rect">
            <a:avLst/>
          </a:prstGeom>
          <a:noFill/>
        </p:spPr>
        <p:txBody>
          <a:bodyPr wrap="square" rtlCol="0">
            <a:spAutoFit/>
          </a:bodyPr>
          <a:lstStyle/>
          <a:p>
            <a:r>
              <a:rPr lang="en-US" sz="500" dirty="0" smtClean="0">
                <a:latin typeface="Calibri Light" panose="020F0302020204030204" pitchFamily="34" charset="0"/>
              </a:rPr>
              <a:t>Order Events</a:t>
            </a:r>
            <a:endParaRPr lang="en-US" sz="500" dirty="0">
              <a:latin typeface="Calibri Light" panose="020F0302020204030204" pitchFamily="34" charset="0"/>
            </a:endParaRPr>
          </a:p>
        </p:txBody>
      </p:sp>
      <p:sp>
        <p:nvSpPr>
          <p:cNvPr id="86" name="TextBox 85"/>
          <p:cNvSpPr txBox="1"/>
          <p:nvPr/>
        </p:nvSpPr>
        <p:spPr>
          <a:xfrm>
            <a:off x="4099863" y="1645687"/>
            <a:ext cx="400472" cy="270843"/>
          </a:xfrm>
          <a:prstGeom prst="rect">
            <a:avLst/>
          </a:prstGeom>
          <a:noFill/>
        </p:spPr>
        <p:txBody>
          <a:bodyPr wrap="square" rtlCol="0">
            <a:spAutoFit/>
          </a:bodyPr>
          <a:lstStyle/>
          <a:p>
            <a:r>
              <a:rPr lang="en-US" sz="500" dirty="0" smtClean="0">
                <a:latin typeface="Calibri Light" panose="020F0302020204030204" pitchFamily="34" charset="0"/>
              </a:rPr>
              <a:t>Order Store</a:t>
            </a:r>
            <a:endParaRPr lang="en-US" sz="500" dirty="0">
              <a:latin typeface="Calibri Light" panose="020F0302020204030204" pitchFamily="34" charset="0"/>
            </a:endParaRPr>
          </a:p>
        </p:txBody>
      </p:sp>
      <p:cxnSp>
        <p:nvCxnSpPr>
          <p:cNvPr id="18" name="Straight Arrow Connector 17"/>
          <p:cNvCxnSpPr>
            <a:stCxn id="77" idx="2"/>
          </p:cNvCxnSpPr>
          <p:nvPr/>
        </p:nvCxnSpPr>
        <p:spPr>
          <a:xfrm>
            <a:off x="495300" y="1222355"/>
            <a:ext cx="810491" cy="44894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1143000" y="2800350"/>
            <a:ext cx="1882613" cy="1510242"/>
          </a:xfrm>
          <a:prstGeom prst="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1524000" y="3015192"/>
            <a:ext cx="1405232"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1981200" y="3015192"/>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31238" y="3015192"/>
            <a:ext cx="449962"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90" name="Flowchart: Magnetic Disk 89"/>
          <p:cNvSpPr/>
          <p:nvPr/>
        </p:nvSpPr>
        <p:spPr>
          <a:xfrm>
            <a:off x="1600200" y="3548592"/>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2506259" y="3015192"/>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981200" y="3015192"/>
            <a:ext cx="364319" cy="246221"/>
          </a:xfrm>
          <a:prstGeom prst="rect">
            <a:avLst/>
          </a:prstGeom>
          <a:noFill/>
        </p:spPr>
        <p:txBody>
          <a:bodyPr wrap="square" rtlCol="0">
            <a:spAutoFit/>
          </a:bodyPr>
          <a:lstStyle/>
          <a:p>
            <a:r>
              <a:rPr lang="en-US" sz="500" dirty="0" smtClean="0">
                <a:latin typeface="Calibri Light" panose="020F0302020204030204" pitchFamily="34" charset="0"/>
              </a:rPr>
              <a:t>TC</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93" name="Flowchart: Magnetic Disk 92"/>
          <p:cNvSpPr/>
          <p:nvPr/>
        </p:nvSpPr>
        <p:spPr>
          <a:xfrm>
            <a:off x="2033245" y="3548592"/>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rot="5400000">
            <a:off x="2216378" y="3425852"/>
            <a:ext cx="364319"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97" name="TextBox 96"/>
          <p:cNvSpPr txBox="1"/>
          <p:nvPr/>
        </p:nvSpPr>
        <p:spPr>
          <a:xfrm rot="5400000">
            <a:off x="2374258" y="3483704"/>
            <a:ext cx="449962"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98" name="Table 97"/>
          <p:cNvGraphicFramePr>
            <a:graphicFrameLocks noGrp="1"/>
          </p:cNvGraphicFramePr>
          <p:nvPr>
            <p:extLst>
              <p:ext uri="{D42A27DB-BD31-4B8C-83A1-F6EECF244321}">
                <p14:modId xmlns:p14="http://schemas.microsoft.com/office/powerpoint/2010/main" val="1632102995"/>
              </p:ext>
            </p:extLst>
          </p:nvPr>
        </p:nvGraphicFramePr>
        <p:xfrm>
          <a:off x="1239520" y="3077632"/>
          <a:ext cx="208280" cy="893235"/>
        </p:xfrm>
        <a:graphic>
          <a:graphicData uri="http://schemas.openxmlformats.org/drawingml/2006/table">
            <a:tbl>
              <a:tblPr>
                <a:tableStyleId>{B9A9D7D3-BF1D-4E93-98AB-C9BCC3BF26C5}</a:tableStyleId>
              </a:tblPr>
              <a:tblGrid>
                <a:gridCol w="208280"/>
              </a:tblGrid>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52400">
                <a:tc>
                  <a:txBody>
                    <a:bodyPr/>
                    <a:lstStyle/>
                    <a:p>
                      <a:endParaRPr lang="en-US" sz="100" dirty="0"/>
                    </a:p>
                  </a:txBody>
                  <a:tcPr/>
                </a:tc>
              </a:tr>
            </a:tbl>
          </a:graphicData>
        </a:graphic>
      </p:graphicFrame>
      <p:sp>
        <p:nvSpPr>
          <p:cNvPr id="99" name="TextBox 98"/>
          <p:cNvSpPr txBox="1"/>
          <p:nvPr/>
        </p:nvSpPr>
        <p:spPr>
          <a:xfrm>
            <a:off x="1447800" y="4080503"/>
            <a:ext cx="1405232" cy="246221"/>
          </a:xfrm>
          <a:prstGeom prst="rect">
            <a:avLst/>
          </a:prstGeom>
          <a:noFill/>
        </p:spPr>
        <p:txBody>
          <a:bodyPr wrap="square" rtlCol="0">
            <a:spAutoFit/>
          </a:bodyPr>
          <a:lstStyle/>
          <a:p>
            <a:pPr algn="ctr"/>
            <a:r>
              <a:rPr lang="en-US" sz="1000" dirty="0" smtClean="0">
                <a:latin typeface="Calibri Light" panose="020F0302020204030204" pitchFamily="34" charset="0"/>
              </a:rPr>
              <a:t>Trade Tickets Pipeline</a:t>
            </a:r>
            <a:endParaRPr lang="en-US" sz="1000" dirty="0">
              <a:latin typeface="Calibri Light" panose="020F0302020204030204" pitchFamily="34" charset="0"/>
            </a:endParaRPr>
          </a:p>
        </p:txBody>
      </p:sp>
      <p:sp>
        <p:nvSpPr>
          <p:cNvPr id="101" name="Rectangle 100"/>
          <p:cNvSpPr/>
          <p:nvPr/>
        </p:nvSpPr>
        <p:spPr>
          <a:xfrm>
            <a:off x="5410200" y="2800350"/>
            <a:ext cx="1752600" cy="1524000"/>
          </a:xfrm>
          <a:prstGeom prst="rect">
            <a:avLst/>
          </a:prstGeom>
          <a:solidFill>
            <a:schemeClr val="accent6">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5841997" y="3028950"/>
            <a:ext cx="1141179" cy="989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a:off x="6255572" y="3028950"/>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856661" y="3028951"/>
            <a:ext cx="450865"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105" name="Flowchart: Magnetic Disk 104"/>
          <p:cNvSpPr/>
          <p:nvPr/>
        </p:nvSpPr>
        <p:spPr>
          <a:xfrm>
            <a:off x="5943796" y="3499908"/>
            <a:ext cx="211330" cy="3043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6764726" y="3030491"/>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390061" y="3028951"/>
            <a:ext cx="354548" cy="246221"/>
          </a:xfrm>
          <a:prstGeom prst="rect">
            <a:avLst/>
          </a:prstGeom>
          <a:noFill/>
        </p:spPr>
        <p:txBody>
          <a:bodyPr wrap="square" rtlCol="0">
            <a:spAutoFit/>
          </a:bodyPr>
          <a:lstStyle/>
          <a:p>
            <a:r>
              <a:rPr lang="en-US" sz="500" dirty="0" smtClean="0">
                <a:latin typeface="Calibri Light" panose="020F0302020204030204" pitchFamily="34" charset="0"/>
              </a:rPr>
              <a:t>Asset Writer</a:t>
            </a:r>
            <a:endParaRPr lang="en-US" sz="500" dirty="0">
              <a:latin typeface="Calibri Light" panose="020F0302020204030204" pitchFamily="34" charset="0"/>
            </a:endParaRPr>
          </a:p>
        </p:txBody>
      </p:sp>
      <p:sp>
        <p:nvSpPr>
          <p:cNvPr id="108" name="Flowchart: Magnetic Disk 107"/>
          <p:cNvSpPr/>
          <p:nvPr/>
        </p:nvSpPr>
        <p:spPr>
          <a:xfrm>
            <a:off x="6383726" y="3499908"/>
            <a:ext cx="211330" cy="3043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rot="5400000">
            <a:off x="6514744" y="3313540"/>
            <a:ext cx="330685" cy="246221"/>
          </a:xfrm>
          <a:prstGeom prst="rect">
            <a:avLst/>
          </a:prstGeom>
          <a:noFill/>
        </p:spPr>
        <p:txBody>
          <a:bodyPr wrap="square" rtlCol="0">
            <a:spAutoFit/>
          </a:bodyPr>
          <a:lstStyle/>
          <a:p>
            <a:r>
              <a:rPr lang="en-US" sz="500" dirty="0" err="1" smtClean="0">
                <a:latin typeface="Calibri Light" panose="020F0302020204030204" pitchFamily="34" charset="0"/>
              </a:rPr>
              <a:t>AssetDAL</a:t>
            </a:r>
            <a:endParaRPr lang="en-US" sz="500" dirty="0">
              <a:latin typeface="Calibri Light" panose="020F0302020204030204" pitchFamily="34" charset="0"/>
            </a:endParaRPr>
          </a:p>
        </p:txBody>
      </p:sp>
      <p:sp>
        <p:nvSpPr>
          <p:cNvPr id="110" name="TextBox 109"/>
          <p:cNvSpPr txBox="1"/>
          <p:nvPr/>
        </p:nvSpPr>
        <p:spPr>
          <a:xfrm rot="5400000">
            <a:off x="6647641" y="3426015"/>
            <a:ext cx="403447"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111" name="Table 110"/>
          <p:cNvGraphicFramePr>
            <a:graphicFrameLocks noGrp="1"/>
          </p:cNvGraphicFramePr>
          <p:nvPr>
            <p:extLst>
              <p:ext uri="{D42A27DB-BD31-4B8C-83A1-F6EECF244321}">
                <p14:modId xmlns:p14="http://schemas.microsoft.com/office/powerpoint/2010/main" val="3904591889"/>
              </p:ext>
            </p:extLst>
          </p:nvPr>
        </p:nvGraphicFramePr>
        <p:xfrm>
          <a:off x="5507636" y="3096915"/>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sp>
        <p:nvSpPr>
          <p:cNvPr id="114" name="TextBox 113"/>
          <p:cNvSpPr txBox="1"/>
          <p:nvPr/>
        </p:nvSpPr>
        <p:spPr>
          <a:xfrm>
            <a:off x="5410200" y="4095750"/>
            <a:ext cx="1809032" cy="245838"/>
          </a:xfrm>
          <a:prstGeom prst="rect">
            <a:avLst/>
          </a:prstGeom>
          <a:noFill/>
        </p:spPr>
        <p:txBody>
          <a:bodyPr wrap="square" rtlCol="0">
            <a:spAutoFit/>
          </a:bodyPr>
          <a:lstStyle/>
          <a:p>
            <a:pPr algn="ctr"/>
            <a:r>
              <a:rPr lang="en-US" sz="1000" dirty="0" smtClean="0">
                <a:latin typeface="Calibri Light" panose="020F0302020204030204" pitchFamily="34" charset="0"/>
              </a:rPr>
              <a:t>Asset Pipeline</a:t>
            </a:r>
            <a:endParaRPr lang="en-US" sz="1000" dirty="0">
              <a:latin typeface="Calibri Light" panose="020F0302020204030204" pitchFamily="34" charset="0"/>
            </a:endParaRPr>
          </a:p>
        </p:txBody>
      </p:sp>
      <p:cxnSp>
        <p:nvCxnSpPr>
          <p:cNvPr id="117" name="Straight Arrow Connector 116"/>
          <p:cNvCxnSpPr/>
          <p:nvPr/>
        </p:nvCxnSpPr>
        <p:spPr>
          <a:xfrm flipV="1">
            <a:off x="8077199" y="3519844"/>
            <a:ext cx="533400" cy="2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2400" y="2495550"/>
            <a:ext cx="85344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80477" y="358973"/>
            <a:ext cx="2029723" cy="307777"/>
          </a:xfrm>
          <a:prstGeom prst="rect">
            <a:avLst/>
          </a:prstGeom>
          <a:noFill/>
        </p:spPr>
        <p:txBody>
          <a:bodyPr wrap="none" rtlCol="0">
            <a:spAutoFit/>
          </a:bodyPr>
          <a:lstStyle/>
          <a:p>
            <a:r>
              <a:rPr lang="en-US" dirty="0" smtClean="0">
                <a:latin typeface="Calibri Light" panose="020F0302020204030204" pitchFamily="34" charset="0"/>
              </a:rPr>
              <a:t>Order Processing Pipeline</a:t>
            </a:r>
            <a:endParaRPr lang="en-US" dirty="0">
              <a:latin typeface="Calibri Light" panose="020F0302020204030204" pitchFamily="34" charset="0"/>
            </a:endParaRPr>
          </a:p>
        </p:txBody>
      </p:sp>
      <p:sp>
        <p:nvSpPr>
          <p:cNvPr id="118" name="TextBox 117"/>
          <p:cNvSpPr txBox="1"/>
          <p:nvPr/>
        </p:nvSpPr>
        <p:spPr>
          <a:xfrm>
            <a:off x="3685277" y="4549973"/>
            <a:ext cx="2021707" cy="307777"/>
          </a:xfrm>
          <a:prstGeom prst="rect">
            <a:avLst/>
          </a:prstGeom>
          <a:noFill/>
        </p:spPr>
        <p:txBody>
          <a:bodyPr wrap="none" rtlCol="0">
            <a:spAutoFit/>
          </a:bodyPr>
          <a:lstStyle/>
          <a:p>
            <a:r>
              <a:rPr lang="en-US" dirty="0" smtClean="0">
                <a:latin typeface="Calibri Light" panose="020F0302020204030204" pitchFamily="34" charset="0"/>
              </a:rPr>
              <a:t>Trade Processing Pipeline</a:t>
            </a:r>
            <a:endParaRPr lang="en-US" dirty="0">
              <a:latin typeface="Calibri Light" panose="020F0302020204030204" pitchFamily="34" charset="0"/>
            </a:endParaRPr>
          </a:p>
        </p:txBody>
      </p:sp>
      <p:sp>
        <p:nvSpPr>
          <p:cNvPr id="54" name="Right Arrow 53"/>
          <p:cNvSpPr/>
          <p:nvPr/>
        </p:nvSpPr>
        <p:spPr>
          <a:xfrm>
            <a:off x="3048001" y="3592831"/>
            <a:ext cx="76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ight Arrow 119"/>
          <p:cNvSpPr/>
          <p:nvPr/>
        </p:nvSpPr>
        <p:spPr>
          <a:xfrm>
            <a:off x="5278715" y="3516631"/>
            <a:ext cx="131485"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6200" y="3257550"/>
            <a:ext cx="838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228600" y="3423106"/>
            <a:ext cx="685800" cy="338554"/>
          </a:xfrm>
          <a:prstGeom prst="rect">
            <a:avLst/>
          </a:prstGeom>
          <a:noFill/>
        </p:spPr>
        <p:txBody>
          <a:bodyPr wrap="square" rtlCol="0">
            <a:spAutoFit/>
          </a:bodyPr>
          <a:lstStyle/>
          <a:p>
            <a:r>
              <a:rPr lang="en-US" sz="800" dirty="0" smtClean="0">
                <a:latin typeface="Calibri Light" panose="020F0302020204030204" pitchFamily="34" charset="0"/>
              </a:rPr>
              <a:t>TOMS Ticketing</a:t>
            </a:r>
            <a:endParaRPr lang="en-US" sz="800" dirty="0">
              <a:latin typeface="Calibri Light" panose="020F0302020204030204" pitchFamily="34" charset="0"/>
            </a:endParaRPr>
          </a:p>
        </p:txBody>
      </p:sp>
      <p:cxnSp>
        <p:nvCxnSpPr>
          <p:cNvPr id="123" name="Straight Arrow Connector 122"/>
          <p:cNvCxnSpPr>
            <a:endCxn id="81" idx="1"/>
          </p:cNvCxnSpPr>
          <p:nvPr/>
        </p:nvCxnSpPr>
        <p:spPr>
          <a:xfrm flipV="1">
            <a:off x="914400" y="3555471"/>
            <a:ext cx="228600" cy="6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579352" y="1949839"/>
            <a:ext cx="1277484" cy="270843"/>
          </a:xfrm>
          <a:prstGeom prst="rect">
            <a:avLst/>
          </a:prstGeom>
          <a:noFill/>
        </p:spPr>
        <p:txBody>
          <a:bodyPr wrap="square" rtlCol="0">
            <a:spAutoFit/>
          </a:bodyPr>
          <a:lstStyle/>
          <a:p>
            <a:pPr algn="ctr"/>
            <a:r>
              <a:rPr lang="en-US" sz="1000" dirty="0" smtClean="0">
                <a:latin typeface="Calibri Light" panose="020F0302020204030204" pitchFamily="34" charset="0"/>
              </a:rPr>
              <a:t>Order Tickets Pipeline</a:t>
            </a:r>
            <a:endParaRPr lang="en-US" sz="1000" dirty="0">
              <a:latin typeface="Calibri Light" panose="020F0302020204030204" pitchFamily="34" charset="0"/>
            </a:endParaRPr>
          </a:p>
        </p:txBody>
      </p:sp>
      <p:sp>
        <p:nvSpPr>
          <p:cNvPr id="126" name="Right Arrow 125"/>
          <p:cNvSpPr/>
          <p:nvPr/>
        </p:nvSpPr>
        <p:spPr>
          <a:xfrm>
            <a:off x="3048000" y="1430823"/>
            <a:ext cx="213286" cy="50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ight Arrow 126"/>
          <p:cNvSpPr/>
          <p:nvPr/>
        </p:nvSpPr>
        <p:spPr>
          <a:xfrm>
            <a:off x="5029200" y="1380745"/>
            <a:ext cx="258077" cy="50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7093527" y="590550"/>
            <a:ext cx="1593273" cy="1676400"/>
          </a:xfrm>
          <a:prstGeom prst="rect">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7472235" y="756176"/>
            <a:ext cx="1037435" cy="1087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7833938" y="756176"/>
            <a:ext cx="0" cy="1087965"/>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455521" y="793319"/>
            <a:ext cx="409877" cy="270843"/>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128" name="Flowchart: Magnetic Disk 127"/>
          <p:cNvSpPr/>
          <p:nvPr/>
        </p:nvSpPr>
        <p:spPr>
          <a:xfrm>
            <a:off x="7531768" y="1261371"/>
            <a:ext cx="192118" cy="33475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p:nvPr/>
        </p:nvCxnSpPr>
        <p:spPr>
          <a:xfrm>
            <a:off x="8343092" y="756176"/>
            <a:ext cx="0" cy="1087965"/>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7865398" y="788589"/>
            <a:ext cx="477694" cy="246221"/>
          </a:xfrm>
          <a:prstGeom prst="rect">
            <a:avLst/>
          </a:prstGeom>
          <a:noFill/>
        </p:spPr>
        <p:txBody>
          <a:bodyPr wrap="square" rtlCol="0">
            <a:spAutoFit/>
          </a:bodyPr>
          <a:lstStyle/>
          <a:p>
            <a:r>
              <a:rPr lang="en-US" sz="500" dirty="0" smtClean="0">
                <a:latin typeface="Calibri Light" panose="020F0302020204030204" pitchFamily="34" charset="0"/>
              </a:rPr>
              <a:t>Position</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131" name="Flowchart: Magnetic Disk 130"/>
          <p:cNvSpPr/>
          <p:nvPr/>
        </p:nvSpPr>
        <p:spPr>
          <a:xfrm>
            <a:off x="7971698" y="1261371"/>
            <a:ext cx="192118" cy="33475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rot="5400000">
            <a:off x="8125216" y="1101721"/>
            <a:ext cx="300623" cy="186205"/>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133" name="TextBox 132"/>
          <p:cNvSpPr txBox="1"/>
          <p:nvPr/>
        </p:nvSpPr>
        <p:spPr>
          <a:xfrm rot="5400000">
            <a:off x="8179820" y="1302770"/>
            <a:ext cx="539882"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134" name="Table 133"/>
          <p:cNvGraphicFramePr>
            <a:graphicFrameLocks noGrp="1"/>
          </p:cNvGraphicFramePr>
          <p:nvPr>
            <p:extLst>
              <p:ext uri="{D42A27DB-BD31-4B8C-83A1-F6EECF244321}">
                <p14:modId xmlns:p14="http://schemas.microsoft.com/office/powerpoint/2010/main" val="683919903"/>
              </p:ext>
            </p:extLst>
          </p:nvPr>
        </p:nvGraphicFramePr>
        <p:xfrm>
          <a:off x="7174785" y="891614"/>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sp>
        <p:nvSpPr>
          <p:cNvPr id="135" name="TextBox 134"/>
          <p:cNvSpPr txBox="1"/>
          <p:nvPr/>
        </p:nvSpPr>
        <p:spPr>
          <a:xfrm>
            <a:off x="7337345" y="1860138"/>
            <a:ext cx="1264401" cy="246221"/>
          </a:xfrm>
          <a:prstGeom prst="rect">
            <a:avLst/>
          </a:prstGeom>
          <a:noFill/>
        </p:spPr>
        <p:txBody>
          <a:bodyPr wrap="square" rtlCol="0">
            <a:spAutoFit/>
          </a:bodyPr>
          <a:lstStyle/>
          <a:p>
            <a:pPr algn="ctr"/>
            <a:r>
              <a:rPr lang="en-US" sz="1000" dirty="0" smtClean="0">
                <a:latin typeface="Calibri Light" panose="020F0302020204030204" pitchFamily="34" charset="0"/>
              </a:rPr>
              <a:t>Position Pipeline</a:t>
            </a:r>
            <a:endParaRPr lang="en-US" sz="1000" dirty="0">
              <a:latin typeface="Calibri Light" panose="020F0302020204030204" pitchFamily="34" charset="0"/>
            </a:endParaRPr>
          </a:p>
        </p:txBody>
      </p:sp>
      <p:sp>
        <p:nvSpPr>
          <p:cNvPr id="136" name="Right Arrow 135"/>
          <p:cNvSpPr/>
          <p:nvPr/>
        </p:nvSpPr>
        <p:spPr>
          <a:xfrm>
            <a:off x="6858000" y="1352550"/>
            <a:ext cx="258077" cy="50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ight Arrow 136"/>
          <p:cNvSpPr/>
          <p:nvPr/>
        </p:nvSpPr>
        <p:spPr>
          <a:xfrm>
            <a:off x="8686800" y="1352550"/>
            <a:ext cx="258077" cy="50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p:cNvCxnSpPr/>
          <p:nvPr/>
        </p:nvCxnSpPr>
        <p:spPr>
          <a:xfrm flipV="1">
            <a:off x="7772399" y="3538113"/>
            <a:ext cx="533400" cy="2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7315200" y="2800350"/>
            <a:ext cx="1657394" cy="1526374"/>
          </a:xfrm>
          <a:prstGeom prst="rect">
            <a:avLst/>
          </a:prstGeom>
          <a:solidFill>
            <a:schemeClr val="accent6">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a:off x="7777034" y="3030491"/>
            <a:ext cx="1037435" cy="989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p:cNvCxnSpPr/>
          <p:nvPr/>
        </p:nvCxnSpPr>
        <p:spPr>
          <a:xfrm>
            <a:off x="8138737" y="3030491"/>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7760320" y="3018181"/>
            <a:ext cx="409877" cy="270843"/>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143" name="Flowchart: Magnetic Disk 142"/>
          <p:cNvSpPr/>
          <p:nvPr/>
        </p:nvSpPr>
        <p:spPr>
          <a:xfrm>
            <a:off x="7836567" y="3486233"/>
            <a:ext cx="192118" cy="33475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p:cNvCxnSpPr/>
          <p:nvPr/>
        </p:nvCxnSpPr>
        <p:spPr>
          <a:xfrm>
            <a:off x="8647891" y="3030491"/>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8170197" y="3013451"/>
            <a:ext cx="477694" cy="246221"/>
          </a:xfrm>
          <a:prstGeom prst="rect">
            <a:avLst/>
          </a:prstGeom>
          <a:noFill/>
        </p:spPr>
        <p:txBody>
          <a:bodyPr wrap="square" rtlCol="0">
            <a:spAutoFit/>
          </a:bodyPr>
          <a:lstStyle/>
          <a:p>
            <a:r>
              <a:rPr lang="en-US" sz="500" dirty="0" smtClean="0">
                <a:latin typeface="Calibri Light" panose="020F0302020204030204" pitchFamily="34" charset="0"/>
              </a:rPr>
              <a:t>Position</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146" name="Flowchart: Magnetic Disk 145"/>
          <p:cNvSpPr/>
          <p:nvPr/>
        </p:nvSpPr>
        <p:spPr>
          <a:xfrm>
            <a:off x="8276497" y="3486233"/>
            <a:ext cx="192118" cy="33475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rot="5400000">
            <a:off x="8385211" y="3341378"/>
            <a:ext cx="390230" cy="246221"/>
          </a:xfrm>
          <a:prstGeom prst="rect">
            <a:avLst/>
          </a:prstGeom>
          <a:noFill/>
        </p:spPr>
        <p:txBody>
          <a:bodyPr wrap="square" rtlCol="0">
            <a:spAutoFit/>
          </a:bodyPr>
          <a:lstStyle/>
          <a:p>
            <a:r>
              <a:rPr lang="en-US" sz="500" dirty="0" err="1" smtClean="0">
                <a:latin typeface="Calibri Light" panose="020F0302020204030204" pitchFamily="34" charset="0"/>
              </a:rPr>
              <a:t>PositionDAL</a:t>
            </a:r>
            <a:endParaRPr lang="en-US" sz="500" dirty="0">
              <a:latin typeface="Calibri Light" panose="020F0302020204030204" pitchFamily="34" charset="0"/>
            </a:endParaRPr>
          </a:p>
        </p:txBody>
      </p:sp>
      <p:sp>
        <p:nvSpPr>
          <p:cNvPr id="148" name="TextBox 147"/>
          <p:cNvSpPr txBox="1"/>
          <p:nvPr/>
        </p:nvSpPr>
        <p:spPr>
          <a:xfrm rot="5400000">
            <a:off x="8484619" y="3527632"/>
            <a:ext cx="539882"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149" name="Table 148"/>
          <p:cNvGraphicFramePr>
            <a:graphicFrameLocks noGrp="1"/>
          </p:cNvGraphicFramePr>
          <p:nvPr>
            <p:extLst>
              <p:ext uri="{D42A27DB-BD31-4B8C-83A1-F6EECF244321}">
                <p14:modId xmlns:p14="http://schemas.microsoft.com/office/powerpoint/2010/main" val="435660153"/>
              </p:ext>
            </p:extLst>
          </p:nvPr>
        </p:nvGraphicFramePr>
        <p:xfrm>
          <a:off x="7479584" y="3116476"/>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sp>
        <p:nvSpPr>
          <p:cNvPr id="150" name="TextBox 149"/>
          <p:cNvSpPr txBox="1"/>
          <p:nvPr/>
        </p:nvSpPr>
        <p:spPr>
          <a:xfrm>
            <a:off x="7642144" y="4078129"/>
            <a:ext cx="1264401" cy="246221"/>
          </a:xfrm>
          <a:prstGeom prst="rect">
            <a:avLst/>
          </a:prstGeom>
          <a:noFill/>
        </p:spPr>
        <p:txBody>
          <a:bodyPr wrap="square" rtlCol="0">
            <a:spAutoFit/>
          </a:bodyPr>
          <a:lstStyle/>
          <a:p>
            <a:pPr algn="ctr"/>
            <a:r>
              <a:rPr lang="en-US" sz="1000" dirty="0" smtClean="0">
                <a:latin typeface="Calibri Light" panose="020F0302020204030204" pitchFamily="34" charset="0"/>
              </a:rPr>
              <a:t>Position Pipeline</a:t>
            </a:r>
            <a:endParaRPr lang="en-US" sz="1000" dirty="0">
              <a:latin typeface="Calibri Light" panose="020F0302020204030204" pitchFamily="34" charset="0"/>
            </a:endParaRPr>
          </a:p>
        </p:txBody>
      </p:sp>
      <p:sp>
        <p:nvSpPr>
          <p:cNvPr id="151" name="Right Arrow 150"/>
          <p:cNvSpPr/>
          <p:nvPr/>
        </p:nvSpPr>
        <p:spPr>
          <a:xfrm>
            <a:off x="7183715" y="3516630"/>
            <a:ext cx="131485"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a:off x="4114800" y="3028950"/>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rot="5400000">
            <a:off x="3510541" y="3459224"/>
            <a:ext cx="935985" cy="184666"/>
          </a:xfrm>
          <a:prstGeom prst="rect">
            <a:avLst/>
          </a:prstGeom>
          <a:noFill/>
        </p:spPr>
        <p:txBody>
          <a:bodyPr wrap="square" rtlCol="0">
            <a:spAutoFit/>
          </a:bodyPr>
          <a:lstStyle/>
          <a:p>
            <a:r>
              <a:rPr lang="en-US" sz="600" dirty="0" smtClean="0">
                <a:latin typeface="Calibri Light" panose="020F0302020204030204" pitchFamily="34" charset="0"/>
              </a:rPr>
              <a:t>Core Integration Service</a:t>
            </a:r>
            <a:endParaRPr lang="en-US" sz="600" dirty="0">
              <a:latin typeface="Calibri Light" panose="020F0302020204030204" pitchFamily="34" charset="0"/>
            </a:endParaRPr>
          </a:p>
        </p:txBody>
      </p:sp>
    </p:spTree>
    <p:extLst>
      <p:ext uri="{BB962C8B-B14F-4D97-AF65-F5344CB8AC3E}">
        <p14:creationId xmlns:p14="http://schemas.microsoft.com/office/powerpoint/2010/main" val="458659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597"/>
            <a:ext cx="8229600" cy="318353"/>
          </a:xfrm>
        </p:spPr>
        <p:txBody>
          <a:bodyPr/>
          <a:lstStyle/>
          <a:p>
            <a:r>
              <a:rPr lang="en-US" dirty="0"/>
              <a:t>Future </a:t>
            </a:r>
            <a:r>
              <a:rPr lang="en-US" dirty="0" smtClean="0"/>
              <a:t>Production Builds with Orchestration</a:t>
            </a:r>
            <a:endParaRPr lang="en-US" dirty="0"/>
          </a:p>
        </p:txBody>
      </p:sp>
      <p:cxnSp>
        <p:nvCxnSpPr>
          <p:cNvPr id="4" name="Straight Connector 3"/>
          <p:cNvCxnSpPr/>
          <p:nvPr/>
        </p:nvCxnSpPr>
        <p:spPr>
          <a:xfrm>
            <a:off x="304800" y="36195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382050" y="2266950"/>
            <a:ext cx="2180550" cy="1524000"/>
          </a:xfrm>
          <a:prstGeom prst="rect">
            <a:avLst/>
          </a:prstGeom>
          <a:solidFill>
            <a:schemeClr val="bg1"/>
          </a:solidFill>
          <a:ln>
            <a:solidFill>
              <a:schemeClr val="accent3">
                <a:lumMod val="60000"/>
                <a:lumOff val="40000"/>
              </a:schemeClr>
            </a:solidFill>
          </a:ln>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8" name="Rectangle 57"/>
          <p:cNvSpPr/>
          <p:nvPr/>
        </p:nvSpPr>
        <p:spPr>
          <a:xfrm>
            <a:off x="3677780" y="2497924"/>
            <a:ext cx="1763487"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4267200" y="2497924"/>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674281" y="2497924"/>
            <a:ext cx="440519"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61" name="Flowchart: Magnetic Disk 60"/>
          <p:cNvSpPr/>
          <p:nvPr/>
        </p:nvSpPr>
        <p:spPr>
          <a:xfrm>
            <a:off x="3778372" y="2944411"/>
            <a:ext cx="260229"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5257800" y="2497924"/>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274438" y="2497924"/>
            <a:ext cx="364319" cy="246221"/>
          </a:xfrm>
          <a:prstGeom prst="rect">
            <a:avLst/>
          </a:prstGeom>
          <a:noFill/>
        </p:spPr>
        <p:txBody>
          <a:bodyPr wrap="square" rtlCol="0">
            <a:spAutoFit/>
          </a:bodyPr>
          <a:lstStyle/>
          <a:p>
            <a:r>
              <a:rPr lang="en-US" sz="500" dirty="0" smtClean="0">
                <a:latin typeface="Calibri Light" panose="020F0302020204030204" pitchFamily="34" charset="0"/>
              </a:rPr>
              <a:t>Deals</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64" name="Flowchart: Magnetic Disk 63"/>
          <p:cNvSpPr/>
          <p:nvPr/>
        </p:nvSpPr>
        <p:spPr>
          <a:xfrm>
            <a:off x="4326483" y="2944411"/>
            <a:ext cx="260229"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rot="5400000">
            <a:off x="4509616" y="2824045"/>
            <a:ext cx="364319"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66" name="TextBox 65"/>
          <p:cNvSpPr txBox="1"/>
          <p:nvPr/>
        </p:nvSpPr>
        <p:spPr>
          <a:xfrm rot="5400000">
            <a:off x="5141872" y="2912276"/>
            <a:ext cx="401134"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964034972"/>
              </p:ext>
            </p:extLst>
          </p:nvPr>
        </p:nvGraphicFramePr>
        <p:xfrm>
          <a:off x="3427108" y="2511682"/>
          <a:ext cx="208280" cy="893235"/>
        </p:xfrm>
        <a:graphic>
          <a:graphicData uri="http://schemas.openxmlformats.org/drawingml/2006/table">
            <a:tbl>
              <a:tblPr>
                <a:tableStyleId>{B9A9D7D3-BF1D-4E93-98AB-C9BCC3BF26C5}</a:tableStyleId>
              </a:tblPr>
              <a:tblGrid>
                <a:gridCol w="208280"/>
              </a:tblGrid>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52400">
                <a:tc>
                  <a:txBody>
                    <a:bodyPr/>
                    <a:lstStyle/>
                    <a:p>
                      <a:endParaRPr lang="en-US" sz="100" dirty="0"/>
                    </a:p>
                  </a:txBody>
                  <a:tcPr/>
                </a:tc>
              </a:tr>
            </a:tbl>
          </a:graphicData>
        </a:graphic>
      </p:graphicFrame>
      <p:sp>
        <p:nvSpPr>
          <p:cNvPr id="68" name="TextBox 67"/>
          <p:cNvSpPr txBox="1"/>
          <p:nvPr/>
        </p:nvSpPr>
        <p:spPr>
          <a:xfrm>
            <a:off x="3886200" y="3547103"/>
            <a:ext cx="1405232" cy="246221"/>
          </a:xfrm>
          <a:prstGeom prst="rect">
            <a:avLst/>
          </a:prstGeom>
          <a:noFill/>
        </p:spPr>
        <p:txBody>
          <a:bodyPr wrap="square" rtlCol="0">
            <a:spAutoFit/>
          </a:bodyPr>
          <a:lstStyle/>
          <a:p>
            <a:pPr algn="ctr"/>
            <a:r>
              <a:rPr lang="en-US" sz="1000" dirty="0" smtClean="0">
                <a:latin typeface="Calibri Light" panose="020F0302020204030204" pitchFamily="34" charset="0"/>
              </a:rPr>
              <a:t>Deal Pipeline</a:t>
            </a:r>
            <a:endParaRPr lang="en-US" sz="1000" dirty="0">
              <a:latin typeface="Calibri Light" panose="020F0302020204030204" pitchFamily="34" charset="0"/>
            </a:endParaRPr>
          </a:p>
        </p:txBody>
      </p:sp>
      <p:cxnSp>
        <p:nvCxnSpPr>
          <p:cNvPr id="70" name="Straight Connector 69"/>
          <p:cNvCxnSpPr/>
          <p:nvPr/>
        </p:nvCxnSpPr>
        <p:spPr>
          <a:xfrm>
            <a:off x="4800600" y="2495550"/>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800600" y="2495550"/>
            <a:ext cx="364319" cy="246221"/>
          </a:xfrm>
          <a:prstGeom prst="rect">
            <a:avLst/>
          </a:prstGeom>
          <a:noFill/>
        </p:spPr>
        <p:txBody>
          <a:bodyPr wrap="square" rtlCol="0">
            <a:spAutoFit/>
          </a:bodyPr>
          <a:lstStyle/>
          <a:p>
            <a:r>
              <a:rPr lang="en-US" sz="500" dirty="0" smtClean="0">
                <a:latin typeface="Calibri Light" panose="020F0302020204030204" pitchFamily="34" charset="0"/>
              </a:rPr>
              <a:t>Trade</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72" name="Flowchart: Magnetic Disk 71"/>
          <p:cNvSpPr/>
          <p:nvPr/>
        </p:nvSpPr>
        <p:spPr>
          <a:xfrm>
            <a:off x="4852645" y="2942037"/>
            <a:ext cx="260229"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rot="5400000">
            <a:off x="5035778" y="2821671"/>
            <a:ext cx="364319"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74" name="TextBox 73"/>
          <p:cNvSpPr txBox="1"/>
          <p:nvPr/>
        </p:nvSpPr>
        <p:spPr>
          <a:xfrm>
            <a:off x="3657600" y="3231590"/>
            <a:ext cx="540638" cy="169277"/>
          </a:xfrm>
          <a:prstGeom prst="rect">
            <a:avLst/>
          </a:prstGeom>
          <a:noFill/>
        </p:spPr>
        <p:txBody>
          <a:bodyPr wrap="square" rtlCol="0">
            <a:spAutoFit/>
          </a:bodyPr>
          <a:lstStyle/>
          <a:p>
            <a:r>
              <a:rPr lang="en-US" sz="500" dirty="0" smtClean="0">
                <a:latin typeface="Calibri Light" panose="020F0302020204030204" pitchFamily="34" charset="0"/>
              </a:rPr>
              <a:t>Trade Events</a:t>
            </a:r>
            <a:endParaRPr lang="en-US" sz="500" dirty="0">
              <a:latin typeface="Calibri Light" panose="020F0302020204030204" pitchFamily="34" charset="0"/>
            </a:endParaRPr>
          </a:p>
        </p:txBody>
      </p:sp>
      <p:sp>
        <p:nvSpPr>
          <p:cNvPr id="75" name="TextBox 74"/>
          <p:cNvSpPr txBox="1"/>
          <p:nvPr/>
        </p:nvSpPr>
        <p:spPr>
          <a:xfrm>
            <a:off x="4190999" y="3232334"/>
            <a:ext cx="593877" cy="169277"/>
          </a:xfrm>
          <a:prstGeom prst="rect">
            <a:avLst/>
          </a:prstGeom>
          <a:noFill/>
        </p:spPr>
        <p:txBody>
          <a:bodyPr wrap="square" rtlCol="0">
            <a:spAutoFit/>
          </a:bodyPr>
          <a:lstStyle/>
          <a:p>
            <a:r>
              <a:rPr lang="en-US" sz="500" dirty="0" smtClean="0">
                <a:latin typeface="Calibri Light" panose="020F0302020204030204" pitchFamily="34" charset="0"/>
              </a:rPr>
              <a:t>Contract Store</a:t>
            </a:r>
            <a:endParaRPr lang="en-US" sz="500" dirty="0">
              <a:latin typeface="Calibri Light" panose="020F0302020204030204" pitchFamily="34" charset="0"/>
            </a:endParaRPr>
          </a:p>
        </p:txBody>
      </p:sp>
      <p:sp>
        <p:nvSpPr>
          <p:cNvPr id="76" name="TextBox 75"/>
          <p:cNvSpPr txBox="1"/>
          <p:nvPr/>
        </p:nvSpPr>
        <p:spPr>
          <a:xfrm>
            <a:off x="4724400" y="3232334"/>
            <a:ext cx="593877" cy="169277"/>
          </a:xfrm>
          <a:prstGeom prst="rect">
            <a:avLst/>
          </a:prstGeom>
          <a:noFill/>
        </p:spPr>
        <p:txBody>
          <a:bodyPr wrap="square" rtlCol="0">
            <a:spAutoFit/>
          </a:bodyPr>
          <a:lstStyle/>
          <a:p>
            <a:r>
              <a:rPr lang="en-US" sz="500" dirty="0" smtClean="0">
                <a:latin typeface="Calibri Light" panose="020F0302020204030204" pitchFamily="34" charset="0"/>
              </a:rPr>
              <a:t>Trade  Store</a:t>
            </a:r>
            <a:endParaRPr lang="en-US" sz="500" dirty="0">
              <a:latin typeface="Calibri Light" panose="020F0302020204030204" pitchFamily="34" charset="0"/>
            </a:endParaRPr>
          </a:p>
        </p:txBody>
      </p:sp>
      <p:sp>
        <p:nvSpPr>
          <p:cNvPr id="81" name="Rectangle 80"/>
          <p:cNvSpPr/>
          <p:nvPr/>
        </p:nvSpPr>
        <p:spPr>
          <a:xfrm>
            <a:off x="1219200" y="2266950"/>
            <a:ext cx="1905000" cy="1510242"/>
          </a:xfrm>
          <a:prstGeom prst="rect">
            <a:avLst/>
          </a:prstGeom>
          <a:noFill/>
          <a:ln>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7" name="Rectangle 86"/>
          <p:cNvSpPr/>
          <p:nvPr/>
        </p:nvSpPr>
        <p:spPr>
          <a:xfrm>
            <a:off x="1600200" y="2481792"/>
            <a:ext cx="1405232"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2133600" y="2481792"/>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607438" y="2481792"/>
            <a:ext cx="449962"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90" name="Flowchart: Magnetic Disk 89"/>
          <p:cNvSpPr/>
          <p:nvPr/>
        </p:nvSpPr>
        <p:spPr>
          <a:xfrm>
            <a:off x="1720972" y="3015192"/>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2818297" y="2481792"/>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293238" y="2481792"/>
            <a:ext cx="364319" cy="246221"/>
          </a:xfrm>
          <a:prstGeom prst="rect">
            <a:avLst/>
          </a:prstGeom>
          <a:noFill/>
        </p:spPr>
        <p:txBody>
          <a:bodyPr wrap="square" rtlCol="0">
            <a:spAutoFit/>
          </a:bodyPr>
          <a:lstStyle/>
          <a:p>
            <a:r>
              <a:rPr lang="en-US" sz="500" dirty="0" smtClean="0">
                <a:latin typeface="Calibri Light" panose="020F0302020204030204" pitchFamily="34" charset="0"/>
              </a:rPr>
              <a:t>TC</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93" name="Flowchart: Magnetic Disk 92"/>
          <p:cNvSpPr/>
          <p:nvPr/>
        </p:nvSpPr>
        <p:spPr>
          <a:xfrm>
            <a:off x="2286000" y="3015192"/>
            <a:ext cx="260228"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rot="5400000">
            <a:off x="2528416" y="2892452"/>
            <a:ext cx="364319"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97" name="TextBox 96"/>
          <p:cNvSpPr txBox="1"/>
          <p:nvPr/>
        </p:nvSpPr>
        <p:spPr>
          <a:xfrm rot="5400000">
            <a:off x="2679058" y="2950304"/>
            <a:ext cx="449962"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98" name="Table 97"/>
          <p:cNvGraphicFramePr>
            <a:graphicFrameLocks noGrp="1"/>
          </p:cNvGraphicFramePr>
          <p:nvPr>
            <p:extLst>
              <p:ext uri="{D42A27DB-BD31-4B8C-83A1-F6EECF244321}">
                <p14:modId xmlns:p14="http://schemas.microsoft.com/office/powerpoint/2010/main" val="2307068934"/>
              </p:ext>
            </p:extLst>
          </p:nvPr>
        </p:nvGraphicFramePr>
        <p:xfrm>
          <a:off x="1315720" y="2544232"/>
          <a:ext cx="208280" cy="893235"/>
        </p:xfrm>
        <a:graphic>
          <a:graphicData uri="http://schemas.openxmlformats.org/drawingml/2006/table">
            <a:tbl>
              <a:tblPr>
                <a:tableStyleId>{B9A9D7D3-BF1D-4E93-98AB-C9BCC3BF26C5}</a:tableStyleId>
              </a:tblPr>
              <a:tblGrid>
                <a:gridCol w="208280"/>
              </a:tblGrid>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48167">
                <a:tc>
                  <a:txBody>
                    <a:bodyPr/>
                    <a:lstStyle/>
                    <a:p>
                      <a:endParaRPr lang="en-US" sz="100" dirty="0"/>
                    </a:p>
                  </a:txBody>
                  <a:tcPr/>
                </a:tc>
              </a:tr>
              <a:tr h="152400">
                <a:tc>
                  <a:txBody>
                    <a:bodyPr/>
                    <a:lstStyle/>
                    <a:p>
                      <a:endParaRPr lang="en-US" sz="100" dirty="0"/>
                    </a:p>
                  </a:txBody>
                  <a:tcPr/>
                </a:tc>
              </a:tr>
            </a:tbl>
          </a:graphicData>
        </a:graphic>
      </p:graphicFrame>
      <p:sp>
        <p:nvSpPr>
          <p:cNvPr id="99" name="TextBox 98"/>
          <p:cNvSpPr txBox="1"/>
          <p:nvPr/>
        </p:nvSpPr>
        <p:spPr>
          <a:xfrm>
            <a:off x="1447800" y="3547103"/>
            <a:ext cx="1405232" cy="246221"/>
          </a:xfrm>
          <a:prstGeom prst="rect">
            <a:avLst/>
          </a:prstGeom>
          <a:noFill/>
        </p:spPr>
        <p:txBody>
          <a:bodyPr wrap="square" rtlCol="0">
            <a:spAutoFit/>
          </a:bodyPr>
          <a:lstStyle/>
          <a:p>
            <a:pPr algn="ctr"/>
            <a:r>
              <a:rPr lang="en-US" sz="1000" dirty="0" smtClean="0">
                <a:latin typeface="Calibri Light" panose="020F0302020204030204" pitchFamily="34" charset="0"/>
              </a:rPr>
              <a:t>Ticket Pipeline</a:t>
            </a:r>
            <a:endParaRPr lang="en-US" sz="1000" dirty="0">
              <a:latin typeface="Calibri Light" panose="020F0302020204030204" pitchFamily="34" charset="0"/>
            </a:endParaRPr>
          </a:p>
        </p:txBody>
      </p:sp>
      <p:sp>
        <p:nvSpPr>
          <p:cNvPr id="101" name="Rectangle 100"/>
          <p:cNvSpPr/>
          <p:nvPr/>
        </p:nvSpPr>
        <p:spPr>
          <a:xfrm>
            <a:off x="5892546" y="2273311"/>
            <a:ext cx="1803654" cy="1524000"/>
          </a:xfrm>
          <a:prstGeom prst="rect">
            <a:avLst/>
          </a:prstGeom>
          <a:solidFill>
            <a:schemeClr val="bg1"/>
          </a:solidFill>
          <a:ln w="12700">
            <a:solidFill>
              <a:schemeClr val="accent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6279429" y="2405829"/>
            <a:ext cx="1141179" cy="989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a:off x="6693004" y="2405829"/>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294093" y="2405830"/>
            <a:ext cx="450865" cy="246221"/>
          </a:xfrm>
          <a:prstGeom prst="rect">
            <a:avLst/>
          </a:prstGeom>
          <a:noFill/>
        </p:spPr>
        <p:txBody>
          <a:bodyPr wrap="square" rtlCol="0">
            <a:spAutoFit/>
          </a:bodyPr>
          <a:lstStyle/>
          <a:p>
            <a:r>
              <a:rPr lang="en-US" sz="500" dirty="0" smtClean="0">
                <a:latin typeface="Calibri Light" panose="020F0302020204030204" pitchFamily="34" charset="0"/>
              </a:rPr>
              <a:t>Event Service</a:t>
            </a:r>
            <a:endParaRPr lang="en-US" sz="500" dirty="0">
              <a:latin typeface="Calibri Light" panose="020F0302020204030204" pitchFamily="34" charset="0"/>
            </a:endParaRPr>
          </a:p>
        </p:txBody>
      </p:sp>
      <p:sp>
        <p:nvSpPr>
          <p:cNvPr id="105" name="Flowchart: Magnetic Disk 104"/>
          <p:cNvSpPr/>
          <p:nvPr/>
        </p:nvSpPr>
        <p:spPr>
          <a:xfrm>
            <a:off x="6381228" y="2876787"/>
            <a:ext cx="211330" cy="3043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7202158" y="2405829"/>
            <a:ext cx="0" cy="989059"/>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827493" y="2405830"/>
            <a:ext cx="354548" cy="245838"/>
          </a:xfrm>
          <a:prstGeom prst="rect">
            <a:avLst/>
          </a:prstGeom>
          <a:noFill/>
        </p:spPr>
        <p:txBody>
          <a:bodyPr wrap="square" rtlCol="0">
            <a:spAutoFit/>
          </a:bodyPr>
          <a:lstStyle/>
          <a:p>
            <a:r>
              <a:rPr lang="en-US" sz="500" dirty="0" smtClean="0">
                <a:latin typeface="Calibri Light" panose="020F0302020204030204" pitchFamily="34" charset="0"/>
              </a:rPr>
              <a:t>TC</a:t>
            </a:r>
          </a:p>
          <a:p>
            <a:r>
              <a:rPr lang="en-US" sz="500" dirty="0" smtClean="0">
                <a:latin typeface="Calibri Light" panose="020F0302020204030204" pitchFamily="34" charset="0"/>
              </a:rPr>
              <a:t>Writer</a:t>
            </a:r>
            <a:endParaRPr lang="en-US" sz="500" dirty="0">
              <a:latin typeface="Calibri Light" panose="020F0302020204030204" pitchFamily="34" charset="0"/>
            </a:endParaRPr>
          </a:p>
        </p:txBody>
      </p:sp>
      <p:sp>
        <p:nvSpPr>
          <p:cNvPr id="108" name="Flowchart: Magnetic Disk 107"/>
          <p:cNvSpPr/>
          <p:nvPr/>
        </p:nvSpPr>
        <p:spPr>
          <a:xfrm>
            <a:off x="6821158" y="2876787"/>
            <a:ext cx="211330" cy="3043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rot="5400000">
            <a:off x="6952176" y="2728891"/>
            <a:ext cx="330685" cy="169277"/>
          </a:xfrm>
          <a:prstGeom prst="rect">
            <a:avLst/>
          </a:prstGeom>
          <a:noFill/>
        </p:spPr>
        <p:txBody>
          <a:bodyPr wrap="square" rtlCol="0">
            <a:spAutoFit/>
          </a:bodyPr>
          <a:lstStyle/>
          <a:p>
            <a:r>
              <a:rPr lang="en-US" sz="500" dirty="0" smtClean="0">
                <a:latin typeface="Calibri Light" panose="020F0302020204030204" pitchFamily="34" charset="0"/>
              </a:rPr>
              <a:t>TC DAL</a:t>
            </a:r>
            <a:endParaRPr lang="en-US" sz="500" dirty="0">
              <a:latin typeface="Calibri Light" panose="020F0302020204030204" pitchFamily="34" charset="0"/>
            </a:endParaRPr>
          </a:p>
        </p:txBody>
      </p:sp>
      <p:sp>
        <p:nvSpPr>
          <p:cNvPr id="110" name="TextBox 109"/>
          <p:cNvSpPr txBox="1"/>
          <p:nvPr/>
        </p:nvSpPr>
        <p:spPr>
          <a:xfrm rot="5400000">
            <a:off x="7085073" y="2802894"/>
            <a:ext cx="403447" cy="169277"/>
          </a:xfrm>
          <a:prstGeom prst="rect">
            <a:avLst/>
          </a:prstGeom>
          <a:noFill/>
        </p:spPr>
        <p:txBody>
          <a:bodyPr wrap="square" rtlCol="0">
            <a:spAutoFit/>
          </a:bodyPr>
          <a:lstStyle/>
          <a:p>
            <a:r>
              <a:rPr lang="en-US" sz="500" dirty="0" smtClean="0">
                <a:latin typeface="Calibri Light" panose="020F0302020204030204" pitchFamily="34" charset="0"/>
              </a:rPr>
              <a:t>Optimus</a:t>
            </a:r>
            <a:endParaRPr lang="en-US" sz="500" dirty="0">
              <a:latin typeface="Calibri Light" panose="020F0302020204030204" pitchFamily="34" charset="0"/>
            </a:endParaRPr>
          </a:p>
        </p:txBody>
      </p:sp>
      <p:graphicFrame>
        <p:nvGraphicFramePr>
          <p:cNvPr id="111" name="Table 110"/>
          <p:cNvGraphicFramePr>
            <a:graphicFrameLocks noGrp="1"/>
          </p:cNvGraphicFramePr>
          <p:nvPr>
            <p:extLst>
              <p:ext uri="{D42A27DB-BD31-4B8C-83A1-F6EECF244321}">
                <p14:modId xmlns:p14="http://schemas.microsoft.com/office/powerpoint/2010/main" val="3465210980"/>
              </p:ext>
            </p:extLst>
          </p:nvPr>
        </p:nvGraphicFramePr>
        <p:xfrm>
          <a:off x="5945068" y="2473794"/>
          <a:ext cx="208280" cy="891848"/>
        </p:xfrm>
        <a:graphic>
          <a:graphicData uri="http://schemas.openxmlformats.org/drawingml/2006/table">
            <a:tbl>
              <a:tblPr>
                <a:tableStyleId>{B9A9D7D3-BF1D-4E93-98AB-C9BCC3BF26C5}</a:tableStyleId>
              </a:tblPr>
              <a:tblGrid>
                <a:gridCol w="208280"/>
              </a:tblGrid>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47937">
                <a:tc>
                  <a:txBody>
                    <a:bodyPr/>
                    <a:lstStyle/>
                    <a:p>
                      <a:endParaRPr lang="en-US" sz="100" dirty="0"/>
                    </a:p>
                  </a:txBody>
                  <a:tcPr/>
                </a:tc>
              </a:tr>
              <a:tr h="152163">
                <a:tc>
                  <a:txBody>
                    <a:bodyPr/>
                    <a:lstStyle/>
                    <a:p>
                      <a:endParaRPr lang="en-US" sz="100" dirty="0"/>
                    </a:p>
                  </a:txBody>
                  <a:tcPr/>
                </a:tc>
              </a:tr>
            </a:tbl>
          </a:graphicData>
        </a:graphic>
      </p:graphicFrame>
      <p:sp>
        <p:nvSpPr>
          <p:cNvPr id="114" name="TextBox 113"/>
          <p:cNvSpPr txBox="1"/>
          <p:nvPr/>
        </p:nvSpPr>
        <p:spPr>
          <a:xfrm>
            <a:off x="5943600" y="3472630"/>
            <a:ext cx="1809032" cy="245838"/>
          </a:xfrm>
          <a:prstGeom prst="rect">
            <a:avLst/>
          </a:prstGeom>
          <a:noFill/>
        </p:spPr>
        <p:txBody>
          <a:bodyPr wrap="square" rtlCol="0">
            <a:spAutoFit/>
          </a:bodyPr>
          <a:lstStyle/>
          <a:p>
            <a:pPr algn="ctr"/>
            <a:r>
              <a:rPr lang="en-US" sz="1000" dirty="0" smtClean="0">
                <a:latin typeface="Calibri Light" panose="020F0302020204030204" pitchFamily="34" charset="0"/>
              </a:rPr>
              <a:t>Asset Pipeline</a:t>
            </a:r>
            <a:endParaRPr lang="en-US" sz="1000" dirty="0">
              <a:latin typeface="Calibri Light" panose="020F0302020204030204" pitchFamily="34" charset="0"/>
            </a:endParaRPr>
          </a:p>
        </p:txBody>
      </p:sp>
      <p:sp>
        <p:nvSpPr>
          <p:cNvPr id="118" name="TextBox 117"/>
          <p:cNvSpPr txBox="1"/>
          <p:nvPr/>
        </p:nvSpPr>
        <p:spPr>
          <a:xfrm>
            <a:off x="3685277" y="4016573"/>
            <a:ext cx="2021707" cy="307777"/>
          </a:xfrm>
          <a:prstGeom prst="rect">
            <a:avLst/>
          </a:prstGeom>
          <a:noFill/>
        </p:spPr>
        <p:txBody>
          <a:bodyPr wrap="none" rtlCol="0">
            <a:spAutoFit/>
          </a:bodyPr>
          <a:lstStyle/>
          <a:p>
            <a:r>
              <a:rPr lang="en-US" dirty="0" smtClean="0">
                <a:latin typeface="Calibri Light" panose="020F0302020204030204" pitchFamily="34" charset="0"/>
              </a:rPr>
              <a:t>Trade Processing Pipeline</a:t>
            </a:r>
            <a:endParaRPr lang="en-US" dirty="0">
              <a:latin typeface="Calibri Light" panose="020F0302020204030204" pitchFamily="34" charset="0"/>
            </a:endParaRPr>
          </a:p>
        </p:txBody>
      </p:sp>
      <p:sp>
        <p:nvSpPr>
          <p:cNvPr id="54" name="Right Arrow 53"/>
          <p:cNvSpPr/>
          <p:nvPr/>
        </p:nvSpPr>
        <p:spPr>
          <a:xfrm>
            <a:off x="3005432" y="2978872"/>
            <a:ext cx="3766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ight Arrow 119"/>
          <p:cNvSpPr/>
          <p:nvPr/>
        </p:nvSpPr>
        <p:spPr>
          <a:xfrm>
            <a:off x="5562600" y="2952750"/>
            <a:ext cx="31227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152400" y="2647950"/>
            <a:ext cx="838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228600" y="2813506"/>
            <a:ext cx="685800" cy="338554"/>
          </a:xfrm>
          <a:prstGeom prst="rect">
            <a:avLst/>
          </a:prstGeom>
          <a:noFill/>
        </p:spPr>
        <p:txBody>
          <a:bodyPr wrap="square" rtlCol="0">
            <a:spAutoFit/>
          </a:bodyPr>
          <a:lstStyle/>
          <a:p>
            <a:r>
              <a:rPr lang="en-US" sz="800" dirty="0" smtClean="0">
                <a:latin typeface="Calibri Light" panose="020F0302020204030204" pitchFamily="34" charset="0"/>
              </a:rPr>
              <a:t>TOMS </a:t>
            </a:r>
            <a:r>
              <a:rPr lang="en-US" sz="800" dirty="0" err="1" smtClean="0">
                <a:latin typeface="Calibri Light" panose="020F0302020204030204" pitchFamily="34" charset="0"/>
              </a:rPr>
              <a:t>Tciketing</a:t>
            </a:r>
            <a:endParaRPr lang="en-US" sz="800" dirty="0">
              <a:latin typeface="Calibri Light" panose="020F0302020204030204" pitchFamily="34" charset="0"/>
            </a:endParaRPr>
          </a:p>
        </p:txBody>
      </p:sp>
      <p:cxnSp>
        <p:nvCxnSpPr>
          <p:cNvPr id="123" name="Straight Arrow Connector 122"/>
          <p:cNvCxnSpPr>
            <a:endCxn id="81" idx="1"/>
          </p:cNvCxnSpPr>
          <p:nvPr/>
        </p:nvCxnSpPr>
        <p:spPr>
          <a:xfrm flipV="1">
            <a:off x="990600" y="3022071"/>
            <a:ext cx="228600" cy="6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68132" y="1352550"/>
            <a:ext cx="8302838" cy="6096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685696" y="1047750"/>
            <a:ext cx="5334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00" dirty="0" smtClean="0"/>
              <a:t>Ticketing BP</a:t>
            </a:r>
            <a:endParaRPr lang="en-US" sz="600" dirty="0"/>
          </a:p>
        </p:txBody>
      </p:sp>
      <p:sp>
        <p:nvSpPr>
          <p:cNvPr id="124" name="Rounded Rectangle 123"/>
          <p:cNvSpPr/>
          <p:nvPr/>
        </p:nvSpPr>
        <p:spPr>
          <a:xfrm>
            <a:off x="4419600" y="1123950"/>
            <a:ext cx="601738"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00" dirty="0" smtClean="0"/>
              <a:t>Trade Lifecycle Process</a:t>
            </a:r>
            <a:endParaRPr lang="en-US" sz="600" dirty="0"/>
          </a:p>
        </p:txBody>
      </p:sp>
      <p:sp>
        <p:nvSpPr>
          <p:cNvPr id="125" name="Rounded Rectangle 124"/>
          <p:cNvSpPr/>
          <p:nvPr/>
        </p:nvSpPr>
        <p:spPr>
          <a:xfrm>
            <a:off x="6553200" y="1123950"/>
            <a:ext cx="572757"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00" dirty="0" smtClean="0"/>
              <a:t>Asset Servicing  BP</a:t>
            </a:r>
            <a:endParaRPr lang="en-US" sz="600" dirty="0"/>
          </a:p>
        </p:txBody>
      </p:sp>
      <p:sp>
        <p:nvSpPr>
          <p:cNvPr id="35" name="Oval 34"/>
          <p:cNvSpPr/>
          <p:nvPr/>
        </p:nvSpPr>
        <p:spPr>
          <a:xfrm>
            <a:off x="1371600" y="1809750"/>
            <a:ext cx="228600" cy="2286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39" name="Straight Arrow Connector 38"/>
          <p:cNvCxnSpPr/>
          <p:nvPr/>
        </p:nvCxnSpPr>
        <p:spPr>
          <a:xfrm>
            <a:off x="1600200" y="1924050"/>
            <a:ext cx="266700"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56" name="Rectangle 55"/>
          <p:cNvSpPr/>
          <p:nvPr/>
        </p:nvSpPr>
        <p:spPr>
          <a:xfrm>
            <a:off x="1828800" y="1809750"/>
            <a:ext cx="381000" cy="228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26" name="Straight Arrow Connector 125"/>
          <p:cNvCxnSpPr/>
          <p:nvPr/>
        </p:nvCxnSpPr>
        <p:spPr>
          <a:xfrm>
            <a:off x="2209800" y="1962150"/>
            <a:ext cx="266700"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127" name="Oval 126"/>
          <p:cNvSpPr/>
          <p:nvPr/>
        </p:nvSpPr>
        <p:spPr>
          <a:xfrm>
            <a:off x="2514600" y="1809750"/>
            <a:ext cx="228600" cy="2286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8" name="Oval 127"/>
          <p:cNvSpPr/>
          <p:nvPr/>
        </p:nvSpPr>
        <p:spPr>
          <a:xfrm>
            <a:off x="3962400" y="180975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29" name="Straight Arrow Connector 128"/>
          <p:cNvCxnSpPr/>
          <p:nvPr/>
        </p:nvCxnSpPr>
        <p:spPr>
          <a:xfrm>
            <a:off x="4191000" y="1962150"/>
            <a:ext cx="266700" cy="0"/>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sp>
        <p:nvSpPr>
          <p:cNvPr id="130" name="Rectangle 129"/>
          <p:cNvSpPr/>
          <p:nvPr/>
        </p:nvSpPr>
        <p:spPr>
          <a:xfrm>
            <a:off x="4419600" y="1809750"/>
            <a:ext cx="381000" cy="228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31" name="Straight Arrow Connector 130"/>
          <p:cNvCxnSpPr/>
          <p:nvPr/>
        </p:nvCxnSpPr>
        <p:spPr>
          <a:xfrm>
            <a:off x="4800600" y="1962150"/>
            <a:ext cx="266700" cy="0"/>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sp>
        <p:nvSpPr>
          <p:cNvPr id="132" name="Oval 131"/>
          <p:cNvSpPr/>
          <p:nvPr/>
        </p:nvSpPr>
        <p:spPr>
          <a:xfrm>
            <a:off x="5029200" y="1809750"/>
            <a:ext cx="228600" cy="228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3" name="Oval 132"/>
          <p:cNvSpPr/>
          <p:nvPr/>
        </p:nvSpPr>
        <p:spPr>
          <a:xfrm>
            <a:off x="6172200" y="180975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4" name="Straight Arrow Connector 133"/>
          <p:cNvCxnSpPr/>
          <p:nvPr/>
        </p:nvCxnSpPr>
        <p:spPr>
          <a:xfrm>
            <a:off x="6400800" y="1962150"/>
            <a:ext cx="26670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35" name="Rectangle 134"/>
          <p:cNvSpPr/>
          <p:nvPr/>
        </p:nvSpPr>
        <p:spPr>
          <a:xfrm>
            <a:off x="6629400" y="1809750"/>
            <a:ext cx="3810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6" name="Straight Arrow Connector 135"/>
          <p:cNvCxnSpPr/>
          <p:nvPr/>
        </p:nvCxnSpPr>
        <p:spPr>
          <a:xfrm>
            <a:off x="7010400" y="1962150"/>
            <a:ext cx="26670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37" name="Oval 136"/>
          <p:cNvSpPr/>
          <p:nvPr/>
        </p:nvSpPr>
        <p:spPr>
          <a:xfrm>
            <a:off x="7239000" y="180975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Arrow Connector 5"/>
          <p:cNvCxnSpPr/>
          <p:nvPr/>
        </p:nvCxnSpPr>
        <p:spPr>
          <a:xfrm>
            <a:off x="304800" y="742950"/>
            <a:ext cx="8305800" cy="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29000" y="514350"/>
            <a:ext cx="2045753" cy="392415"/>
          </a:xfrm>
          <a:prstGeom prst="rect">
            <a:avLst/>
          </a:prstGeom>
          <a:noFill/>
        </p:spPr>
        <p:txBody>
          <a:bodyPr wrap="none" rtlCol="0">
            <a:spAutoFit/>
          </a:bodyPr>
          <a:lstStyle/>
          <a:p>
            <a:r>
              <a:rPr lang="en-US" sz="1050" dirty="0" smtClean="0">
                <a:latin typeface="Calibri Light" panose="020F0302020204030204" pitchFamily="34" charset="0"/>
              </a:rPr>
              <a:t>Trade Processing Business Process</a:t>
            </a:r>
          </a:p>
          <a:p>
            <a:r>
              <a:rPr lang="en-US" sz="900" i="1" dirty="0" smtClean="0">
                <a:latin typeface="Calibri Light" panose="020F0302020204030204" pitchFamily="34" charset="0"/>
              </a:rPr>
              <a:t>Orchestrates Trade Processing Pipeline</a:t>
            </a:r>
            <a:endParaRPr lang="en-US" sz="900" i="1" dirty="0">
              <a:latin typeface="Calibri Light" panose="020F0302020204030204" pitchFamily="34" charset="0"/>
            </a:endParaRPr>
          </a:p>
        </p:txBody>
      </p:sp>
      <p:sp>
        <p:nvSpPr>
          <p:cNvPr id="79" name="Right Arrow 78"/>
          <p:cNvSpPr/>
          <p:nvPr/>
        </p:nvSpPr>
        <p:spPr>
          <a:xfrm>
            <a:off x="7696200" y="2952750"/>
            <a:ext cx="31227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044649" y="2600318"/>
            <a:ext cx="870751" cy="646331"/>
          </a:xfrm>
          <a:prstGeom prst="rect">
            <a:avLst/>
          </a:prstGeom>
          <a:noFill/>
        </p:spPr>
        <p:txBody>
          <a:bodyPr wrap="none" rtlCol="0">
            <a:spAutoFit/>
          </a:bodyPr>
          <a:lstStyle/>
          <a:p>
            <a:r>
              <a:rPr lang="en-US" sz="1200" dirty="0" smtClean="0">
                <a:latin typeface="Calibri Light" panose="020F0302020204030204" pitchFamily="34" charset="0"/>
              </a:rPr>
              <a:t>To Position</a:t>
            </a:r>
          </a:p>
          <a:p>
            <a:r>
              <a:rPr lang="en-US" sz="1200" dirty="0" smtClean="0">
                <a:latin typeface="Calibri Light" panose="020F0302020204030204" pitchFamily="34" charset="0"/>
              </a:rPr>
              <a:t>&amp; </a:t>
            </a:r>
            <a:r>
              <a:rPr lang="en-US" sz="1200" dirty="0" err="1" smtClean="0">
                <a:latin typeface="Calibri Light" panose="020F0302020204030204" pitchFamily="34" charset="0"/>
              </a:rPr>
              <a:t>PnL</a:t>
            </a:r>
            <a:r>
              <a:rPr lang="en-US" sz="1200" dirty="0" smtClean="0">
                <a:latin typeface="Calibri Light" panose="020F0302020204030204" pitchFamily="34" charset="0"/>
              </a:rPr>
              <a:t> </a:t>
            </a:r>
          </a:p>
          <a:p>
            <a:r>
              <a:rPr lang="en-US" sz="1200" dirty="0" smtClean="0">
                <a:latin typeface="Calibri Light" panose="020F0302020204030204" pitchFamily="34" charset="0"/>
              </a:rPr>
              <a:t>Pipelines</a:t>
            </a:r>
            <a:endParaRPr lang="en-US" sz="1200" dirty="0">
              <a:latin typeface="Calibri Light" panose="020F0302020204030204" pitchFamily="34" charset="0"/>
            </a:endParaRPr>
          </a:p>
        </p:txBody>
      </p:sp>
      <p:cxnSp>
        <p:nvCxnSpPr>
          <p:cNvPr id="77" name="Straight Connector 76"/>
          <p:cNvCxnSpPr/>
          <p:nvPr/>
        </p:nvCxnSpPr>
        <p:spPr>
          <a:xfrm>
            <a:off x="4114800" y="2495550"/>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rot="16200000">
            <a:off x="3797033" y="2999105"/>
            <a:ext cx="804811" cy="169277"/>
          </a:xfrm>
          <a:prstGeom prst="rect">
            <a:avLst/>
          </a:prstGeom>
          <a:noFill/>
        </p:spPr>
        <p:txBody>
          <a:bodyPr wrap="square" rtlCol="0">
            <a:spAutoFit/>
          </a:bodyPr>
          <a:lstStyle/>
          <a:p>
            <a:r>
              <a:rPr lang="en-US" sz="500" dirty="0" smtClean="0">
                <a:latin typeface="Calibri Light" panose="020F0302020204030204" pitchFamily="34" charset="0"/>
              </a:rPr>
              <a:t>Core Integration Service</a:t>
            </a:r>
            <a:endParaRPr lang="en-US" sz="500" dirty="0">
              <a:latin typeface="Calibri Light" panose="020F0302020204030204" pitchFamily="34" charset="0"/>
            </a:endParaRPr>
          </a:p>
        </p:txBody>
      </p:sp>
    </p:spTree>
    <p:extLst>
      <p:ext uri="{BB962C8B-B14F-4D97-AF65-F5344CB8AC3E}">
        <p14:creationId xmlns:p14="http://schemas.microsoft.com/office/powerpoint/2010/main" val="1380619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571550" y="2103948"/>
            <a:ext cx="8229600" cy="560400"/>
          </a:xfrm>
          <a:prstGeom prst="rect">
            <a:avLst/>
          </a:prstGeom>
        </p:spPr>
        <p:txBody>
          <a:bodyPr lIns="91425" tIns="91425" rIns="91425" bIns="91425" anchor="t" anchorCtr="0">
            <a:noAutofit/>
          </a:bodyPr>
          <a:lstStyle/>
          <a:p>
            <a:pPr algn="ctr">
              <a:spcBef>
                <a:spcPts val="0"/>
              </a:spcBef>
              <a:buNone/>
            </a:pPr>
            <a:r>
              <a:rPr lang="en" sz="3600" b="0" dirty="0" smtClean="0">
                <a:solidFill>
                  <a:srgbClr val="0066FF"/>
                </a:solidFill>
              </a:rPr>
              <a:t>APPENDIX</a:t>
            </a:r>
            <a:endParaRPr lang="en" sz="3600" b="0" dirty="0">
              <a:solidFill>
                <a:srgbClr val="0066FF"/>
              </a:solidFill>
            </a:endParaRPr>
          </a:p>
        </p:txBody>
      </p:sp>
    </p:spTree>
    <p:extLst>
      <p:ext uri="{BB962C8B-B14F-4D97-AF65-F5344CB8AC3E}">
        <p14:creationId xmlns:p14="http://schemas.microsoft.com/office/powerpoint/2010/main" val="122422775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Atlas-Design-Principle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Atlas-Design-Principles</Template>
  <TotalTime>14830</TotalTime>
  <Words>529</Words>
  <Application>Microsoft Office PowerPoint</Application>
  <PresentationFormat>On-screen Show (16:9)</PresentationFormat>
  <Paragraphs>271</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Atlas-Design-Principles</vt:lpstr>
      <vt:lpstr>Atlas Pipeline</vt:lpstr>
      <vt:lpstr>Basic Atlas Domain Pipeline</vt:lpstr>
      <vt:lpstr>Basic Atlas Domain Pipeline Benefits</vt:lpstr>
      <vt:lpstr>Current Domain Pipelines Being Built</vt:lpstr>
      <vt:lpstr>Current Domain Pipelines Being Built</vt:lpstr>
      <vt:lpstr>CFD Pipeline </vt:lpstr>
      <vt:lpstr>Production Build Future</vt:lpstr>
      <vt:lpstr>Future Production Builds with Orchestration</vt:lpstr>
      <vt:lpstr>APPENDIX</vt:lpstr>
    </vt:vector>
  </TitlesOfParts>
  <Company>Bloomberg 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Atlas Platform</dc:title>
  <dc:creator>smazumder6</dc:creator>
  <cp:lastModifiedBy>smazumder6</cp:lastModifiedBy>
  <cp:revision>179</cp:revision>
  <dcterms:created xsi:type="dcterms:W3CDTF">2015-11-18T19:12:28Z</dcterms:created>
  <dcterms:modified xsi:type="dcterms:W3CDTF">2016-04-06T14:26:02Z</dcterms:modified>
</cp:coreProperties>
</file>