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  <p:sldMasterId id="2147483664" r:id="rId2"/>
  </p:sldMasterIdLst>
  <p:notesMasterIdLst>
    <p:notesMasterId r:id="rId16"/>
  </p:notesMasterIdLst>
  <p:sldIdLst>
    <p:sldId id="256" r:id="rId3"/>
    <p:sldId id="257" r:id="rId4"/>
    <p:sldId id="270" r:id="rId5"/>
    <p:sldId id="271" r:id="rId6"/>
    <p:sldId id="268" r:id="rId7"/>
    <p:sldId id="274" r:id="rId8"/>
    <p:sldId id="263" r:id="rId9"/>
    <p:sldId id="269" r:id="rId10"/>
    <p:sldId id="267" r:id="rId11"/>
    <p:sldId id="265" r:id="rId12"/>
    <p:sldId id="264" r:id="rId13"/>
    <p:sldId id="272" r:id="rId14"/>
    <p:sldId id="273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1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7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18348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1224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4889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3654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3654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3654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3200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686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686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6035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2146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005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1"/>
            <a:ext cx="7772400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Font typeface="Calibri"/>
              <a:buNone/>
              <a:defRPr sz="3000" b="1" i="0" u="none" strike="noStrike" cap="non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1"/>
            <a:ext cx="7772400" cy="784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8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64025" y="81727"/>
            <a:ext cx="82296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Font typeface="Calibri"/>
              <a:buNone/>
              <a:defRPr sz="1400" b="1" i="0" u="none" strike="noStrike" cap="non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438150"/>
            <a:ext cx="3994500" cy="455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92273" y="438150"/>
            <a:ext cx="3994499" cy="455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64025" y="81727"/>
            <a:ext cx="82296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Font typeface="Calibri"/>
              <a:buNone/>
              <a:defRPr sz="1400" b="1" i="0" u="none" strike="noStrike" cap="non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4406303"/>
            <a:ext cx="8229600" cy="308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Calibri"/>
              <a:buNone/>
              <a:defRPr sz="1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two 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742950"/>
            <a:ext cx="3994500" cy="424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692273" y="742950"/>
            <a:ext cx="3994500" cy="424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64025" y="43597"/>
            <a:ext cx="8229600" cy="5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Font typeface="Calibri"/>
              <a:buNone/>
              <a:defRPr sz="18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wnhall-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64025" y="81727"/>
            <a:ext cx="8229600" cy="297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2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64025" y="81727"/>
            <a:ext cx="8229600" cy="297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64025" y="81727"/>
            <a:ext cx="82296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Font typeface="Calibri"/>
              <a:buNone/>
              <a:defRPr sz="1400" b="1" i="0" u="none" strike="noStrike" cap="non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438150"/>
            <a:ext cx="3994500" cy="455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438150"/>
            <a:ext cx="3994499" cy="455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64025" y="81727"/>
            <a:ext cx="82296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Font typeface="Calibri"/>
              <a:buNone/>
              <a:defRPr sz="1400" b="1" i="0" u="none" strike="noStrike" cap="non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3"/>
            <a:ext cx="8229600" cy="308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Calibri"/>
              <a:buNone/>
              <a:defRPr sz="1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364025" y="43597"/>
            <a:ext cx="8229600" cy="5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Font typeface="Calibri"/>
              <a:buNone/>
              <a:defRPr sz="1400" b="1" i="0" u="none" strike="noStrike" cap="non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514350"/>
            <a:ext cx="8229600" cy="440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 rot="10800000" flipH="1">
            <a:off x="367400" y="463325"/>
            <a:ext cx="8241300" cy="167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5350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64025" y="43597"/>
            <a:ext cx="8229600" cy="5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Font typeface="Calibri"/>
              <a:buNone/>
              <a:defRPr sz="1400" b="1" i="0" u="none" strike="noStrike" cap="non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514350"/>
            <a:ext cx="8229600" cy="440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1583341"/>
            <a:ext cx="7772400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Font typeface="Calibri"/>
              <a:buNone/>
              <a:defRPr sz="3000" b="1" i="0" u="none" strike="noStrike" cap="non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685800" y="2840051"/>
            <a:ext cx="7772400" cy="784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8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64025" y="81727"/>
            <a:ext cx="82296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●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64025" y="81727"/>
            <a:ext cx="82296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●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717025" y="1598941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ct val="25000"/>
              <a:buFont typeface="Calibri"/>
              <a:buNone/>
            </a:pPr>
            <a:r>
              <a:rPr lang="en" sz="3600" dirty="0" smtClean="0">
                <a:solidFill>
                  <a:srgbClr val="6D9EEB"/>
                </a:solidFill>
              </a:rPr>
              <a:t>T</a:t>
            </a:r>
            <a:r>
              <a:rPr lang="en" sz="2400" dirty="0" smtClean="0">
                <a:solidFill>
                  <a:srgbClr val="6D9EEB"/>
                </a:solidFill>
              </a:rPr>
              <a:t>ransaction</a:t>
            </a:r>
            <a:r>
              <a:rPr lang="en" sz="3600" dirty="0" smtClean="0">
                <a:solidFill>
                  <a:srgbClr val="6D9EEB"/>
                </a:solidFill>
              </a:rPr>
              <a:t> M</a:t>
            </a:r>
            <a:r>
              <a:rPr lang="en" sz="2400" dirty="0" smtClean="0">
                <a:solidFill>
                  <a:srgbClr val="6D9EEB"/>
                </a:solidFill>
              </a:rPr>
              <a:t>anagement</a:t>
            </a:r>
            <a:r>
              <a:rPr lang="en" sz="3600" dirty="0">
                <a:solidFill>
                  <a:srgbClr val="6D9EEB"/>
                </a:solidFill>
              </a:rPr>
              <a:t> </a:t>
            </a:r>
            <a:r>
              <a:rPr lang="en" sz="3600" dirty="0" smtClean="0">
                <a:solidFill>
                  <a:srgbClr val="6D9EEB"/>
                </a:solidFill>
              </a:rPr>
              <a:t>S</a:t>
            </a:r>
            <a:r>
              <a:rPr lang="en" sz="2400" dirty="0" smtClean="0">
                <a:solidFill>
                  <a:srgbClr val="6D9EEB"/>
                </a:solidFill>
              </a:rPr>
              <a:t>ystem (TMS)</a:t>
            </a:r>
            <a:br>
              <a:rPr lang="en" sz="2400" dirty="0" smtClean="0">
                <a:solidFill>
                  <a:srgbClr val="6D9EEB"/>
                </a:solidFill>
              </a:rPr>
            </a:br>
            <a:r>
              <a:rPr lang="en" sz="1600" i="1" dirty="0" smtClean="0">
                <a:solidFill>
                  <a:srgbClr val="6D9EEB"/>
                </a:solidFill>
              </a:rPr>
              <a:t>(formerly known as ATLAS)</a:t>
            </a:r>
            <a:endParaRPr lang="en" sz="1600" i="1" dirty="0">
              <a:solidFill>
                <a:srgbClr val="6D9EEB"/>
              </a:solidFill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685800" y="2840051"/>
            <a:ext cx="7772400" cy="784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lang="en" sz="1800" b="0" i="1" u="none" strike="noStrike" cap="none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September 2017, update</a:t>
            </a:r>
            <a:endParaRPr lang="en" sz="1800" b="0" i="1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64025" y="43597"/>
            <a:ext cx="8229600" cy="5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ct val="25000"/>
              <a:buFont typeface="Calibri"/>
              <a:buNone/>
            </a:pPr>
            <a:r>
              <a:rPr lang="en" sz="1800" b="1" i="0" u="none" strike="noStrike" cap="none" dirty="0" smtClean="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Assumptions</a:t>
            </a:r>
            <a:endParaRPr lang="en" sz="1800" dirty="0">
              <a:solidFill>
                <a:srgbClr val="6D9EEB"/>
              </a:solidFill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64025" y="471575"/>
            <a:ext cx="8229600" cy="432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</a:pPr>
            <a:r>
              <a:rPr lang="en" sz="1800" b="1" i="0" u="none" strike="noStrike" cap="none" dirty="0" smtClea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Milestone 1 - Integrate </a:t>
            </a:r>
            <a:r>
              <a:rPr lang="en" sz="1800" b="1" i="0" u="none" strike="noStrike" cap="none" dirty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" b="1" dirty="0" smtClean="0">
                <a:solidFill>
                  <a:srgbClr val="666666"/>
                </a:solidFill>
              </a:rPr>
              <a:t>TMS</a:t>
            </a:r>
            <a:r>
              <a:rPr lang="en" sz="1800" b="1" i="0" u="none" strike="noStrike" cap="none" dirty="0" smtClea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 (Q2, 2018)</a:t>
            </a:r>
            <a:endParaRPr lang="en" sz="1800" b="1" i="0" u="none" strike="noStrike" cap="none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buClr>
                <a:srgbClr val="666666"/>
              </a:buClr>
              <a:buSzPct val="100000"/>
              <a:buFont typeface="Calibri"/>
              <a:buChar char="○"/>
            </a:pPr>
            <a:r>
              <a:rPr lang="en" dirty="0">
                <a:solidFill>
                  <a:srgbClr val="666666"/>
                </a:solidFill>
              </a:rPr>
              <a:t>Publish and record  all TOMS tickets, natively</a:t>
            </a:r>
          </a:p>
          <a:p>
            <a:pPr marL="742950" lvl="1" indent="-285750">
              <a:buClr>
                <a:srgbClr val="666666"/>
              </a:buClr>
              <a:buSzPct val="100000"/>
              <a:buFont typeface="Calibri"/>
              <a:buChar char="○"/>
            </a:pPr>
            <a:r>
              <a:rPr lang="en" dirty="0">
                <a:solidFill>
                  <a:srgbClr val="666666"/>
                </a:solidFill>
              </a:rPr>
              <a:t>Use it for MIFID after Jan’ 18</a:t>
            </a:r>
          </a:p>
          <a:p>
            <a:pPr marL="228600" lvl="0">
              <a:buClr>
                <a:srgbClr val="666666"/>
              </a:buClr>
            </a:pPr>
            <a:endParaRPr lang="en-US" b="1" dirty="0">
              <a:solidFill>
                <a:srgbClr val="666666"/>
              </a:solidFill>
            </a:endParaRPr>
          </a:p>
          <a:p>
            <a:pPr marL="228600" lvl="0">
              <a:buClr>
                <a:srgbClr val="666666"/>
              </a:buClr>
            </a:pPr>
            <a:r>
              <a:rPr lang="en-US" b="1" dirty="0" smtClean="0">
                <a:solidFill>
                  <a:srgbClr val="666666"/>
                </a:solidFill>
              </a:rPr>
              <a:t>Milestone 2 - Blotters </a:t>
            </a:r>
            <a:r>
              <a:rPr lang="en-US" b="1" dirty="0">
                <a:solidFill>
                  <a:srgbClr val="666666"/>
                </a:solidFill>
              </a:rPr>
              <a:t>using T</a:t>
            </a:r>
            <a:r>
              <a:rPr lang="en-US" b="1" dirty="0" smtClean="0">
                <a:solidFill>
                  <a:srgbClr val="666666"/>
                </a:solidFill>
              </a:rPr>
              <a:t>MS (Q3, 2018)</a:t>
            </a:r>
            <a:endParaRPr lang="en-US" b="1" dirty="0">
              <a:solidFill>
                <a:srgbClr val="666666"/>
              </a:solidFill>
            </a:endParaRPr>
          </a:p>
          <a:p>
            <a:pPr marL="971550" lvl="1" indent="-285750">
              <a:buClr>
                <a:srgbClr val="666666"/>
              </a:buCl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666666"/>
                </a:solidFill>
              </a:rPr>
              <a:t>Read </a:t>
            </a:r>
            <a:r>
              <a:rPr lang="en-US" dirty="0">
                <a:solidFill>
                  <a:srgbClr val="666666"/>
                </a:solidFill>
              </a:rPr>
              <a:t>and write tickets </a:t>
            </a:r>
            <a:r>
              <a:rPr lang="en-US" dirty="0" smtClean="0">
                <a:solidFill>
                  <a:srgbClr val="666666"/>
                </a:solidFill>
              </a:rPr>
              <a:t>natively from  TMS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b="1" dirty="0" smtClean="0">
              <a:solidFill>
                <a:srgbClr val="666666"/>
              </a:solidFill>
            </a:endParaRPr>
          </a:p>
          <a:p>
            <a:pPr marL="228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</a:pPr>
            <a:r>
              <a:rPr lang="en" b="1" dirty="0" smtClean="0">
                <a:solidFill>
                  <a:srgbClr val="666666"/>
                </a:solidFill>
              </a:rPr>
              <a:t>Milestone 3 - Use MTS </a:t>
            </a:r>
            <a:r>
              <a:rPr lang="en" b="1" dirty="0">
                <a:solidFill>
                  <a:srgbClr val="666666"/>
                </a:solidFill>
              </a:rPr>
              <a:t>for downstream </a:t>
            </a:r>
            <a:r>
              <a:rPr lang="en" b="1" dirty="0" smtClean="0">
                <a:solidFill>
                  <a:srgbClr val="666666"/>
                </a:solidFill>
              </a:rPr>
              <a:t>processes (TBD)</a:t>
            </a:r>
            <a:endParaRPr lang="en" b="1" dirty="0">
              <a:solidFill>
                <a:srgbClr val="666666"/>
              </a:solidFill>
            </a:endParaRPr>
          </a:p>
          <a:p>
            <a:pPr marL="914400" lvl="1" indent="-228600" rtl="0">
              <a:spcBef>
                <a:spcPts val="0"/>
              </a:spcBef>
              <a:buClr>
                <a:srgbClr val="666666"/>
              </a:buClr>
              <a:buChar char="○"/>
            </a:pPr>
            <a:r>
              <a:rPr lang="en-US" dirty="0" smtClean="0">
                <a:solidFill>
                  <a:srgbClr val="666666"/>
                </a:solidFill>
              </a:rPr>
              <a:t>P</a:t>
            </a:r>
            <a:r>
              <a:rPr lang="en" dirty="0" smtClean="0">
                <a:solidFill>
                  <a:srgbClr val="666666"/>
                </a:solidFill>
              </a:rPr>
              <a:t>rovide Trade </a:t>
            </a:r>
            <a:r>
              <a:rPr lang="en" dirty="0">
                <a:solidFill>
                  <a:srgbClr val="666666"/>
                </a:solidFill>
              </a:rPr>
              <a:t>feeds and </a:t>
            </a:r>
            <a:r>
              <a:rPr lang="en" dirty="0" smtClean="0">
                <a:solidFill>
                  <a:srgbClr val="666666"/>
                </a:solidFill>
              </a:rPr>
              <a:t>reporting</a:t>
            </a:r>
            <a:endParaRPr dirty="0">
              <a:solidFill>
                <a:srgbClr val="666666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66666"/>
              </a:solidFill>
            </a:endParaRPr>
          </a:p>
          <a:p>
            <a:pPr marL="228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</a:pPr>
            <a:r>
              <a:rPr lang="en" b="1" dirty="0" smtClean="0">
                <a:solidFill>
                  <a:srgbClr val="666666"/>
                </a:solidFill>
              </a:rPr>
              <a:t>Milestone 4 - Position Keeping (TBD)</a:t>
            </a:r>
            <a:endParaRPr lang="en" b="1" dirty="0">
              <a:solidFill>
                <a:srgbClr val="666666"/>
              </a:solidFill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Char char="○"/>
            </a:pPr>
            <a:r>
              <a:rPr lang="en" dirty="0">
                <a:solidFill>
                  <a:srgbClr val="666666"/>
                </a:solidFill>
              </a:rPr>
              <a:t>Record position </a:t>
            </a:r>
            <a:r>
              <a:rPr lang="en" dirty="0" smtClean="0">
                <a:solidFill>
                  <a:srgbClr val="666666"/>
                </a:solidFill>
              </a:rPr>
              <a:t>impacts</a:t>
            </a:r>
            <a:endParaRPr lang="en" dirty="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7F7F7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7F7F7F"/>
                </a:solidFill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7F7F7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7F7F7F"/>
                </a:solidFill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</p:txBody>
      </p:sp>
      <p:cxnSp>
        <p:nvCxnSpPr>
          <p:cNvPr id="116" name="Shape 116"/>
          <p:cNvCxnSpPr/>
          <p:nvPr/>
        </p:nvCxnSpPr>
        <p:spPr>
          <a:xfrm>
            <a:off x="455425" y="459575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64025" y="43597"/>
            <a:ext cx="8229600" cy="5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ct val="25000"/>
              <a:buFont typeface="Calibri"/>
              <a:buNone/>
            </a:pPr>
            <a:r>
              <a:rPr lang="en" sz="1800" b="1" i="0" u="none" strike="noStrike" cap="none" dirty="0" smtClean="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Risks</a:t>
            </a:r>
            <a:endParaRPr lang="en" sz="1800" b="1" i="0" u="none" strike="noStrike" cap="none" dirty="0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64025" y="471575"/>
            <a:ext cx="8229600" cy="3776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</a:pPr>
            <a:r>
              <a:rPr lang="en" sz="1800" b="1" i="0" u="none" strike="noStrike" cap="none" dirty="0" smtClea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Milestone 1 – TOMS to book OTC Derivatives in TMS for a single asset class </a:t>
            </a:r>
            <a:r>
              <a:rPr lang="en" b="1" dirty="0" smtClean="0">
                <a:solidFill>
                  <a:srgbClr val="666666"/>
                </a:solidFill>
              </a:rPr>
              <a:t>(Q2, 2018)</a:t>
            </a:r>
            <a:endParaRPr lang="en" b="1" dirty="0">
              <a:solidFill>
                <a:srgbClr val="666666"/>
              </a:solidFill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alibri"/>
              <a:buChar char="○"/>
            </a:pPr>
            <a:r>
              <a:rPr lang="en" sz="1400" i="0" u="none" strike="noStrike" cap="none" dirty="0">
                <a:solidFill>
                  <a:srgbClr val="666666"/>
                </a:solidFill>
              </a:rPr>
              <a:t>Version Trade/Contract along with lifecycle </a:t>
            </a:r>
            <a:r>
              <a:rPr lang="en" sz="1400" i="0" u="none" strike="noStrike" cap="none" dirty="0" smtClean="0">
                <a:solidFill>
                  <a:srgbClr val="666666"/>
                </a:solidFill>
              </a:rPr>
              <a:t>events for Swaps and be-spoke derivatives</a:t>
            </a:r>
            <a:endParaRPr lang="en" sz="1400" i="0" u="none" strike="noStrike" cap="none" dirty="0">
              <a:solidFill>
                <a:srgbClr val="666666"/>
              </a:solidFill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alibri"/>
              <a:buChar char="○"/>
            </a:pPr>
            <a:r>
              <a:rPr lang="en" sz="1400" i="0" u="none" strike="noStrike" cap="none" dirty="0">
                <a:solidFill>
                  <a:srgbClr val="666666"/>
                </a:solidFill>
              </a:rPr>
              <a:t>Record cashflows due to lifecycle </a:t>
            </a:r>
            <a:r>
              <a:rPr lang="en" sz="1400" i="0" u="none" strike="noStrike" cap="none" dirty="0" smtClean="0">
                <a:solidFill>
                  <a:srgbClr val="666666"/>
                </a:solidFill>
              </a:rPr>
              <a:t>events</a:t>
            </a:r>
          </a:p>
          <a:p>
            <a:pPr lvl="1">
              <a:buClr>
                <a:srgbClr val="666666"/>
              </a:buClr>
              <a:buSzPct val="100000"/>
            </a:pPr>
            <a:endParaRPr lang="en" b="1" dirty="0">
              <a:solidFill>
                <a:srgbClr val="666666"/>
              </a:solidFill>
            </a:endParaRPr>
          </a:p>
          <a:p>
            <a:pPr>
              <a:buClr>
                <a:srgbClr val="666666"/>
              </a:buClr>
              <a:buSzPct val="100000"/>
            </a:pPr>
            <a:r>
              <a:rPr lang="en" b="1" dirty="0">
                <a:solidFill>
                  <a:srgbClr val="666666"/>
                </a:solidFill>
              </a:rPr>
              <a:t> </a:t>
            </a:r>
            <a:r>
              <a:rPr lang="en" b="1" dirty="0" smtClean="0">
                <a:solidFill>
                  <a:srgbClr val="666666"/>
                </a:solidFill>
              </a:rPr>
              <a:t>   Milestone 2 – Trade History (Q3, 2018)</a:t>
            </a:r>
          </a:p>
          <a:p>
            <a:pPr marL="742950" lvl="1" indent="-285750">
              <a:buClr>
                <a:srgbClr val="66666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666666"/>
                </a:solidFill>
              </a:rPr>
              <a:t>Provide history of trade and contract changes</a:t>
            </a:r>
            <a:endParaRPr lang="en" b="1" dirty="0" smtClean="0">
              <a:solidFill>
                <a:srgbClr val="666666"/>
              </a:solidFill>
            </a:endParaRPr>
          </a:p>
          <a:p>
            <a:pPr>
              <a:buClr>
                <a:srgbClr val="666666"/>
              </a:buClr>
              <a:buSzPct val="100000"/>
            </a:pPr>
            <a:r>
              <a:rPr lang="en" b="1" dirty="0">
                <a:solidFill>
                  <a:srgbClr val="666666"/>
                </a:solidFill>
              </a:rPr>
              <a:t/>
            </a:r>
            <a:br>
              <a:rPr lang="en" b="1" dirty="0">
                <a:solidFill>
                  <a:srgbClr val="666666"/>
                </a:solidFill>
              </a:rPr>
            </a:br>
            <a:r>
              <a:rPr lang="en" b="1" dirty="0">
                <a:solidFill>
                  <a:srgbClr val="666666"/>
                </a:solidFill>
              </a:rPr>
              <a:t> </a:t>
            </a:r>
            <a:r>
              <a:rPr lang="en" b="1" dirty="0" smtClean="0">
                <a:solidFill>
                  <a:srgbClr val="666666"/>
                </a:solidFill>
              </a:rPr>
              <a:t>   Milestone 3 </a:t>
            </a:r>
            <a:r>
              <a:rPr lang="en" b="1" dirty="0">
                <a:solidFill>
                  <a:srgbClr val="666666"/>
                </a:solidFill>
              </a:rPr>
              <a:t>– </a:t>
            </a:r>
            <a:r>
              <a:rPr lang="en" b="1" dirty="0" smtClean="0">
                <a:solidFill>
                  <a:srgbClr val="666666"/>
                </a:solidFill>
              </a:rPr>
              <a:t>MARS Integration (Q2/Q3, </a:t>
            </a:r>
            <a:r>
              <a:rPr lang="en" b="1" dirty="0">
                <a:solidFill>
                  <a:srgbClr val="666666"/>
                </a:solidFill>
              </a:rPr>
              <a:t>2018)</a:t>
            </a:r>
          </a:p>
          <a:p>
            <a:pPr marL="742950" lvl="1" indent="-285750">
              <a:buClr>
                <a:srgbClr val="66666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666666"/>
                </a:solidFill>
              </a:rPr>
              <a:t>Integrate with MARS for valuation</a:t>
            </a:r>
            <a:endParaRPr lang="en" b="1" dirty="0">
              <a:solidFill>
                <a:srgbClr val="666666"/>
              </a:solidFill>
            </a:endParaRPr>
          </a:p>
          <a:p>
            <a:pPr>
              <a:buClr>
                <a:srgbClr val="666666"/>
              </a:buClr>
              <a:buSzPct val="100000"/>
            </a:pPr>
            <a:r>
              <a:rPr lang="en" b="1" dirty="0" smtClean="0">
                <a:solidFill>
                  <a:srgbClr val="666666"/>
                </a:solidFill>
              </a:rPr>
              <a:t>  </a:t>
            </a:r>
            <a:br>
              <a:rPr lang="en" b="1" dirty="0" smtClean="0">
                <a:solidFill>
                  <a:srgbClr val="666666"/>
                </a:solidFill>
              </a:rPr>
            </a:br>
            <a:r>
              <a:rPr lang="en" b="1" dirty="0" smtClean="0">
                <a:solidFill>
                  <a:srgbClr val="666666"/>
                </a:solidFill>
              </a:rPr>
              <a:t>   Milestone 4 - Integrate </a:t>
            </a:r>
            <a:r>
              <a:rPr lang="en" b="1" i="0" u="none" strike="noStrike" cap="none" dirty="0" smtClea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EOD Processing (Not planned as yet)</a:t>
            </a:r>
          </a:p>
          <a:p>
            <a:pPr marL="742950" lvl="1" indent="-285750">
              <a:buClr>
                <a:srgbClr val="66666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dirty="0" smtClean="0">
                <a:solidFill>
                  <a:srgbClr val="666666"/>
                </a:solidFill>
              </a:rPr>
              <a:t>Read transactions from MTS</a:t>
            </a:r>
          </a:p>
          <a:p>
            <a:pPr marL="742950" lvl="1" indent="-285750">
              <a:buClr>
                <a:srgbClr val="66666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dirty="0" smtClean="0">
                <a:solidFill>
                  <a:srgbClr val="666666"/>
                </a:solidFill>
              </a:rPr>
              <a:t>Generate actual cashflows/coupon </a:t>
            </a:r>
            <a:r>
              <a:rPr lang="en" dirty="0">
                <a:solidFill>
                  <a:srgbClr val="666666"/>
                </a:solidFill>
              </a:rPr>
              <a:t>payments and store it in </a:t>
            </a:r>
            <a:r>
              <a:rPr lang="en" dirty="0" smtClean="0">
                <a:solidFill>
                  <a:srgbClr val="666666"/>
                </a:solidFill>
              </a:rPr>
              <a:t>TMS</a:t>
            </a:r>
          </a:p>
          <a:p>
            <a:pPr marL="742950" lvl="1" indent="-285750">
              <a:buClr>
                <a:srgbClr val="66666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dirty="0" smtClean="0">
                <a:solidFill>
                  <a:srgbClr val="666666"/>
                </a:solidFill>
              </a:rPr>
              <a:t>Generate/store </a:t>
            </a:r>
            <a:r>
              <a:rPr lang="en" dirty="0">
                <a:solidFill>
                  <a:srgbClr val="666666"/>
                </a:solidFill>
              </a:rPr>
              <a:t>position impacts for </a:t>
            </a:r>
            <a:r>
              <a:rPr lang="en" dirty="0" smtClean="0">
                <a:solidFill>
                  <a:srgbClr val="666666"/>
                </a:solidFill>
              </a:rPr>
              <a:t>PnL </a:t>
            </a:r>
            <a:endParaRPr lang="en" dirty="0">
              <a:solidFill>
                <a:srgbClr val="666666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7F7F7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7F7F7F"/>
                </a:solidFill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7F7F7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7F7F7F"/>
                </a:solidFill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</p:txBody>
      </p:sp>
      <p:cxnSp>
        <p:nvCxnSpPr>
          <p:cNvPr id="109" name="Shape 109"/>
          <p:cNvCxnSpPr/>
          <p:nvPr/>
        </p:nvCxnSpPr>
        <p:spPr>
          <a:xfrm>
            <a:off x="455425" y="459575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64025" y="43597"/>
            <a:ext cx="8229600" cy="5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ct val="25000"/>
              <a:buFont typeface="Calibri"/>
              <a:buNone/>
            </a:pPr>
            <a:r>
              <a:rPr lang="en" sz="1800" b="1" i="0" u="none" strike="noStrike" cap="none" dirty="0" smtClean="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APPENDIX A</a:t>
            </a:r>
            <a:endParaRPr lang="en" sz="1800" b="1" i="0" u="none" strike="noStrike" cap="none" dirty="0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64025" y="471575"/>
            <a:ext cx="8229600" cy="4157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Trades </a:t>
            </a:r>
            <a:r>
              <a:rPr lang="en-US" sz="1400" dirty="0" smtClean="0">
                <a:solidFill>
                  <a:schemeClr val="bg2"/>
                </a:solidFill>
              </a:rPr>
              <a:t>(Can be </a:t>
            </a:r>
            <a:r>
              <a:rPr lang="en-US" sz="1400" dirty="0">
                <a:solidFill>
                  <a:schemeClr val="bg2"/>
                </a:solidFill>
              </a:rPr>
              <a:t>modeled under the trade model, without much variation):</a:t>
            </a:r>
          </a:p>
          <a:p>
            <a:pPr lvl="1"/>
            <a:r>
              <a:rPr lang="en-US" sz="1000" dirty="0">
                <a:solidFill>
                  <a:schemeClr val="bg2"/>
                </a:solidFill>
              </a:rPr>
              <a:t>- Equities</a:t>
            </a:r>
          </a:p>
          <a:p>
            <a:pPr lvl="1"/>
            <a:r>
              <a:rPr lang="en-US" sz="1000" dirty="0">
                <a:solidFill>
                  <a:schemeClr val="bg2"/>
                </a:solidFill>
              </a:rPr>
              <a:t>- Vanilla fixed income (Corps, </a:t>
            </a:r>
            <a:r>
              <a:rPr lang="en-US" sz="1000" dirty="0" err="1">
                <a:solidFill>
                  <a:schemeClr val="bg2"/>
                </a:solidFill>
              </a:rPr>
              <a:t>Munis</a:t>
            </a:r>
            <a:r>
              <a:rPr lang="en-US" sz="1000" dirty="0">
                <a:solidFill>
                  <a:schemeClr val="bg2"/>
                </a:solidFill>
              </a:rPr>
              <a:t>, </a:t>
            </a:r>
            <a:r>
              <a:rPr lang="en-US" sz="1000" dirty="0" err="1">
                <a:solidFill>
                  <a:schemeClr val="bg2"/>
                </a:solidFill>
              </a:rPr>
              <a:t>etc</a:t>
            </a:r>
            <a:r>
              <a:rPr lang="en-US" sz="1000" dirty="0">
                <a:solidFill>
                  <a:schemeClr val="bg2"/>
                </a:solidFill>
              </a:rPr>
              <a:t>)</a:t>
            </a:r>
          </a:p>
          <a:p>
            <a:pPr lvl="1"/>
            <a:r>
              <a:rPr lang="en-US" sz="1000" dirty="0">
                <a:solidFill>
                  <a:schemeClr val="bg2"/>
                </a:solidFill>
              </a:rPr>
              <a:t>- Options</a:t>
            </a:r>
          </a:p>
          <a:p>
            <a:pPr lvl="1"/>
            <a:r>
              <a:rPr lang="en-US" sz="1000" dirty="0">
                <a:solidFill>
                  <a:schemeClr val="bg2"/>
                </a:solidFill>
              </a:rPr>
              <a:t>- Futures</a:t>
            </a:r>
          </a:p>
          <a:p>
            <a:pPr lvl="1"/>
            <a:r>
              <a:rPr lang="en-US" sz="1000" dirty="0">
                <a:solidFill>
                  <a:schemeClr val="bg2"/>
                </a:solidFill>
              </a:rPr>
              <a:t>- Index</a:t>
            </a:r>
          </a:p>
          <a:p>
            <a:pPr lvl="1"/>
            <a:r>
              <a:rPr lang="en-US" sz="1000" dirty="0">
                <a:solidFill>
                  <a:schemeClr val="bg2"/>
                </a:solidFill>
              </a:rPr>
              <a:t>- Mortgages</a:t>
            </a:r>
          </a:p>
          <a:p>
            <a:pPr lvl="1"/>
            <a:r>
              <a:rPr lang="en-US" sz="1000" dirty="0">
                <a:solidFill>
                  <a:schemeClr val="bg2"/>
                </a:solidFill>
              </a:rPr>
              <a:t>- FX (spot, forwards)</a:t>
            </a:r>
          </a:p>
          <a:p>
            <a:pPr lvl="1"/>
            <a:r>
              <a:rPr lang="en-US" sz="1000" dirty="0">
                <a:solidFill>
                  <a:schemeClr val="bg2"/>
                </a:solidFill>
              </a:rPr>
              <a:t>- Swaps (inclusive of CFDs)</a:t>
            </a:r>
          </a:p>
          <a:p>
            <a:pPr lvl="1"/>
            <a:r>
              <a:rPr lang="en-US" sz="1000" dirty="0">
                <a:solidFill>
                  <a:schemeClr val="bg2"/>
                </a:solidFill>
              </a:rPr>
              <a:t>- Loans</a:t>
            </a:r>
          </a:p>
          <a:p>
            <a:pPr lvl="1"/>
            <a:r>
              <a:rPr lang="en-US" sz="1000" dirty="0">
                <a:solidFill>
                  <a:schemeClr val="bg2"/>
                </a:solidFill>
              </a:rPr>
              <a:t>- Commodities</a:t>
            </a:r>
          </a:p>
          <a:p>
            <a:pPr lvl="1"/>
            <a:r>
              <a:rPr lang="en-US" sz="1000" dirty="0">
                <a:solidFill>
                  <a:schemeClr val="bg2"/>
                </a:solidFill>
              </a:rPr>
              <a:t>- Money Markets / Repos / Overnight or Term </a:t>
            </a:r>
            <a:r>
              <a:rPr lang="en-US" sz="1000" dirty="0" smtClean="0">
                <a:solidFill>
                  <a:schemeClr val="bg2"/>
                </a:solidFill>
              </a:rPr>
              <a:t>Deposits\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>
                <a:solidFill>
                  <a:schemeClr val="bg2"/>
                </a:solidFill>
              </a:rPr>
              <a:t>Transfers</a:t>
            </a:r>
          </a:p>
          <a:p>
            <a:pPr lvl="1"/>
            <a:r>
              <a:rPr lang="en-US" sz="1000" dirty="0">
                <a:solidFill>
                  <a:schemeClr val="bg2"/>
                </a:solidFill>
              </a:rPr>
              <a:t>- Cash deposit/withdrawal/transfer</a:t>
            </a:r>
          </a:p>
          <a:p>
            <a:pPr lvl="1"/>
            <a:r>
              <a:rPr lang="en-US" sz="1000" dirty="0">
                <a:solidFill>
                  <a:schemeClr val="bg2"/>
                </a:solidFill>
              </a:rPr>
              <a:t>- Asset Transfers</a:t>
            </a:r>
          </a:p>
          <a:p>
            <a:pPr lvl="1"/>
            <a:r>
              <a:rPr lang="en-US" sz="1000" dirty="0">
                <a:solidFill>
                  <a:schemeClr val="bg2"/>
                </a:solidFill>
              </a:rPr>
              <a:t>- Journals (addition of securities without a specific trade attached)</a:t>
            </a:r>
          </a:p>
          <a:p>
            <a:endParaRPr lang="en-US" sz="1400" dirty="0"/>
          </a:p>
          <a:p>
            <a:r>
              <a:rPr lang="en-US" sz="1400" dirty="0" smtClean="0"/>
              <a:t>- </a:t>
            </a:r>
            <a:r>
              <a:rPr lang="en-US" sz="1200" dirty="0" smtClean="0">
                <a:solidFill>
                  <a:schemeClr val="bg2"/>
                </a:solidFill>
              </a:rPr>
              <a:t>Coupon Payments and Cash flows (for </a:t>
            </a:r>
            <a:r>
              <a:rPr lang="en-US" sz="1200" dirty="0">
                <a:solidFill>
                  <a:schemeClr val="bg2"/>
                </a:solidFill>
              </a:rPr>
              <a:t>lack of a better term)</a:t>
            </a:r>
          </a:p>
          <a:p>
            <a:pPr lvl="1"/>
            <a:r>
              <a:rPr lang="en-US" sz="800" dirty="0" smtClean="0">
                <a:solidFill>
                  <a:schemeClr val="bg2"/>
                </a:solidFill>
              </a:rPr>
              <a:t>- Splits</a:t>
            </a:r>
          </a:p>
          <a:p>
            <a:pPr lvl="1"/>
            <a:r>
              <a:rPr lang="en-US" sz="800" dirty="0" smtClean="0">
                <a:solidFill>
                  <a:schemeClr val="bg2"/>
                </a:solidFill>
              </a:rPr>
              <a:t>- </a:t>
            </a:r>
            <a:r>
              <a:rPr lang="en-US" sz="800" dirty="0">
                <a:solidFill>
                  <a:schemeClr val="bg2"/>
                </a:solidFill>
              </a:rPr>
              <a:t>Dividends</a:t>
            </a:r>
          </a:p>
          <a:p>
            <a:pPr lvl="1"/>
            <a:r>
              <a:rPr lang="en-US" sz="800" dirty="0">
                <a:solidFill>
                  <a:schemeClr val="bg2"/>
                </a:solidFill>
              </a:rPr>
              <a:t>- Coupons</a:t>
            </a:r>
          </a:p>
          <a:p>
            <a:pPr lvl="1"/>
            <a:r>
              <a:rPr lang="en-US" sz="800" dirty="0">
                <a:solidFill>
                  <a:schemeClr val="bg2"/>
                </a:solidFill>
              </a:rPr>
              <a:t>- Defaults</a:t>
            </a:r>
          </a:p>
          <a:p>
            <a:endParaRPr lang="en-US" sz="12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7F7F7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7F7F7F"/>
                </a:solidFill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7F7F7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7F7F7F"/>
                </a:solidFill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</p:txBody>
      </p:sp>
      <p:cxnSp>
        <p:nvCxnSpPr>
          <p:cNvPr id="109" name="Shape 109"/>
          <p:cNvCxnSpPr/>
          <p:nvPr/>
        </p:nvCxnSpPr>
        <p:spPr>
          <a:xfrm>
            <a:off x="455425" y="459575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21635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64025" y="43597"/>
            <a:ext cx="8229600" cy="5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ct val="25000"/>
              <a:buFont typeface="Calibri"/>
              <a:buNone/>
            </a:pPr>
            <a:r>
              <a:rPr lang="en" sz="1800" b="1" i="0" u="none" strike="noStrike" cap="none" dirty="0" smtClean="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APPENDIX </a:t>
            </a:r>
            <a:r>
              <a:rPr lang="en" sz="1800" b="0" i="0" u="none" strike="noStrike" cap="none" dirty="0" smtClean="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lang="en" sz="1800" b="1" i="0" u="none" strike="noStrike" cap="none" dirty="0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64025" y="471575"/>
            <a:ext cx="8229600" cy="4157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 Light" panose="020F0302020204030204" pitchFamily="34" charset="0"/>
              </a:rPr>
              <a:t>trade2.f|-&gt; update transaction (</a:t>
            </a:r>
            <a:r>
              <a:rPr lang="en-US" dirty="0" err="1">
                <a:solidFill>
                  <a:schemeClr val="bg2"/>
                </a:solidFill>
                <a:latin typeface="Calibri Light" panose="020F0302020204030204" pitchFamily="34" charset="0"/>
              </a:rPr>
              <a:t>accftrn</a:t>
            </a:r>
            <a:r>
              <a:rPr lang="en-US" dirty="0">
                <a:solidFill>
                  <a:schemeClr val="bg2"/>
                </a:solidFill>
                <a:latin typeface="Calibri Light" panose="020F0302020204030204" pitchFamily="34" charset="0"/>
              </a:rPr>
              <a:t>)</a:t>
            </a:r>
          </a:p>
          <a:p>
            <a:r>
              <a:rPr lang="en-US" dirty="0" smtClean="0">
                <a:solidFill>
                  <a:schemeClr val="bg2"/>
                </a:solidFill>
                <a:latin typeface="Calibri Light" panose="020F0302020204030204" pitchFamily="34" charset="0"/>
              </a:rPr>
              <a:t>	|-&gt; </a:t>
            </a:r>
            <a:r>
              <a:rPr lang="en-US" dirty="0">
                <a:solidFill>
                  <a:schemeClr val="bg2"/>
                </a:solidFill>
                <a:latin typeface="Calibri Light" panose="020F0302020204030204" pitchFamily="34" charset="0"/>
              </a:rPr>
              <a:t>notify middle office (</a:t>
            </a:r>
            <a:r>
              <a:rPr lang="en-US" dirty="0" err="1">
                <a:solidFill>
                  <a:schemeClr val="bg2"/>
                </a:solidFill>
                <a:latin typeface="Calibri Light" panose="020F0302020204030204" pitchFamily="34" charset="0"/>
              </a:rPr>
              <a:t>ok_release</a:t>
            </a:r>
            <a:r>
              <a:rPr lang="en-US" dirty="0">
                <a:solidFill>
                  <a:schemeClr val="bg2"/>
                </a:solidFill>
                <a:latin typeface="Calibri Light" panose="020F0302020204030204" pitchFamily="34" charset="0"/>
              </a:rPr>
              <a:t>)</a:t>
            </a:r>
          </a:p>
          <a:p>
            <a:r>
              <a:rPr lang="en-US" dirty="0" smtClean="0">
                <a:solidFill>
                  <a:schemeClr val="bg2"/>
                </a:solidFill>
                <a:latin typeface="Calibri Light" panose="020F0302020204030204" pitchFamily="34" charset="0"/>
              </a:rPr>
              <a:t>	|-&gt; </a:t>
            </a:r>
            <a:r>
              <a:rPr lang="en-US" dirty="0">
                <a:solidFill>
                  <a:schemeClr val="bg2"/>
                </a:solidFill>
                <a:latin typeface="Calibri Light" panose="020F0302020204030204" pitchFamily="34" charset="0"/>
              </a:rPr>
              <a:t>send trade feed (sendtkt2)</a:t>
            </a:r>
          </a:p>
          <a:p>
            <a:r>
              <a:rPr lang="en-US" dirty="0" smtClean="0">
                <a:solidFill>
                  <a:schemeClr val="bg2"/>
                </a:solidFill>
                <a:latin typeface="Calibri Light" panose="020F0302020204030204" pitchFamily="34" charset="0"/>
              </a:rPr>
              <a:t>	|-&gt; </a:t>
            </a:r>
            <a:r>
              <a:rPr lang="en-US" dirty="0">
                <a:solidFill>
                  <a:schemeClr val="bg2"/>
                </a:solidFill>
                <a:latin typeface="Calibri Light" panose="020F0302020204030204" pitchFamily="34" charset="0"/>
              </a:rPr>
              <a:t>update position (</a:t>
            </a:r>
            <a:r>
              <a:rPr lang="en-US" dirty="0" err="1">
                <a:solidFill>
                  <a:schemeClr val="bg2"/>
                </a:solidFill>
                <a:latin typeface="Calibri Light" panose="020F0302020204030204" pitchFamily="34" charset="0"/>
              </a:rPr>
              <a:t>create.f</a:t>
            </a:r>
            <a:r>
              <a:rPr lang="en-US" dirty="0">
                <a:solidFill>
                  <a:schemeClr val="bg2"/>
                </a:solidFill>
                <a:latin typeface="Calibri Light" panose="020F0302020204030204" pitchFamily="34" charset="0"/>
              </a:rPr>
              <a:t> -&gt; </a:t>
            </a:r>
            <a:r>
              <a:rPr lang="en-US" dirty="0" err="1">
                <a:solidFill>
                  <a:schemeClr val="bg2"/>
                </a:solidFill>
                <a:latin typeface="Calibri Light" panose="020F0302020204030204" pitchFamily="34" charset="0"/>
              </a:rPr>
              <a:t>accfpdb</a:t>
            </a:r>
            <a:r>
              <a:rPr lang="en-US" dirty="0">
                <a:solidFill>
                  <a:schemeClr val="bg2"/>
                </a:solidFill>
                <a:latin typeface="Calibri Light" panose="020F0302020204030204" pitchFamily="34" charset="0"/>
              </a:rPr>
              <a:t>/</a:t>
            </a:r>
            <a:r>
              <a:rPr lang="en-US" dirty="0" err="1">
                <a:solidFill>
                  <a:schemeClr val="bg2"/>
                </a:solidFill>
                <a:latin typeface="Calibri Light" panose="020F0302020204030204" pitchFamily="34" charset="0"/>
              </a:rPr>
              <a:t>hpos</a:t>
            </a:r>
            <a:r>
              <a:rPr lang="en-US" dirty="0">
                <a:solidFill>
                  <a:schemeClr val="bg2"/>
                </a:solidFill>
                <a:latin typeface="Calibri Light" panose="020F0302020204030204" pitchFamily="34" charset="0"/>
              </a:rPr>
              <a:t>)</a:t>
            </a:r>
          </a:p>
          <a:p>
            <a:r>
              <a:rPr lang="en-US" dirty="0" smtClean="0">
                <a:solidFill>
                  <a:schemeClr val="bg2"/>
                </a:solidFill>
                <a:latin typeface="Calibri Light" panose="020F0302020204030204" pitchFamily="34" charset="0"/>
              </a:rPr>
              <a:t>	|-&gt; </a:t>
            </a:r>
            <a:r>
              <a:rPr lang="en-US" dirty="0">
                <a:solidFill>
                  <a:schemeClr val="bg2"/>
                </a:solidFill>
                <a:latin typeface="Calibri Light" panose="020F0302020204030204" pitchFamily="34" charset="0"/>
              </a:rPr>
              <a:t>send position feed</a:t>
            </a:r>
          </a:p>
          <a:p>
            <a:r>
              <a:rPr lang="en-US" dirty="0" smtClean="0">
                <a:solidFill>
                  <a:schemeClr val="bg2"/>
                </a:solidFill>
                <a:latin typeface="Calibri Light" panose="020F0302020204030204" pitchFamily="34" charset="0"/>
              </a:rPr>
              <a:t>	|-&gt; </a:t>
            </a:r>
            <a:r>
              <a:rPr lang="en-US" dirty="0">
                <a:solidFill>
                  <a:schemeClr val="bg2"/>
                </a:solidFill>
                <a:latin typeface="Calibri Light" panose="020F0302020204030204" pitchFamily="34" charset="0"/>
              </a:rPr>
              <a:t>update cash database (ufpssumm2)</a:t>
            </a:r>
          </a:p>
          <a:p>
            <a:r>
              <a:rPr lang="en-US" dirty="0" smtClean="0">
                <a:solidFill>
                  <a:schemeClr val="bg2"/>
                </a:solidFill>
                <a:latin typeface="Calibri Light" panose="020F0302020204030204" pitchFamily="34" charset="0"/>
              </a:rPr>
              <a:t>	|-&gt; </a:t>
            </a:r>
            <a:r>
              <a:rPr lang="en-US" dirty="0">
                <a:solidFill>
                  <a:schemeClr val="bg2"/>
                </a:solidFill>
                <a:latin typeface="Calibri Light" panose="020F0302020204030204" pitchFamily="34" charset="0"/>
              </a:rPr>
              <a:t>update compliance</a:t>
            </a:r>
          </a:p>
          <a:p>
            <a:endParaRPr lang="en-US" sz="12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7F7F7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7F7F7F"/>
                </a:solidFill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7F7F7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7F7F7F"/>
                </a:solidFill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</p:txBody>
      </p:sp>
      <p:cxnSp>
        <p:nvCxnSpPr>
          <p:cNvPr id="109" name="Shape 109"/>
          <p:cNvCxnSpPr/>
          <p:nvPr/>
        </p:nvCxnSpPr>
        <p:spPr>
          <a:xfrm>
            <a:off x="455425" y="459575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8760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329418" y="589500"/>
            <a:ext cx="6757182" cy="2972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429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lang="en" sz="1800" dirty="0" smtClean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b="0" i="0" u="none" strike="noStrike" cap="none" dirty="0" smtClea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Goals</a:t>
            </a:r>
          </a:p>
          <a:p>
            <a:pPr marL="7429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</a:p>
          <a:p>
            <a:pPr marL="7429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b="0" i="0" u="none" strike="noStrike" cap="none" dirty="0" smtClea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Milestones</a:t>
            </a:r>
          </a:p>
          <a:p>
            <a:pPr marL="7429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Assumptions</a:t>
            </a:r>
          </a:p>
          <a:p>
            <a:pPr marL="7429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b="0" i="0" u="none" strike="noStrike" cap="none" dirty="0" smtClean="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Risks</a:t>
            </a:r>
          </a:p>
          <a:p>
            <a:pPr marL="7429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endParaRPr lang="en" sz="1800" b="0" i="0" u="none" strike="noStrike" cap="none" dirty="0" smtClean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 panose="020B0604020202020204" pitchFamily="34" charset="0"/>
              <a:buChar char="•"/>
            </a:pPr>
            <a:endParaRPr lang="en" sz="1800" b="0" i="0" u="none" strike="noStrike" cap="none" dirty="0" smtClean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218100" y="145650"/>
            <a:ext cx="8827500" cy="44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libri"/>
              <a:buNone/>
            </a:pPr>
            <a:r>
              <a:rPr lang="en" sz="1800" b="1" i="0" u="none" strike="noStrike" cap="none" dirty="0">
                <a:solidFill>
                  <a:srgbClr val="551CF4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cxnSp>
        <p:nvCxnSpPr>
          <p:cNvPr id="62" name="Shape 62"/>
          <p:cNvCxnSpPr/>
          <p:nvPr/>
        </p:nvCxnSpPr>
        <p:spPr>
          <a:xfrm>
            <a:off x="303025" y="611975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64025" y="30150"/>
            <a:ext cx="8229600" cy="5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ct val="25000"/>
              <a:buFont typeface="Calibri"/>
              <a:buNone/>
            </a:pPr>
            <a:r>
              <a:rPr lang="en" sz="1400" b="1" i="0" u="none" strike="noStrike" cap="none" dirty="0" smtClean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endParaRPr lang="en" sz="1400" b="1" i="0" u="none" strike="noStrike" cap="none" dirty="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 txBox="1"/>
          <p:nvPr/>
        </p:nvSpPr>
        <p:spPr>
          <a:xfrm>
            <a:off x="381000" y="590550"/>
            <a:ext cx="7984025" cy="24160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600" b="0" i="0" u="none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Trading (Orders, Allocations, Trades 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Transfers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Cash Deposits, Withdrawals and Transfers</a:t>
            </a:r>
          </a:p>
          <a:p>
            <a:pPr marL="285750" lvl="1" indent="-28575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Journals (addition of securities without specific trade attached)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600" b="0" i="0" u="none" strike="noStrike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Corporate Actions</a:t>
            </a:r>
            <a:endParaRPr lang="en" sz="1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849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64025" y="30150"/>
            <a:ext cx="8229600" cy="5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ct val="25000"/>
              <a:buFont typeface="Calibri"/>
              <a:buNone/>
            </a:pPr>
            <a:r>
              <a:rPr lang="en" sz="1400" b="1" i="0" u="none" strike="noStrike" cap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Goals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381000" y="590550"/>
            <a:ext cx="7984025" cy="36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lvl="3" indent="-2857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600" b="0" i="0" u="none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Trade Content Management</a:t>
            </a:r>
          </a:p>
          <a:p>
            <a:pPr lvl="8">
              <a:buClr>
                <a:schemeClr val="dk1"/>
              </a:buClr>
              <a:buSzPct val="100000"/>
            </a:pP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 -  </a:t>
            </a:r>
            <a:r>
              <a:rPr lang="en" sz="1200" b="0" i="0" u="none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Store and version full trade </a:t>
            </a:r>
            <a:r>
              <a:rPr lang="en" sz="12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and asset lifecycle starting from Trade </a:t>
            </a:r>
            <a:r>
              <a:rPr lang="en" sz="1200" b="0" i="0" u="none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Capture</a:t>
            </a:r>
            <a:r>
              <a:rPr lang="e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and Position Impacts</a:t>
            </a:r>
            <a:br>
              <a:rPr lang="e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   -   Capture changes via business events for inbuilt audit</a:t>
            </a:r>
          </a:p>
          <a:p>
            <a:pPr lvl="8">
              <a:buClr>
                <a:schemeClr val="dk1"/>
              </a:buClr>
              <a:buSzPct val="100000"/>
            </a:pPr>
            <a:r>
              <a:rPr lang="e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   -   Store operational and process control of data</a:t>
            </a:r>
            <a:br>
              <a:rPr lang="e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4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Explain impact of changes throughout lifecycle via Business </a:t>
            </a:r>
            <a:r>
              <a:rPr lang="en" sz="1400" b="0" i="0" u="none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br>
              <a:rPr lang="en" sz="1400" b="0" i="0" u="none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14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</a:pP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Maintain clear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separation of</a:t>
            </a:r>
            <a:r>
              <a:rPr lang="en" sz="14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Trade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Instrument </a:t>
            </a:r>
            <a:r>
              <a:rPr lang="en" sz="1400" b="0" i="0" u="none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(Deal </a:t>
            </a:r>
            <a:r>
              <a:rPr lang="en" sz="14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Structure, Assets, Securities) </a:t>
            </a:r>
            <a:r>
              <a:rPr lang="en" sz="1400" b="0" i="0" u="none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</a:pPr>
            <a:endParaRPr lang="en" sz="1400" b="0" i="0" u="none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</a:pP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Eliminate exising in-line Calc-Route calls</a:t>
            </a: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Font typeface="Arial"/>
              <a:buChar char="•"/>
            </a:pPr>
            <a:endParaRPr lang="en-US" dirty="0" smtClean="0"/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Font typeface="Arial"/>
              <a:buChar char="•"/>
            </a:pPr>
            <a:r>
              <a:rPr lang="en-US" dirty="0" smtClean="0">
                <a:latin typeface="Calibri Light" panose="020F0302020204030204" pitchFamily="34" charset="0"/>
              </a:rPr>
              <a:t>Provide managed </a:t>
            </a:r>
            <a:r>
              <a:rPr lang="en-US" dirty="0">
                <a:latin typeface="Calibri Light" panose="020F0302020204030204" pitchFamily="34" charset="0"/>
              </a:rPr>
              <a:t>s</a:t>
            </a:r>
            <a:r>
              <a:rPr lang="en-US" dirty="0" smtClean="0">
                <a:latin typeface="Calibri Light" panose="020F0302020204030204" pitchFamily="34" charset="0"/>
              </a:rPr>
              <a:t>torage </a:t>
            </a:r>
            <a:r>
              <a:rPr lang="en-US" dirty="0">
                <a:latin typeface="Calibri Light" panose="020F0302020204030204" pitchFamily="34" charset="0"/>
              </a:rPr>
              <a:t>and </a:t>
            </a:r>
            <a:r>
              <a:rPr lang="en-US" dirty="0" smtClean="0">
                <a:latin typeface="Calibri Light" panose="020F0302020204030204" pitchFamily="34" charset="0"/>
              </a:rPr>
              <a:t>archival</a:t>
            </a:r>
            <a:endParaRPr lang="en-US" dirty="0">
              <a:latin typeface="Calibri Light" panose="020F0302020204030204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</a:pPr>
            <a:endParaRPr lang="en" sz="14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061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64025" y="43597"/>
            <a:ext cx="8229600" cy="560400"/>
          </a:xfrm>
          <a:prstGeom prst="rect">
            <a:avLst/>
          </a:prstGeom>
          <a:noFill/>
          <a:ln w="19050" cap="flat" cmpd="sng">
            <a:solidFill>
              <a:srgbClr val="999999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ct val="25000"/>
              <a:buFont typeface="Calibri"/>
              <a:buNone/>
            </a:pPr>
            <a:r>
              <a:rPr lang="en" sz="1800" dirty="0" smtClean="0">
                <a:solidFill>
                  <a:srgbClr val="6D9EEB"/>
                </a:solidFill>
              </a:rPr>
              <a:t>Objectives</a:t>
            </a:r>
            <a:endParaRPr lang="en" sz="1800" dirty="0">
              <a:solidFill>
                <a:srgbClr val="6D9EEB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528450"/>
            <a:ext cx="8229600" cy="432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 TMS platform is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ready to process, version and store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following;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Ticket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Allocations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Trade and Cash Flows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Position Impacts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TMS is asset agnostic which enables application teams to choose either an asset specific migration plan or to migrate business functions for all assets by transaction type.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Decommissioning of existing transaction (FTRNDB) will happen in late 2018 and throughout 2019</a:t>
            </a:r>
          </a:p>
          <a:p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" dirty="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7F7F7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7F7F7F"/>
                </a:solidFill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7F7F7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7F7F7F"/>
                </a:solidFill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</p:txBody>
      </p:sp>
      <p:cxnSp>
        <p:nvCxnSpPr>
          <p:cNvPr id="102" name="Shape 102"/>
          <p:cNvCxnSpPr/>
          <p:nvPr/>
        </p:nvCxnSpPr>
        <p:spPr>
          <a:xfrm>
            <a:off x="455425" y="459575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62044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64025" y="43597"/>
            <a:ext cx="8229600" cy="560400"/>
          </a:xfrm>
          <a:prstGeom prst="rect">
            <a:avLst/>
          </a:prstGeom>
          <a:noFill/>
          <a:ln w="19050" cap="flat" cmpd="sng">
            <a:solidFill>
              <a:srgbClr val="999999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ct val="25000"/>
              <a:buFont typeface="Calibri"/>
              <a:buNone/>
            </a:pPr>
            <a:r>
              <a:rPr lang="en" sz="1800" dirty="0" smtClean="0">
                <a:solidFill>
                  <a:srgbClr val="6D9EEB"/>
                </a:solidFill>
              </a:rPr>
              <a:t>Approach</a:t>
            </a:r>
            <a:endParaRPr lang="en" sz="1800" dirty="0">
              <a:solidFill>
                <a:srgbClr val="6D9EEB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528450"/>
            <a:ext cx="8229600" cy="432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Assess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current environment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migrate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Plan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migration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Architecting/decide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new target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functional environment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Implementing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migration by using available tools and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Managing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newly migrated environment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7F7F7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7F7F7F"/>
                </a:solidFill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7F7F7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7F7F7F"/>
                </a:solidFill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</p:txBody>
      </p:sp>
      <p:cxnSp>
        <p:nvCxnSpPr>
          <p:cNvPr id="102" name="Shape 102"/>
          <p:cNvCxnSpPr/>
          <p:nvPr/>
        </p:nvCxnSpPr>
        <p:spPr>
          <a:xfrm>
            <a:off x="455425" y="459575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7550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64025" y="43597"/>
            <a:ext cx="8229600" cy="560400"/>
          </a:xfrm>
          <a:prstGeom prst="rect">
            <a:avLst/>
          </a:prstGeom>
          <a:noFill/>
          <a:ln w="19050" cap="flat" cmpd="sng">
            <a:solidFill>
              <a:srgbClr val="999999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ct val="25000"/>
              <a:buFont typeface="Calibri"/>
              <a:buNone/>
            </a:pPr>
            <a:r>
              <a:rPr lang="en" sz="1800" dirty="0" smtClean="0">
                <a:solidFill>
                  <a:srgbClr val="6D9EEB"/>
                </a:solidFill>
              </a:rPr>
              <a:t>Goals</a:t>
            </a:r>
            <a:endParaRPr lang="en" sz="1800" dirty="0">
              <a:solidFill>
                <a:srgbClr val="6D9EEB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287825" y="547775"/>
            <a:ext cx="8229600" cy="432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</a:pPr>
            <a:r>
              <a:rPr lang="en" b="1" dirty="0" smtClean="0">
                <a:solidFill>
                  <a:srgbClr val="666666"/>
                </a:solidFill>
              </a:rPr>
              <a:t>Milestone 1 - AIM </a:t>
            </a:r>
            <a:r>
              <a:rPr lang="en" b="1" dirty="0">
                <a:solidFill>
                  <a:srgbClr val="666666"/>
                </a:solidFill>
              </a:rPr>
              <a:t>Allocation Domain </a:t>
            </a:r>
            <a:r>
              <a:rPr lang="en" b="1" dirty="0" smtClean="0">
                <a:solidFill>
                  <a:srgbClr val="666666"/>
                </a:solidFill>
              </a:rPr>
              <a:t> (Q4, 2017)</a:t>
            </a:r>
            <a:endParaRPr lang="en" b="1" dirty="0">
              <a:solidFill>
                <a:srgbClr val="666666"/>
              </a:solidFill>
            </a:endParaRPr>
          </a:p>
          <a:p>
            <a:pPr marL="742950" lvl="1" indent="-285750" rtl="0">
              <a:lnSpc>
                <a:spcPct val="10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rial"/>
              <a:buChar char="○"/>
            </a:pPr>
            <a:r>
              <a:rPr lang="en" dirty="0">
                <a:solidFill>
                  <a:schemeClr val="bg2"/>
                </a:solidFill>
              </a:rPr>
              <a:t>Covers full lifecycle of allocation processing (from internal allocations to street side allocations and  confirmations)</a:t>
            </a:r>
          </a:p>
          <a:p>
            <a:pPr marL="742950" lvl="1" indent="-28575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rial"/>
              <a:buChar char="○"/>
            </a:pPr>
            <a:r>
              <a:rPr lang="en" dirty="0" smtClean="0">
                <a:solidFill>
                  <a:schemeClr val="bg2"/>
                </a:solidFill>
              </a:rPr>
              <a:t>Support upto 1000 Allocations/Block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lang="en" dirty="0" smtClean="0">
                <a:solidFill>
                  <a:schemeClr val="bg2"/>
                </a:solidFill>
              </a:rPr>
              <a:t>Status – Integration with AIM OMS and middle office functions, in-progress</a:t>
            </a:r>
            <a:br>
              <a:rPr lang="en" dirty="0" smtClean="0">
                <a:solidFill>
                  <a:schemeClr val="bg2"/>
                </a:solidFill>
              </a:rPr>
            </a:br>
            <a:endParaRPr lang="en" b="1" dirty="0">
              <a:solidFill>
                <a:schemeClr val="bg2"/>
              </a:solidFill>
            </a:endParaRPr>
          </a:p>
          <a:p>
            <a:pPr marL="228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</a:pPr>
            <a:r>
              <a:rPr lang="en" b="1" dirty="0" smtClean="0">
                <a:solidFill>
                  <a:srgbClr val="666666"/>
                </a:solidFill>
              </a:rPr>
              <a:t>Milestone 2 - Mid-office </a:t>
            </a:r>
            <a:r>
              <a:rPr lang="en" b="1" dirty="0">
                <a:solidFill>
                  <a:srgbClr val="666666"/>
                </a:solidFill>
              </a:rPr>
              <a:t>street-side Allocation </a:t>
            </a:r>
            <a:r>
              <a:rPr lang="en" b="1" dirty="0" smtClean="0">
                <a:solidFill>
                  <a:srgbClr val="666666"/>
                </a:solidFill>
              </a:rPr>
              <a:t>(Q2, 2018)</a:t>
            </a:r>
            <a:endParaRPr lang="en" b="1" dirty="0">
              <a:solidFill>
                <a:srgbClr val="666666"/>
              </a:solidFill>
            </a:endParaRPr>
          </a:p>
          <a:p>
            <a:pPr marL="914400" lvl="1" indent="-228600" rtl="0">
              <a:spcBef>
                <a:spcPts val="0"/>
              </a:spcBef>
              <a:buClr>
                <a:srgbClr val="666666"/>
              </a:buClr>
              <a:buChar char="○"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 mechanism to facilitate mid-office allocation processing</a:t>
            </a:r>
          </a:p>
          <a:p>
            <a:pPr marL="914400" lvl="1" indent="-228600" rtl="0">
              <a:spcBef>
                <a:spcPts val="0"/>
              </a:spcBef>
              <a:buClr>
                <a:srgbClr val="666666"/>
              </a:buClr>
              <a:buChar char="○"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 all </a:t>
            </a:r>
            <a:r>
              <a:rPr lang="e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allocations transactions </a:t>
            </a: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TC workflow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</a:pPr>
            <a:r>
              <a:rPr lang="en" b="1" dirty="0" smtClean="0">
                <a:solidFill>
                  <a:srgbClr val="666666"/>
                </a:solidFill>
              </a:rPr>
              <a:t>Milestone 3 - Confirmations (2018 Goal, TBD)</a:t>
            </a:r>
            <a:endParaRPr lang="en" b="1" dirty="0">
              <a:solidFill>
                <a:srgbClr val="666666"/>
              </a:solidFill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Char char="○"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Confirmation workflows and states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7F7F7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7F7F7F"/>
                </a:solidFill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7F7F7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7F7F7F"/>
                </a:solidFill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</p:txBody>
      </p:sp>
      <p:cxnSp>
        <p:nvCxnSpPr>
          <p:cNvPr id="102" name="Shape 102"/>
          <p:cNvCxnSpPr/>
          <p:nvPr/>
        </p:nvCxnSpPr>
        <p:spPr>
          <a:xfrm>
            <a:off x="455425" y="459575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64025" y="43597"/>
            <a:ext cx="8229600" cy="560400"/>
          </a:xfrm>
          <a:prstGeom prst="rect">
            <a:avLst/>
          </a:prstGeom>
          <a:noFill/>
          <a:ln w="19050" cap="flat" cmpd="sng">
            <a:solidFill>
              <a:srgbClr val="999999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ct val="25000"/>
              <a:buFont typeface="Calibri"/>
              <a:buNone/>
            </a:pPr>
            <a:r>
              <a:rPr lang="en" sz="1800" dirty="0">
                <a:solidFill>
                  <a:srgbClr val="6D9EEB"/>
                </a:solidFill>
              </a:rPr>
              <a:t>A</a:t>
            </a:r>
            <a:r>
              <a:rPr lang="en" sz="1800" dirty="0" smtClean="0">
                <a:solidFill>
                  <a:srgbClr val="6D9EEB"/>
                </a:solidFill>
              </a:rPr>
              <a:t>pproach</a:t>
            </a:r>
            <a:endParaRPr lang="en" sz="1800" dirty="0">
              <a:solidFill>
                <a:srgbClr val="6D9EEB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287825" y="547775"/>
            <a:ext cx="8229600" cy="432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</a:pPr>
            <a:r>
              <a:rPr lang="en" b="1" dirty="0" smtClean="0">
                <a:solidFill>
                  <a:srgbClr val="666666"/>
                </a:solidFill>
              </a:rPr>
              <a:t>Milestone 1 – Provide Transaction Data for TC (Q1, 2018)</a:t>
            </a:r>
            <a:endParaRPr lang="en" b="1" dirty="0">
              <a:solidFill>
                <a:srgbClr val="666666"/>
              </a:solidFill>
            </a:endParaRPr>
          </a:p>
          <a:p>
            <a:pPr marL="742950" lvl="1" indent="-285750" rtl="0">
              <a:lnSpc>
                <a:spcPct val="10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rial"/>
              <a:buChar char="○"/>
            </a:pPr>
            <a:r>
              <a:rPr lang="en" dirty="0" smtClean="0">
                <a:solidFill>
                  <a:srgbClr val="666666"/>
                </a:solidFill>
              </a:rPr>
              <a:t>Sources all block and allocation transaction data for TC</a:t>
            </a:r>
          </a:p>
          <a:p>
            <a:pPr marL="742950" lvl="1" indent="-285750" rtl="0">
              <a:lnSpc>
                <a:spcPct val="10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rial"/>
              <a:buChar char="○"/>
            </a:pPr>
            <a:r>
              <a:rPr lang="en" dirty="0" smtClean="0">
                <a:solidFill>
                  <a:srgbClr val="666666"/>
                </a:solidFill>
              </a:rPr>
              <a:t>Supports ability to do Order Fill Allocations by Distribution Desk</a:t>
            </a:r>
          </a:p>
          <a:p>
            <a:pPr marL="742950" lvl="1" indent="-285750" rtl="0">
              <a:lnSpc>
                <a:spcPct val="10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rial"/>
              <a:buChar char="○"/>
            </a:pPr>
            <a:r>
              <a:rPr lang="en-US" dirty="0" smtClean="0">
                <a:solidFill>
                  <a:srgbClr val="666666"/>
                </a:solidFill>
              </a:rPr>
              <a:t>Expands lifecycle and historical information for transaction data</a:t>
            </a:r>
            <a:endParaRPr lang="en" dirty="0" smtClean="0">
              <a:solidFill>
                <a:srgbClr val="666666"/>
              </a:solidFill>
            </a:endParaRPr>
          </a:p>
          <a:p>
            <a:pPr marL="742950" lvl="1" indent="-285750" rtl="0">
              <a:lnSpc>
                <a:spcPct val="10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Arial"/>
              <a:buChar char="○"/>
            </a:pPr>
            <a:endParaRPr lang="en" dirty="0" smtClean="0">
              <a:solidFill>
                <a:srgbClr val="666666"/>
              </a:solidFill>
            </a:endParaRPr>
          </a:p>
          <a:p>
            <a:pPr lvl="1">
              <a:buClr>
                <a:srgbClr val="666666"/>
              </a:buClr>
              <a:buSzPct val="100000"/>
            </a:pPr>
            <a:r>
              <a:rPr lang="en" dirty="0">
                <a:solidFill>
                  <a:schemeClr val="bg2"/>
                </a:solidFill>
              </a:rPr>
              <a:t>Status – </a:t>
            </a:r>
            <a:r>
              <a:rPr lang="en" dirty="0" smtClean="0">
                <a:solidFill>
                  <a:schemeClr val="bg2"/>
                </a:solidFill>
              </a:rPr>
              <a:t>In Client Beta for Testing</a:t>
            </a:r>
            <a:endParaRPr lang="en" dirty="0">
              <a:solidFill>
                <a:schemeClr val="bg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7F7F7F"/>
                </a:solidFill>
              </a:rPr>
              <a:t>  </a:t>
            </a:r>
            <a:endParaRPr lang="en" b="1" dirty="0">
              <a:solidFill>
                <a:srgbClr val="7F7F7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7F7F7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7F7F7F"/>
                </a:solidFill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</p:txBody>
      </p:sp>
      <p:cxnSp>
        <p:nvCxnSpPr>
          <p:cNvPr id="102" name="Shape 102"/>
          <p:cNvCxnSpPr/>
          <p:nvPr/>
        </p:nvCxnSpPr>
        <p:spPr>
          <a:xfrm>
            <a:off x="455425" y="459575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69325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64025" y="43597"/>
            <a:ext cx="8229600" cy="56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ct val="25000"/>
              <a:buFont typeface="Calibri"/>
              <a:buNone/>
            </a:pPr>
            <a:r>
              <a:rPr lang="en" sz="1800" dirty="0" smtClean="0">
                <a:solidFill>
                  <a:srgbClr val="6D9EEB"/>
                </a:solidFill>
              </a:rPr>
              <a:t>Milestones</a:t>
            </a:r>
            <a:endParaRPr lang="en" sz="1800" dirty="0">
              <a:solidFill>
                <a:srgbClr val="6D9EEB"/>
              </a:solidFill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64024" y="471575"/>
            <a:ext cx="8475175" cy="432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>
              <a:buClr>
                <a:srgbClr val="666666"/>
              </a:buClr>
            </a:pPr>
            <a:r>
              <a:rPr lang="en" b="1" dirty="0" smtClean="0">
                <a:solidFill>
                  <a:srgbClr val="666666"/>
                </a:solidFill>
              </a:rPr>
              <a:t>Milestone 1 - Provide </a:t>
            </a:r>
            <a:r>
              <a:rPr lang="en" b="1" dirty="0">
                <a:solidFill>
                  <a:srgbClr val="666666"/>
                </a:solidFill>
              </a:rPr>
              <a:t>all position impact transactions for </a:t>
            </a:r>
            <a:r>
              <a:rPr lang="en" b="1" dirty="0" smtClean="0">
                <a:solidFill>
                  <a:srgbClr val="666666"/>
                </a:solidFill>
              </a:rPr>
              <a:t>PORT </a:t>
            </a:r>
            <a:r>
              <a:rPr lang="en" b="1" dirty="0">
                <a:solidFill>
                  <a:srgbClr val="666666"/>
                </a:solidFill>
              </a:rPr>
              <a:t>analytics (Q4, 2017</a:t>
            </a:r>
            <a:r>
              <a:rPr lang="en" b="1" dirty="0" smtClean="0">
                <a:solidFill>
                  <a:srgbClr val="666666"/>
                </a:solidFill>
              </a:rPr>
              <a:t>)</a:t>
            </a:r>
            <a:endParaRPr lang="en" b="1" dirty="0">
              <a:solidFill>
                <a:srgbClr val="666666"/>
              </a:solidFill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alibri"/>
              <a:buChar char="○"/>
            </a:pPr>
            <a:r>
              <a:rPr lang="en" dirty="0">
                <a:solidFill>
                  <a:schemeClr val="bg2"/>
                </a:solidFill>
              </a:rPr>
              <a:t>Upload </a:t>
            </a:r>
            <a:r>
              <a:rPr lang="en" dirty="0" smtClean="0">
                <a:solidFill>
                  <a:schemeClr val="bg2"/>
                </a:solidFill>
              </a:rPr>
              <a:t>batch transactions for POINT Clients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alibri"/>
              <a:buChar char="○"/>
            </a:pPr>
            <a:r>
              <a:rPr lang="en" dirty="0" smtClean="0">
                <a:solidFill>
                  <a:schemeClr val="bg2"/>
                </a:solidFill>
              </a:rPr>
              <a:t>Apply Corp Actions and aggregate position impacts for use in PORT</a:t>
            </a:r>
            <a:endParaRPr lang="en" dirty="0">
              <a:solidFill>
                <a:schemeClr val="bg2"/>
              </a:solidFill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alibri"/>
              <a:buChar char="○"/>
            </a:pPr>
            <a:r>
              <a:rPr lang="en" dirty="0">
                <a:solidFill>
                  <a:schemeClr val="bg2"/>
                </a:solidFill>
              </a:rPr>
              <a:t>Allow adjustments to uploaded position impact transactions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alibri"/>
              <a:buChar char="○"/>
            </a:pPr>
            <a:r>
              <a:rPr lang="en" dirty="0">
                <a:solidFill>
                  <a:schemeClr val="bg2"/>
                </a:solidFill>
              </a:rPr>
              <a:t>Upload starting positions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○"/>
            </a:pPr>
            <a:r>
              <a:rPr lang="en" dirty="0">
                <a:solidFill>
                  <a:schemeClr val="bg2"/>
                </a:solidFill>
              </a:rPr>
              <a:t>Allow position </a:t>
            </a:r>
            <a:r>
              <a:rPr lang="en" dirty="0" smtClean="0">
                <a:solidFill>
                  <a:schemeClr val="bg2"/>
                </a:solidFill>
              </a:rPr>
              <a:t>and portfolio resets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○"/>
            </a:pPr>
            <a:r>
              <a:rPr lang="en" dirty="0" smtClean="0">
                <a:solidFill>
                  <a:schemeClr val="bg2"/>
                </a:solidFill>
              </a:rPr>
              <a:t>Migrate all POINT transaction clients to TMS platform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</a:pPr>
            <a:r>
              <a:rPr lang="en" dirty="0">
                <a:solidFill>
                  <a:srgbClr val="666666"/>
                </a:solidFill>
              </a:rPr>
              <a:t/>
            </a:r>
            <a:br>
              <a:rPr lang="en" dirty="0">
                <a:solidFill>
                  <a:srgbClr val="666666"/>
                </a:solidFill>
              </a:rPr>
            </a:br>
            <a:r>
              <a:rPr lang="en" dirty="0" smtClean="0">
                <a:solidFill>
                  <a:srgbClr val="666666"/>
                </a:solidFill>
              </a:rPr>
              <a:t>Status: Clients are being on-boarded, in production.</a:t>
            </a:r>
            <a:endParaRPr lang="en" dirty="0">
              <a:solidFill>
                <a:srgbClr val="66666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dirty="0">
              <a:solidFill>
                <a:srgbClr val="666666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66666"/>
              </a:solidFill>
            </a:endParaRPr>
          </a:p>
          <a:p>
            <a:pPr marL="228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</a:pPr>
            <a:r>
              <a:rPr lang="en" b="1" dirty="0" smtClean="0">
                <a:solidFill>
                  <a:srgbClr val="666666"/>
                </a:solidFill>
              </a:rPr>
              <a:t>Milestone 2 - AIM </a:t>
            </a:r>
            <a:r>
              <a:rPr lang="en" b="1" dirty="0">
                <a:solidFill>
                  <a:srgbClr val="666666"/>
                </a:solidFill>
              </a:rPr>
              <a:t>integration with </a:t>
            </a:r>
            <a:r>
              <a:rPr lang="en" b="1" dirty="0" smtClean="0">
                <a:solidFill>
                  <a:srgbClr val="666666"/>
                </a:solidFill>
              </a:rPr>
              <a:t>BRAIS (2018, TBD)</a:t>
            </a:r>
            <a:endParaRPr lang="en" b="1" dirty="0">
              <a:solidFill>
                <a:srgbClr val="666666"/>
              </a:solidFill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Char char="○"/>
            </a:pPr>
            <a:r>
              <a:rPr lang="en" dirty="0" smtClean="0">
                <a:solidFill>
                  <a:srgbClr val="666666"/>
                </a:solidFill>
              </a:rPr>
              <a:t>Aggregate AIM </a:t>
            </a:r>
            <a:r>
              <a:rPr lang="en" dirty="0">
                <a:solidFill>
                  <a:srgbClr val="666666"/>
                </a:solidFill>
              </a:rPr>
              <a:t>position impact transactions </a:t>
            </a:r>
            <a:r>
              <a:rPr lang="en" dirty="0" smtClean="0">
                <a:solidFill>
                  <a:srgbClr val="666666"/>
                </a:solidFill>
              </a:rPr>
              <a:t>for use in PORT BRAIS Analytics</a:t>
            </a:r>
            <a:endParaRPr lang="en" dirty="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7F7F7F"/>
                </a:solidFill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7F7F7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7F7F7F"/>
                </a:solidFill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7F7F7F"/>
              </a:solidFill>
            </a:endParaRPr>
          </a:p>
        </p:txBody>
      </p:sp>
      <p:cxnSp>
        <p:nvCxnSpPr>
          <p:cNvPr id="130" name="Shape 130"/>
          <p:cNvCxnSpPr/>
          <p:nvPr/>
        </p:nvCxnSpPr>
        <p:spPr>
          <a:xfrm>
            <a:off x="455425" y="459575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-Preso-Forma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-SSEOMS-Biweekly-Meeting-1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554</Words>
  <Application>Microsoft Office PowerPoint</Application>
  <PresentationFormat>On-screen Show (16:9)</PresentationFormat>
  <Paragraphs>220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SM-Preso-Format</vt:lpstr>
      <vt:lpstr>DA-SSEOMS-Biweekly-Meeting-1</vt:lpstr>
      <vt:lpstr>Transaction Management System (TMS) (formerly known as ATLAS)</vt:lpstr>
      <vt:lpstr>PowerPoint Presentation</vt:lpstr>
      <vt:lpstr>Scope</vt:lpstr>
      <vt:lpstr>Goals</vt:lpstr>
      <vt:lpstr>Objectives</vt:lpstr>
      <vt:lpstr>Approach</vt:lpstr>
      <vt:lpstr>Goals</vt:lpstr>
      <vt:lpstr>Approach</vt:lpstr>
      <vt:lpstr>Milestones</vt:lpstr>
      <vt:lpstr>Assumptions</vt:lpstr>
      <vt:lpstr>Risks</vt:lpstr>
      <vt:lpstr>APPENDIX A</vt:lpstr>
      <vt:lpstr>APPENDIX 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Architecture</dc:title>
  <dc:creator>Mazumder, Suvankar</dc:creator>
  <cp:lastModifiedBy>smazumder6</cp:lastModifiedBy>
  <cp:revision>42</cp:revision>
  <dcterms:modified xsi:type="dcterms:W3CDTF">2017-09-17T02:45:46Z</dcterms:modified>
</cp:coreProperties>
</file>