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59" r:id="rId5"/>
    <p:sldId id="264" r:id="rId6"/>
    <p:sldId id="265" r:id="rId7"/>
    <p:sldId id="260" r:id="rId8"/>
    <p:sldId id="262" r:id="rId9"/>
    <p:sldId id="261" r:id="rId10"/>
    <p:sldId id="25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AC3-31B4-48F1-8CBB-A03CD2FA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EE4AB-F8E0-4FC3-89BE-A831638B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5E74-BFAF-4AF9-B5DF-4C4181A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ADC73-CDA7-46E4-9BFB-F2FD2FC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5D11-50E9-47CB-A8BC-42E3590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3D54-0773-425E-9975-00ACD490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21DA1-7129-4737-ABEA-99603F95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5A47-6836-4A40-B615-6511A6B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C5FC-CD57-4746-A120-94F1B0AF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9979-BDF1-4400-B346-E05041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E660E-4E77-41CD-A074-3174DE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86FB-3946-414A-A952-DADD756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8CE3-A7FA-4A26-8457-0A9ACB87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F09-FEC1-4A15-A556-A2CDD5A9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E9C4-F1BE-4D15-AF84-F52CAD5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898D-205F-42B1-8EA8-C329AA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6799C-D2F3-4991-A4C9-A1F6875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883-C65E-4650-9C9B-B3757029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C4F7-8840-4A57-9C56-A851668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D62DB-858E-4977-813F-B9E4306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13DC-856C-4231-B6AD-3C691294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EE3F7-8BF0-42E3-A59C-5C6A5EE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81304-74FF-4337-98F9-79BB820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B201-E55B-4725-9380-194A43D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26E3-03D3-4DDD-B608-B659B43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0B7-118D-40B4-AC0A-3C3D828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5AA4-8753-4449-8B75-C28547CA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B9D92-C7B2-44AB-A310-FAF5CF06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246FA-18A5-4247-BE0A-5148BDA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E6F8E-186D-4DF1-BF04-B07E2FF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53D5B-A600-4E7F-8408-487B71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762D-E71B-4612-B5A4-492BBE6D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F6F-6D63-40CF-B02C-CFB0204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CB22-4E5D-4098-AAF6-317936E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C0AF6-B0A3-4B6A-9BC7-EC864621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373BB-9BD9-4D18-9A7A-BCCD0DD3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9AE7A-3E24-4800-AA47-B08AE4E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DE210-8C48-4C82-A7EE-CBCC44E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82AF6-F2E9-44F4-801C-3AF57AC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9871-C985-4B93-8067-89424AE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DCC31-E692-43C8-826C-DC1C614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1EDFC-3DC1-4853-8C3B-39B03F74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7F1A-2F87-45E6-8037-4DA0CE0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CBFF5-3049-4C4C-A8A5-49F75249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BCEDE-B4F0-45A9-AF2F-BA5EC813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4DE5-1DB5-4F11-96B7-70AD9DD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EB71-6682-442C-902B-CD2B550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A415-3599-47A5-A1F9-B3C7C2A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BB36-334C-49AD-B08A-05C9E567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D28A-69BC-4D53-A701-2576CEB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39F9-ADAC-483B-90C0-C416C75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18029-69C0-481B-8CA7-A24E489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7123-64AF-4155-B175-7449313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10369-BC2B-484A-9EF4-74E37CA5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B48A6-34A9-4B9B-A6ED-013EB039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276E-7477-496B-AEDF-2B8781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1921B-4F35-4422-9900-E6311A4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855F-711B-4690-8FBA-2B16E8D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3F10B-6A7C-40C6-AEFF-9AFE5DA1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9FABC-E328-4A63-BC84-D7B81C97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1392-21C0-494A-98AB-F829E789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694-9742-45AE-917A-66E650B458D2}" type="datetimeFigureOut">
              <a:rPr lang="zh-CN" altLang="en-US" smtClean="0"/>
              <a:t>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E63C-8D67-4A07-9B9E-A10EFF6C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411A0-27B0-4C14-B925-093588A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服务器">
            <a:extLst>
              <a:ext uri="{FF2B5EF4-FFF2-40B4-BE49-F238E27FC236}">
                <a16:creationId xmlns:a16="http://schemas.microsoft.com/office/drawing/2014/main" id="{B79992F2-47B7-4659-9F23-FC0BDAD2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419" y="2893907"/>
            <a:ext cx="622446" cy="622446"/>
          </a:xfrm>
          <a:prstGeom prst="rect">
            <a:avLst/>
          </a:prstGeom>
        </p:spPr>
      </p:pic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5A86ABA0-F86C-4559-AE6E-CD4C19B6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935" y="2423678"/>
            <a:ext cx="622446" cy="622446"/>
          </a:xfrm>
          <a:prstGeom prst="rect">
            <a:avLst/>
          </a:prstGeom>
        </p:spPr>
      </p:pic>
      <p:pic>
        <p:nvPicPr>
          <p:cNvPr id="6" name="图形 5" descr="数据库">
            <a:extLst>
              <a:ext uri="{FF2B5EF4-FFF2-40B4-BE49-F238E27FC236}">
                <a16:creationId xmlns:a16="http://schemas.microsoft.com/office/drawing/2014/main" id="{7CAC5993-EA3C-4CCC-929F-4213D09D6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17" y="2748411"/>
            <a:ext cx="622446" cy="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9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61FCA-DA2C-4185-9864-6F09D30C9A69}"/>
              </a:ext>
            </a:extLst>
          </p:cNvPr>
          <p:cNvSpPr txBox="1"/>
          <p:nvPr/>
        </p:nvSpPr>
        <p:spPr>
          <a:xfrm>
            <a:off x="782492" y="32974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BFB147-32D5-4DB0-8AD9-CC2687CB84C5}"/>
              </a:ext>
            </a:extLst>
          </p:cNvPr>
          <p:cNvCxnSpPr>
            <a:cxnSpLocks/>
          </p:cNvCxnSpPr>
          <p:nvPr/>
        </p:nvCxnSpPr>
        <p:spPr>
          <a:xfrm>
            <a:off x="2322576" y="348207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0B2E9-E4AC-46EC-A563-6FC289BF439B}"/>
              </a:ext>
            </a:extLst>
          </p:cNvPr>
          <p:cNvCxnSpPr>
            <a:cxnSpLocks/>
          </p:cNvCxnSpPr>
          <p:nvPr/>
        </p:nvCxnSpPr>
        <p:spPr>
          <a:xfrm>
            <a:off x="4975502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B0106-3658-40C8-8F2D-CC98393C882C}"/>
              </a:ext>
            </a:extLst>
          </p:cNvPr>
          <p:cNvSpPr txBox="1"/>
          <p:nvPr/>
        </p:nvSpPr>
        <p:spPr>
          <a:xfrm>
            <a:off x="4484187" y="6255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Update-Primary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1CBB24-0E86-4CA6-8722-512A5202BA72}"/>
              </a:ext>
            </a:extLst>
          </p:cNvPr>
          <p:cNvCxnSpPr>
            <a:cxnSpLocks/>
          </p:cNvCxnSpPr>
          <p:nvPr/>
        </p:nvCxnSpPr>
        <p:spPr>
          <a:xfrm>
            <a:off x="5768465" y="4941331"/>
            <a:ext cx="586615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E3A2C6-A445-4507-BE38-43A3F63D2FB4}"/>
              </a:ext>
            </a:extLst>
          </p:cNvPr>
          <p:cNvSpPr txBox="1"/>
          <p:nvPr/>
        </p:nvSpPr>
        <p:spPr>
          <a:xfrm>
            <a:off x="6443287" y="47566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27312-3D55-41B0-BD06-1899C883C650}"/>
              </a:ext>
            </a:extLst>
          </p:cNvPr>
          <p:cNvCxnSpPr>
            <a:cxnSpLocks/>
          </p:cNvCxnSpPr>
          <p:nvPr/>
        </p:nvCxnSpPr>
        <p:spPr>
          <a:xfrm>
            <a:off x="5768465" y="4497062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C4A300-CD4C-40C8-849E-F6F6595AE172}"/>
              </a:ext>
            </a:extLst>
          </p:cNvPr>
          <p:cNvSpPr txBox="1"/>
          <p:nvPr/>
        </p:nvSpPr>
        <p:spPr>
          <a:xfrm>
            <a:off x="6443287" y="4312396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Verbs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8D78C-6E26-49CF-9F83-3878A5259CD5}"/>
              </a:ext>
            </a:extLst>
          </p:cNvPr>
          <p:cNvCxnSpPr>
            <a:cxnSpLocks/>
          </p:cNvCxnSpPr>
          <p:nvPr/>
        </p:nvCxnSpPr>
        <p:spPr>
          <a:xfrm>
            <a:off x="5071514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BF28CC-04D7-47AC-BBCF-463E351AA3BC}"/>
              </a:ext>
            </a:extLst>
          </p:cNvPr>
          <p:cNvSpPr txBox="1"/>
          <p:nvPr/>
        </p:nvSpPr>
        <p:spPr>
          <a:xfrm>
            <a:off x="9268783" y="4299680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FF264-A85F-4EDB-8E3D-D5B90B5B425F}"/>
              </a:ext>
            </a:extLst>
          </p:cNvPr>
          <p:cNvGrpSpPr/>
          <p:nvPr/>
        </p:nvGrpSpPr>
        <p:grpSpPr>
          <a:xfrm>
            <a:off x="8593961" y="4431268"/>
            <a:ext cx="586615" cy="106156"/>
            <a:chOff x="4424297" y="4610362"/>
            <a:chExt cx="586615" cy="10615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A577B2-83A6-4491-B6EB-590EA24A55D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6103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CF750C-85BD-4E5A-8CBE-29619D562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716518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B0A00C4-D63F-4FA9-988B-CE6A7406650C}"/>
              </a:ext>
            </a:extLst>
          </p:cNvPr>
          <p:cNvSpPr/>
          <p:nvPr/>
        </p:nvSpPr>
        <p:spPr>
          <a:xfrm>
            <a:off x="3834761" y="437540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C95128-BDCB-46AB-976B-0446BF3BCE57}"/>
              </a:ext>
            </a:extLst>
          </p:cNvPr>
          <p:cNvSpPr txBox="1"/>
          <p:nvPr/>
        </p:nvSpPr>
        <p:spPr>
          <a:xfrm>
            <a:off x="4224720" y="42996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46869-E49A-4743-B713-B288F876679D}"/>
              </a:ext>
            </a:extLst>
          </p:cNvPr>
          <p:cNvSpPr/>
          <p:nvPr/>
        </p:nvSpPr>
        <p:spPr>
          <a:xfrm>
            <a:off x="3834761" y="483362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FA3B13-EA68-4E0E-87FD-643434BC33A8}"/>
              </a:ext>
            </a:extLst>
          </p:cNvPr>
          <p:cNvSpPr txBox="1"/>
          <p:nvPr/>
        </p:nvSpPr>
        <p:spPr>
          <a:xfrm>
            <a:off x="4224720" y="4757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80F898-5F13-4A7D-9C8B-F53F637A0C21}"/>
              </a:ext>
            </a:extLst>
          </p:cNvPr>
          <p:cNvSpPr/>
          <p:nvPr/>
        </p:nvSpPr>
        <p:spPr>
          <a:xfrm>
            <a:off x="2546028" y="3360420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91A77A-E2B9-43AC-9489-AEC8F428F694}"/>
              </a:ext>
            </a:extLst>
          </p:cNvPr>
          <p:cNvSpPr/>
          <p:nvPr/>
        </p:nvSpPr>
        <p:spPr>
          <a:xfrm>
            <a:off x="5563764" y="1760434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617E9F-EB7E-4D8B-8FD8-4B9F98B26F75}"/>
              </a:ext>
            </a:extLst>
          </p:cNvPr>
          <p:cNvCxnSpPr>
            <a:cxnSpLocks/>
          </p:cNvCxnSpPr>
          <p:nvPr/>
        </p:nvCxnSpPr>
        <p:spPr>
          <a:xfrm flipV="1">
            <a:off x="5397766" y="1055240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6355080" y="6255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7788691" y="255619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531120-0210-4C63-9D3A-EB0F4D1D7D8D}"/>
              </a:ext>
            </a:extLst>
          </p:cNvPr>
          <p:cNvCxnSpPr>
            <a:cxnSpLocks/>
          </p:cNvCxnSpPr>
          <p:nvPr/>
        </p:nvCxnSpPr>
        <p:spPr>
          <a:xfrm>
            <a:off x="8593961" y="4941331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883689-F70B-42A0-AC52-99DBD95E9161}"/>
              </a:ext>
            </a:extLst>
          </p:cNvPr>
          <p:cNvSpPr txBox="1"/>
          <p:nvPr/>
        </p:nvSpPr>
        <p:spPr>
          <a:xfrm>
            <a:off x="9268783" y="4756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6677043" y="1089244"/>
            <a:ext cx="205848" cy="159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6773055" y="1089244"/>
            <a:ext cx="205848" cy="158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7404564" y="1067116"/>
            <a:ext cx="127331" cy="1619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6978848" y="1070612"/>
            <a:ext cx="29644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7074860" y="1070612"/>
            <a:ext cx="29636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7494536" y="1055240"/>
            <a:ext cx="199313" cy="242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B7DFBC9-38FC-4BE8-855F-ED74C4D841D9}"/>
              </a:ext>
            </a:extLst>
          </p:cNvPr>
          <p:cNvSpPr/>
          <p:nvPr/>
        </p:nvSpPr>
        <p:spPr>
          <a:xfrm>
            <a:off x="7785964" y="3360420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8750557" y="1073420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8295385" y="620007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9008834" y="1078885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9264433" y="175107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9EDAEC9-4593-42F6-B812-229D94D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3890824" y="5274324"/>
            <a:ext cx="189626" cy="24331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559988E8-254C-411B-944E-C7582E9A18ED}"/>
              </a:ext>
            </a:extLst>
          </p:cNvPr>
          <p:cNvSpPr txBox="1"/>
          <p:nvPr/>
        </p:nvSpPr>
        <p:spPr>
          <a:xfrm>
            <a:off x="4224720" y="5216126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FBC5-BE9B-413E-909B-5AB8955F0EAB}"/>
              </a:ext>
            </a:extLst>
          </p:cNvPr>
          <p:cNvSpPr txBox="1"/>
          <p:nvPr/>
        </p:nvSpPr>
        <p:spPr>
          <a:xfrm>
            <a:off x="6443287" y="5390388"/>
            <a:ext cx="5496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*Strictly not fault tolerant, no matter how many replicas, for we have only 2 non-atomic update steps/batches, a primary fail will lead to data loss.</a:t>
            </a:r>
          </a:p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replica updates, as long as they don’t fail, will complete anyway, so </a:t>
            </a: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it’s actually okay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**For strict n-fault-tolerant, 2*(n+1) replicas are required, (n+1) parallel updates in both steps.</a:t>
            </a:r>
          </a:p>
        </p:txBody>
      </p: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pic>
        <p:nvPicPr>
          <p:cNvPr id="56" name="图片 80">
            <a:extLst>
              <a:ext uri="{FF2B5EF4-FFF2-40B4-BE49-F238E27FC236}">
                <a16:creationId xmlns:a16="http://schemas.microsoft.com/office/drawing/2014/main" id="{F35243D2-905B-4354-AC29-B4F0A259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5940815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F3522B2-50C5-4B53-8AA0-22788FD3A30A}"/>
              </a:ext>
            </a:extLst>
          </p:cNvPr>
          <p:cNvSpPr/>
          <p:nvPr/>
        </p:nvSpPr>
        <p:spPr>
          <a:xfrm>
            <a:off x="5638209" y="615339"/>
            <a:ext cx="2499030" cy="5352591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364CAB2-AE6E-4B8E-A47A-96B70A0793D6}"/>
              </a:ext>
            </a:extLst>
          </p:cNvPr>
          <p:cNvSpPr/>
          <p:nvPr/>
        </p:nvSpPr>
        <p:spPr>
          <a:xfrm>
            <a:off x="3297381" y="3946298"/>
            <a:ext cx="4839857" cy="2021632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Gestalt Cluster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984BAF87-7970-4BD4-805F-C5059A9C26ED}"/>
              </a:ext>
            </a:extLst>
          </p:cNvPr>
          <p:cNvGrpSpPr/>
          <p:nvPr/>
        </p:nvGrpSpPr>
        <p:grpSpPr>
          <a:xfrm>
            <a:off x="3393913" y="4049845"/>
            <a:ext cx="1903550" cy="1517266"/>
            <a:chOff x="3606541" y="3969134"/>
            <a:chExt cx="1903550" cy="151726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5AA4F3-357C-414D-B959-4991B9F20C57}"/>
                </a:ext>
              </a:extLst>
            </p:cNvPr>
            <p:cNvSpPr/>
            <p:nvPr/>
          </p:nvSpPr>
          <p:spPr>
            <a:xfrm>
              <a:off x="3796487" y="3969134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B694F8-D3E4-41AE-9505-C060215C3FDF}"/>
                </a:ext>
              </a:extLst>
            </p:cNvPr>
            <p:cNvSpPr/>
            <p:nvPr/>
          </p:nvSpPr>
          <p:spPr>
            <a:xfrm>
              <a:off x="3694887" y="4044276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63C7C1-BC9F-4F2D-BA73-F2B6A7A8C8AE}"/>
                </a:ext>
              </a:extLst>
            </p:cNvPr>
            <p:cNvSpPr/>
            <p:nvPr/>
          </p:nvSpPr>
          <p:spPr>
            <a:xfrm>
              <a:off x="3606541" y="4119418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78B340-0BA3-43B7-B929-7B3B4F70654B}"/>
                </a:ext>
              </a:extLst>
            </p:cNvPr>
            <p:cNvSpPr/>
            <p:nvPr/>
          </p:nvSpPr>
          <p:spPr>
            <a:xfrm>
              <a:off x="3689668" y="4387154"/>
              <a:ext cx="1547350" cy="102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Gestalt Cluster Mgmt.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55C989-8211-4C5E-9A9D-139402109F42}"/>
                </a:ext>
              </a:extLst>
            </p:cNvPr>
            <p:cNvSpPr/>
            <p:nvPr/>
          </p:nvSpPr>
          <p:spPr>
            <a:xfrm>
              <a:off x="3772795" y="4675851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Topology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802E1F-05AB-45D2-903D-6D2BB6DE6DBC}"/>
                </a:ext>
              </a:extLst>
            </p:cNvPr>
            <p:cNvSpPr/>
            <p:nvPr/>
          </p:nvSpPr>
          <p:spPr>
            <a:xfrm>
              <a:off x="3772795" y="5048533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Monitoring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1CCACD6-2A71-4112-8BB0-3453E7C8D767}"/>
              </a:ext>
            </a:extLst>
          </p:cNvPr>
          <p:cNvGrpSpPr/>
          <p:nvPr/>
        </p:nvGrpSpPr>
        <p:grpSpPr>
          <a:xfrm>
            <a:off x="2921467" y="768973"/>
            <a:ext cx="2149065" cy="2888627"/>
            <a:chOff x="2986121" y="630428"/>
            <a:chExt cx="2149065" cy="2888627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3057FE1-C6FA-45C9-84A9-6C30524E66BE}"/>
                </a:ext>
              </a:extLst>
            </p:cNvPr>
            <p:cNvSpPr/>
            <p:nvPr/>
          </p:nvSpPr>
          <p:spPr>
            <a:xfrm>
              <a:off x="3179852" y="630428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C0FA0D3-B60B-4FD0-87BF-0BFE97C256FA}"/>
                </a:ext>
              </a:extLst>
            </p:cNvPr>
            <p:cNvSpPr/>
            <p:nvPr/>
          </p:nvSpPr>
          <p:spPr>
            <a:xfrm>
              <a:off x="3078252" y="722575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9F6762-04DB-4C2E-869E-6DFD1299E899}"/>
                </a:ext>
              </a:extLst>
            </p:cNvPr>
            <p:cNvSpPr/>
            <p:nvPr/>
          </p:nvSpPr>
          <p:spPr>
            <a:xfrm>
              <a:off x="2986121" y="822036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D13CD8-AE59-471A-8E85-FD2D8EC1E72C}"/>
                </a:ext>
              </a:extLst>
            </p:cNvPr>
            <p:cNvSpPr/>
            <p:nvPr/>
          </p:nvSpPr>
          <p:spPr>
            <a:xfrm>
              <a:off x="3080491" y="1112836"/>
              <a:ext cx="1766594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024B76-AA33-407D-B125-671F903899FB}"/>
                </a:ext>
              </a:extLst>
            </p:cNvPr>
            <p:cNvGrpSpPr/>
            <p:nvPr/>
          </p:nvGrpSpPr>
          <p:grpSpPr>
            <a:xfrm>
              <a:off x="3078255" y="1819433"/>
              <a:ext cx="1768831" cy="1607300"/>
              <a:chOff x="1076461" y="1481487"/>
              <a:chExt cx="1768831" cy="160730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659A762-93AC-4137-9692-521CD945936A}"/>
                  </a:ext>
                </a:extLst>
              </p:cNvPr>
              <p:cNvSpPr/>
              <p:nvPr/>
            </p:nvSpPr>
            <p:spPr>
              <a:xfrm>
                <a:off x="1257180" y="148148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89E3D45-174E-4B68-AF87-5D9B7D15942D}"/>
                  </a:ext>
                </a:extLst>
              </p:cNvPr>
              <p:cNvSpPr/>
              <p:nvPr/>
            </p:nvSpPr>
            <p:spPr>
              <a:xfrm>
                <a:off x="1165457" y="156621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12244BC-C07B-4705-92F9-08A432A58E1B}"/>
                  </a:ext>
                </a:extLst>
              </p:cNvPr>
              <p:cNvSpPr/>
              <p:nvPr/>
            </p:nvSpPr>
            <p:spPr>
              <a:xfrm>
                <a:off x="1076461" y="1650201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Client Library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7551A05-7F2D-49D9-B816-BA305F424080}"/>
                  </a:ext>
                </a:extLst>
              </p:cNvPr>
              <p:cNvSpPr/>
              <p:nvPr/>
            </p:nvSpPr>
            <p:spPr>
              <a:xfrm>
                <a:off x="1168825" y="1972288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 Conn. Pool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76970E-1A4B-489E-BB99-509686F62D94}"/>
                  </a:ext>
                </a:extLst>
              </p:cNvPr>
              <p:cNvSpPr/>
              <p:nvPr/>
            </p:nvSpPr>
            <p:spPr>
              <a:xfrm>
                <a:off x="1168825" y="2344970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Locator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339D9A-9342-4F75-95C4-1C50BEFF39FD}"/>
                  </a:ext>
                </a:extLst>
              </p:cNvPr>
              <p:cNvSpPr/>
              <p:nvPr/>
            </p:nvSpPr>
            <p:spPr>
              <a:xfrm>
                <a:off x="1168825" y="2717652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I/O Interface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5F11934-30C5-4343-BA58-55D19C05E82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962672" y="1401534"/>
              <a:ext cx="1116" cy="492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15FD7C7-5F00-4ACF-AA95-0EB27E066B84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4053030" y="1401534"/>
              <a:ext cx="0" cy="417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628EB07-F7A9-4498-9CE7-A9113B0993E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872311" y="1401534"/>
              <a:ext cx="0" cy="586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AC259E-C583-4F2F-8B64-FF128E4C3A06}"/>
                </a:ext>
              </a:extLst>
            </p:cNvPr>
            <p:cNvSpPr txBox="1"/>
            <p:nvPr/>
          </p:nvSpPr>
          <p:spPr>
            <a:xfrm>
              <a:off x="4063596" y="1547124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Per-Thread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003DA59-6088-413B-BD7B-EBC7BD6597B2}"/>
              </a:ext>
            </a:extLst>
          </p:cNvPr>
          <p:cNvGrpSpPr/>
          <p:nvPr/>
        </p:nvGrpSpPr>
        <p:grpSpPr>
          <a:xfrm>
            <a:off x="5718619" y="744759"/>
            <a:ext cx="2336800" cy="4982892"/>
            <a:chOff x="6511636" y="630767"/>
            <a:chExt cx="2336800" cy="498289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DE3C44A-048C-4E6A-832C-C80EE5627B34}"/>
                </a:ext>
              </a:extLst>
            </p:cNvPr>
            <p:cNvSpPr/>
            <p:nvPr/>
          </p:nvSpPr>
          <p:spPr>
            <a:xfrm>
              <a:off x="6511636" y="630767"/>
              <a:ext cx="2336800" cy="4735560"/>
            </a:xfrm>
            <a:prstGeom prst="roundRect">
              <a:avLst>
                <a:gd name="adj" fmla="val 645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FC4302A1-27F7-4E50-9E30-9EA11BD321DD}"/>
                </a:ext>
              </a:extLst>
            </p:cNvPr>
            <p:cNvGrpSpPr/>
            <p:nvPr/>
          </p:nvGrpSpPr>
          <p:grpSpPr>
            <a:xfrm>
              <a:off x="6602809" y="729820"/>
              <a:ext cx="2139410" cy="4537504"/>
              <a:chOff x="6602809" y="729820"/>
              <a:chExt cx="2139410" cy="4537504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DFCB81C-2742-4E97-BC04-1943FB4FABE7}"/>
                  </a:ext>
                </a:extLst>
              </p:cNvPr>
              <p:cNvSpPr/>
              <p:nvPr/>
            </p:nvSpPr>
            <p:spPr>
              <a:xfrm>
                <a:off x="6792155" y="729820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87ED-F747-463C-9324-EA5BE9BC7F9E}"/>
                  </a:ext>
                </a:extLst>
              </p:cNvPr>
              <p:cNvSpPr/>
              <p:nvPr/>
            </p:nvSpPr>
            <p:spPr>
              <a:xfrm>
                <a:off x="6697482" y="824667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707E3F4-730B-44F1-A638-D43B2792A7B3}"/>
                  </a:ext>
                </a:extLst>
              </p:cNvPr>
              <p:cNvSpPr/>
              <p:nvPr/>
            </p:nvSpPr>
            <p:spPr>
              <a:xfrm>
                <a:off x="6602809" y="914863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 Nodes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E2F29A5-40BB-46AB-8185-19E40704E780}"/>
                  </a:ext>
                </a:extLst>
              </p:cNvPr>
              <p:cNvSpPr/>
              <p:nvPr/>
            </p:nvSpPr>
            <p:spPr>
              <a:xfrm>
                <a:off x="6697482" y="1236953"/>
                <a:ext cx="1760718" cy="2329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Server Process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AB8771D-B3FB-4BE2-B29C-7A89A9283216}"/>
                  </a:ext>
                </a:extLst>
              </p:cNvPr>
              <p:cNvSpPr/>
              <p:nvPr/>
            </p:nvSpPr>
            <p:spPr>
              <a:xfrm>
                <a:off x="6806009" y="1525650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Heartbeat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2303C10-77D2-49ED-B251-7360985C9237}"/>
                  </a:ext>
                </a:extLst>
              </p:cNvPr>
              <p:cNvSpPr/>
              <p:nvPr/>
            </p:nvSpPr>
            <p:spPr>
              <a:xfrm>
                <a:off x="6806009" y="1898332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 Conn. Mgmt.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8322A3-8082-4BB8-A93F-FEDB1BDEDDB4}"/>
                  </a:ext>
                </a:extLst>
              </p:cNvPr>
              <p:cNvSpPr/>
              <p:nvPr/>
            </p:nvSpPr>
            <p:spPr>
              <a:xfrm>
                <a:off x="6806009" y="3182065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Allocation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850C384-944C-4C48-9D4E-BE9FF3092F7A}"/>
                  </a:ext>
                </a:extLst>
              </p:cNvPr>
              <p:cNvSpPr/>
              <p:nvPr/>
            </p:nvSpPr>
            <p:spPr>
              <a:xfrm>
                <a:off x="6806009" y="2273433"/>
                <a:ext cx="1543664" cy="8379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Migration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C13F84-9C87-46F3-A444-C520532F4A4F}"/>
                  </a:ext>
                </a:extLst>
              </p:cNvPr>
              <p:cNvSpPr/>
              <p:nvPr/>
            </p:nvSpPr>
            <p:spPr>
              <a:xfrm>
                <a:off x="6907609" y="2586689"/>
                <a:ext cx="1340464" cy="4336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Gestalt Client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Library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363351B-132D-4583-B190-60CD60C7325D}"/>
                  </a:ext>
                </a:extLst>
              </p:cNvPr>
              <p:cNvSpPr/>
              <p:nvPr/>
            </p:nvSpPr>
            <p:spPr>
              <a:xfrm>
                <a:off x="6697482" y="3781571"/>
                <a:ext cx="1760718" cy="139555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Mapped PM Space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274FD7C-B670-4B9B-AF7F-74E40A2022E3}"/>
                  </a:ext>
                </a:extLst>
              </p:cNvPr>
              <p:cNvCxnSpPr>
                <a:cxnSpLocks/>
                <a:stCxn id="38" idx="2"/>
                <a:endCxn id="69" idx="0"/>
              </p:cNvCxnSpPr>
              <p:nvPr/>
            </p:nvCxnSpPr>
            <p:spPr>
              <a:xfrm>
                <a:off x="7577841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69830BD5-681B-428E-AB63-404D3912C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8059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DE7139FD-400B-4116-8C90-BD1C6E25B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386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2DEE790-A513-4FAB-BA27-E99A6FCB8876}"/>
                  </a:ext>
                </a:extLst>
              </p:cNvPr>
              <p:cNvSpPr/>
              <p:nvPr/>
            </p:nvSpPr>
            <p:spPr>
              <a:xfrm>
                <a:off x="6806012" y="4093888"/>
                <a:ext cx="1543658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Space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D549B60-5A73-467A-89FF-55B9693C88E4}"/>
                  </a:ext>
                </a:extLst>
              </p:cNvPr>
              <p:cNvSpPr/>
              <p:nvPr/>
            </p:nvSpPr>
            <p:spPr>
              <a:xfrm>
                <a:off x="6806012" y="4464929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60BE7CD-EA1E-477F-9479-2271FE8D7236}"/>
                  </a:ext>
                </a:extLst>
              </p:cNvPr>
              <p:cNvSpPr/>
              <p:nvPr/>
            </p:nvSpPr>
            <p:spPr>
              <a:xfrm>
                <a:off x="6806012" y="4708250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3E2B139-6E6C-4EB6-B73F-3227271DD3A9}"/>
                  </a:ext>
                </a:extLst>
              </p:cNvPr>
              <p:cNvSpPr txBox="1"/>
              <p:nvPr/>
            </p:nvSpPr>
            <p:spPr>
              <a:xfrm>
                <a:off x="7440801" y="4929609"/>
                <a:ext cx="369332" cy="2077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DB2B8CB-13AF-495B-966E-D654887128E1}"/>
                </a:ext>
              </a:extLst>
            </p:cNvPr>
            <p:cNvSpPr txBox="1"/>
            <p:nvPr/>
          </p:nvSpPr>
          <p:spPr>
            <a:xfrm>
              <a:off x="6710644" y="5367438"/>
              <a:ext cx="19159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Pooled PM with RDMA Network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F5178065-86F0-426D-885F-BD9DE1FBD386}"/>
              </a:ext>
            </a:extLst>
          </p:cNvPr>
          <p:cNvCxnSpPr>
            <a:cxnSpLocks/>
            <a:stCxn id="18" idx="1"/>
            <a:endCxn id="23" idx="1"/>
          </p:cNvCxnSpPr>
          <p:nvPr/>
        </p:nvCxnSpPr>
        <p:spPr>
          <a:xfrm rot="10800000" flipH="1" flipV="1">
            <a:off x="3105965" y="2965809"/>
            <a:ext cx="454202" cy="1935101"/>
          </a:xfrm>
          <a:prstGeom prst="curvedConnector3">
            <a:avLst>
              <a:gd name="adj1" fmla="val -788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46F26A66-04B6-426E-98D0-B2E05148A23B}"/>
              </a:ext>
            </a:extLst>
          </p:cNvPr>
          <p:cNvCxnSpPr>
            <a:cxnSpLocks/>
            <a:stCxn id="27" idx="3"/>
            <a:endCxn id="76" idx="1"/>
          </p:cNvCxnSpPr>
          <p:nvPr/>
        </p:nvCxnSpPr>
        <p:spPr>
          <a:xfrm>
            <a:off x="4509349" y="3338492"/>
            <a:ext cx="1503646" cy="1013737"/>
          </a:xfrm>
          <a:prstGeom prst="curvedConnector3">
            <a:avLst>
              <a:gd name="adj1" fmla="val 7334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41D34A-D14F-478A-9CD5-347E246B2BA3}"/>
              </a:ext>
            </a:extLst>
          </p:cNvPr>
          <p:cNvSpPr txBox="1"/>
          <p:nvPr/>
        </p:nvSpPr>
        <p:spPr>
          <a:xfrm>
            <a:off x="2821069" y="3742166"/>
            <a:ext cx="1282402" cy="153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bucket placement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E991806-2C6D-464B-B0C6-9495C88B629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4509349" y="2156673"/>
            <a:ext cx="1503643" cy="436455"/>
          </a:xfrm>
          <a:prstGeom prst="curvedConnector3">
            <a:avLst>
              <a:gd name="adj1" fmla="val 7641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92B7D65F-1DE5-45BA-9CA6-8CF5B7429906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>
            <a:off x="4509349" y="2965810"/>
            <a:ext cx="1503643" cy="474596"/>
          </a:xfrm>
          <a:prstGeom prst="curvedConnector3">
            <a:avLst>
              <a:gd name="adj1" fmla="val 1621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22C635A-6B21-4B03-A21E-CBF49B29F26B}"/>
              </a:ext>
            </a:extLst>
          </p:cNvPr>
          <p:cNvSpPr txBox="1"/>
          <p:nvPr/>
        </p:nvSpPr>
        <p:spPr>
          <a:xfrm>
            <a:off x="4899972" y="3608382"/>
            <a:ext cx="660437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one-sided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RDMA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D1D874-D925-438F-8FB3-7E7EB62F36DA}"/>
              </a:ext>
            </a:extLst>
          </p:cNvPr>
          <p:cNvSpPr txBox="1"/>
          <p:nvPr/>
        </p:nvSpPr>
        <p:spPr>
          <a:xfrm>
            <a:off x="4871865" y="2907385"/>
            <a:ext cx="721351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bucket</a:t>
            </a:r>
          </a:p>
          <a:p>
            <a:pPr indent="-457200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metadata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C8CCAA7-F92F-47AA-A14E-DAAF016B4B20}"/>
              </a:ext>
            </a:extLst>
          </p:cNvPr>
          <p:cNvSpPr txBox="1"/>
          <p:nvPr/>
        </p:nvSpPr>
        <p:spPr>
          <a:xfrm>
            <a:off x="4849029" y="2094179"/>
            <a:ext cx="746999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  <a:p>
            <a:pPr indent="-457200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RDMA RC</a:t>
            </a:r>
          </a:p>
        </p:txBody>
      </p:sp>
    </p:spTree>
    <p:extLst>
      <p:ext uri="{BB962C8B-B14F-4D97-AF65-F5344CB8AC3E}">
        <p14:creationId xmlns:p14="http://schemas.microsoft.com/office/powerpoint/2010/main" val="132165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F3522B2-50C5-4B53-8AA0-22788FD3A30A}"/>
              </a:ext>
            </a:extLst>
          </p:cNvPr>
          <p:cNvSpPr/>
          <p:nvPr/>
        </p:nvSpPr>
        <p:spPr>
          <a:xfrm>
            <a:off x="5638209" y="615339"/>
            <a:ext cx="2499030" cy="5352591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364CAB2-AE6E-4B8E-A47A-96B70A0793D6}"/>
              </a:ext>
            </a:extLst>
          </p:cNvPr>
          <p:cNvSpPr/>
          <p:nvPr/>
        </p:nvSpPr>
        <p:spPr>
          <a:xfrm>
            <a:off x="3297381" y="3946298"/>
            <a:ext cx="4839857" cy="2021632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cs typeface="Times New Roman" panose="02020603050405020304" pitchFamily="18" charset="0"/>
              </a:rPr>
              <a:t>Gestalt Cluster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984BAF87-7970-4BD4-805F-C5059A9C26ED}"/>
              </a:ext>
            </a:extLst>
          </p:cNvPr>
          <p:cNvGrpSpPr/>
          <p:nvPr/>
        </p:nvGrpSpPr>
        <p:grpSpPr>
          <a:xfrm>
            <a:off x="3393913" y="4049845"/>
            <a:ext cx="1903550" cy="1517266"/>
            <a:chOff x="3606541" y="3969134"/>
            <a:chExt cx="1903550" cy="151726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5AA4F3-357C-414D-B959-4991B9F20C57}"/>
                </a:ext>
              </a:extLst>
            </p:cNvPr>
            <p:cNvSpPr/>
            <p:nvPr/>
          </p:nvSpPr>
          <p:spPr>
            <a:xfrm>
              <a:off x="3796487" y="3969134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B694F8-D3E4-41AE-9505-C060215C3FDF}"/>
                </a:ext>
              </a:extLst>
            </p:cNvPr>
            <p:cNvSpPr/>
            <p:nvPr/>
          </p:nvSpPr>
          <p:spPr>
            <a:xfrm>
              <a:off x="3694887" y="4044276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63C7C1-BC9F-4F2D-BA73-F2B6A7A8C8AE}"/>
                </a:ext>
              </a:extLst>
            </p:cNvPr>
            <p:cNvSpPr/>
            <p:nvPr/>
          </p:nvSpPr>
          <p:spPr>
            <a:xfrm>
              <a:off x="3606541" y="4119418"/>
              <a:ext cx="1713604" cy="1366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Monitors</a:t>
              </a:r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78B340-0BA3-43B7-B929-7B3B4F70654B}"/>
                </a:ext>
              </a:extLst>
            </p:cNvPr>
            <p:cNvSpPr/>
            <p:nvPr/>
          </p:nvSpPr>
          <p:spPr>
            <a:xfrm>
              <a:off x="3689668" y="4387154"/>
              <a:ext cx="1547350" cy="102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Gestalt Cluster Mgmt.</a:t>
              </a:r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55C989-8211-4C5E-9A9D-139402109F42}"/>
                </a:ext>
              </a:extLst>
            </p:cNvPr>
            <p:cNvSpPr/>
            <p:nvPr/>
          </p:nvSpPr>
          <p:spPr>
            <a:xfrm>
              <a:off x="3772795" y="4675851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Cluster Topology</a:t>
              </a:r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802E1F-05AB-45D2-903D-6D2BB6DE6DBC}"/>
                </a:ext>
              </a:extLst>
            </p:cNvPr>
            <p:cNvSpPr/>
            <p:nvPr/>
          </p:nvSpPr>
          <p:spPr>
            <a:xfrm>
              <a:off x="3772795" y="5048533"/>
              <a:ext cx="1381096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Cluster Monitoring</a:t>
              </a:r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1CCACD6-2A71-4112-8BB0-3453E7C8D767}"/>
              </a:ext>
            </a:extLst>
          </p:cNvPr>
          <p:cNvGrpSpPr/>
          <p:nvPr/>
        </p:nvGrpSpPr>
        <p:grpSpPr>
          <a:xfrm>
            <a:off x="2921467" y="768973"/>
            <a:ext cx="2149065" cy="2888627"/>
            <a:chOff x="2986121" y="630428"/>
            <a:chExt cx="2149065" cy="2888627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3057FE1-C6FA-45C9-84A9-6C30524E66BE}"/>
                </a:ext>
              </a:extLst>
            </p:cNvPr>
            <p:cNvSpPr/>
            <p:nvPr/>
          </p:nvSpPr>
          <p:spPr>
            <a:xfrm>
              <a:off x="3179852" y="630428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C0FA0D3-B60B-4FD0-87BF-0BFE97C256FA}"/>
                </a:ext>
              </a:extLst>
            </p:cNvPr>
            <p:cNvSpPr/>
            <p:nvPr/>
          </p:nvSpPr>
          <p:spPr>
            <a:xfrm>
              <a:off x="3078252" y="722575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9F6762-04DB-4C2E-869E-6DFD1299E899}"/>
                </a:ext>
              </a:extLst>
            </p:cNvPr>
            <p:cNvSpPr/>
            <p:nvPr/>
          </p:nvSpPr>
          <p:spPr>
            <a:xfrm>
              <a:off x="2986121" y="822036"/>
              <a:ext cx="1955334" cy="269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Clients</a:t>
              </a:r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D13CD8-AE59-471A-8E85-FD2D8EC1E72C}"/>
                </a:ext>
              </a:extLst>
            </p:cNvPr>
            <p:cNvSpPr/>
            <p:nvPr/>
          </p:nvSpPr>
          <p:spPr>
            <a:xfrm>
              <a:off x="3080491" y="1112836"/>
              <a:ext cx="1766594" cy="288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Application</a:t>
              </a:r>
              <a:endParaRPr lang="zh-CN" altLang="en-US" sz="12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024B76-AA33-407D-B125-671F903899FB}"/>
                </a:ext>
              </a:extLst>
            </p:cNvPr>
            <p:cNvGrpSpPr/>
            <p:nvPr/>
          </p:nvGrpSpPr>
          <p:grpSpPr>
            <a:xfrm>
              <a:off x="3078255" y="1819433"/>
              <a:ext cx="1768831" cy="1607300"/>
              <a:chOff x="1076461" y="1481487"/>
              <a:chExt cx="1768831" cy="160730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659A762-93AC-4137-9692-521CD945936A}"/>
                  </a:ext>
                </a:extLst>
              </p:cNvPr>
              <p:cNvSpPr/>
              <p:nvPr/>
            </p:nvSpPr>
            <p:spPr>
              <a:xfrm>
                <a:off x="1257180" y="148148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89E3D45-174E-4B68-AF87-5D9B7D15942D}"/>
                  </a:ext>
                </a:extLst>
              </p:cNvPr>
              <p:cNvSpPr/>
              <p:nvPr/>
            </p:nvSpPr>
            <p:spPr>
              <a:xfrm>
                <a:off x="1165457" y="1566217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12244BC-C07B-4705-92F9-08A432A58E1B}"/>
                  </a:ext>
                </a:extLst>
              </p:cNvPr>
              <p:cNvSpPr/>
              <p:nvPr/>
            </p:nvSpPr>
            <p:spPr>
              <a:xfrm>
                <a:off x="1076461" y="1650201"/>
                <a:ext cx="1588112" cy="14385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Gestalt Client Library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7551A05-7F2D-49D9-B816-BA305F424080}"/>
                  </a:ext>
                </a:extLst>
              </p:cNvPr>
              <p:cNvSpPr/>
              <p:nvPr/>
            </p:nvSpPr>
            <p:spPr>
              <a:xfrm>
                <a:off x="1168825" y="1972288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I/O Interface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76970E-1A4B-489E-BB99-509686F62D94}"/>
                  </a:ext>
                </a:extLst>
              </p:cNvPr>
              <p:cNvSpPr/>
              <p:nvPr/>
            </p:nvSpPr>
            <p:spPr>
              <a:xfrm>
                <a:off x="1168825" y="2344970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Data Locator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339D9A-9342-4F75-95C4-1C50BEFF39FD}"/>
                  </a:ext>
                </a:extLst>
              </p:cNvPr>
              <p:cNvSpPr/>
              <p:nvPr/>
            </p:nvSpPr>
            <p:spPr>
              <a:xfrm>
                <a:off x="1168825" y="2717652"/>
                <a:ext cx="1403384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RDMA Conn. Pool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5F11934-30C5-4343-BA58-55D19C05E82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962672" y="1401534"/>
              <a:ext cx="1116" cy="492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15FD7C7-5F00-4ACF-AA95-0EB27E066B84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4053030" y="1401534"/>
              <a:ext cx="0" cy="417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628EB07-F7A9-4498-9CE7-A9113B0993E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872311" y="1401534"/>
              <a:ext cx="0" cy="586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AC259E-C583-4F2F-8B64-FF128E4C3A06}"/>
                </a:ext>
              </a:extLst>
            </p:cNvPr>
            <p:cNvSpPr txBox="1"/>
            <p:nvPr/>
          </p:nvSpPr>
          <p:spPr>
            <a:xfrm>
              <a:off x="4063596" y="1547124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Per-Thread</a:t>
              </a:r>
              <a:endParaRPr lang="zh-CN" altLang="en-US" sz="10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003DA59-6088-413B-BD7B-EBC7BD6597B2}"/>
              </a:ext>
            </a:extLst>
          </p:cNvPr>
          <p:cNvGrpSpPr/>
          <p:nvPr/>
        </p:nvGrpSpPr>
        <p:grpSpPr>
          <a:xfrm>
            <a:off x="5718619" y="744759"/>
            <a:ext cx="2336800" cy="4982892"/>
            <a:chOff x="6511636" y="630767"/>
            <a:chExt cx="2336800" cy="498289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DE3C44A-048C-4E6A-832C-C80EE5627B34}"/>
                </a:ext>
              </a:extLst>
            </p:cNvPr>
            <p:cNvSpPr/>
            <p:nvPr/>
          </p:nvSpPr>
          <p:spPr>
            <a:xfrm>
              <a:off x="6511636" y="630767"/>
              <a:ext cx="2336800" cy="4735560"/>
            </a:xfrm>
            <a:prstGeom prst="roundRect">
              <a:avLst>
                <a:gd name="adj" fmla="val 645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eXGyreTermes" panose="00000500000000000000" pitchFamily="50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FC4302A1-27F7-4E50-9E30-9EA11BD321DD}"/>
                </a:ext>
              </a:extLst>
            </p:cNvPr>
            <p:cNvGrpSpPr/>
            <p:nvPr/>
          </p:nvGrpSpPr>
          <p:grpSpPr>
            <a:xfrm>
              <a:off x="6602809" y="729820"/>
              <a:ext cx="2139410" cy="4537504"/>
              <a:chOff x="6602809" y="729820"/>
              <a:chExt cx="2139410" cy="4537504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DFCB81C-2742-4E97-BC04-1943FB4FABE7}"/>
                  </a:ext>
                </a:extLst>
              </p:cNvPr>
              <p:cNvSpPr/>
              <p:nvPr/>
            </p:nvSpPr>
            <p:spPr>
              <a:xfrm>
                <a:off x="6792155" y="729820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87ED-F747-463C-9324-EA5BE9BC7F9E}"/>
                  </a:ext>
                </a:extLst>
              </p:cNvPr>
              <p:cNvSpPr/>
              <p:nvPr/>
            </p:nvSpPr>
            <p:spPr>
              <a:xfrm>
                <a:off x="6697482" y="824667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707E3F4-730B-44F1-A638-D43B2792A7B3}"/>
                  </a:ext>
                </a:extLst>
              </p:cNvPr>
              <p:cNvSpPr/>
              <p:nvPr/>
            </p:nvSpPr>
            <p:spPr>
              <a:xfrm>
                <a:off x="6602809" y="914863"/>
                <a:ext cx="1950064" cy="4352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Storage Nodes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E2F29A5-40BB-46AB-8185-19E40704E780}"/>
                  </a:ext>
                </a:extLst>
              </p:cNvPr>
              <p:cNvSpPr/>
              <p:nvPr/>
            </p:nvSpPr>
            <p:spPr>
              <a:xfrm>
                <a:off x="6697482" y="1236953"/>
                <a:ext cx="1760718" cy="23292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Gestalt Server Process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AB8771D-B3FB-4BE2-B29C-7A89A9283216}"/>
                  </a:ext>
                </a:extLst>
              </p:cNvPr>
              <p:cNvSpPr/>
              <p:nvPr/>
            </p:nvSpPr>
            <p:spPr>
              <a:xfrm>
                <a:off x="6806009" y="1525650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Server Heartbeat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2303C10-77D2-49ED-B251-7360985C9237}"/>
                  </a:ext>
                </a:extLst>
              </p:cNvPr>
              <p:cNvSpPr/>
              <p:nvPr/>
            </p:nvSpPr>
            <p:spPr>
              <a:xfrm>
                <a:off x="6806009" y="1898332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RDMA Conn. Mgmt.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8322A3-8082-4BB8-A93F-FEDB1BDEDDB4}"/>
                  </a:ext>
                </a:extLst>
              </p:cNvPr>
              <p:cNvSpPr/>
              <p:nvPr/>
            </p:nvSpPr>
            <p:spPr>
              <a:xfrm>
                <a:off x="6806009" y="3182065"/>
                <a:ext cx="1543664" cy="2886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Space Allocation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850C384-944C-4C48-9D4E-BE9FF3092F7A}"/>
                  </a:ext>
                </a:extLst>
              </p:cNvPr>
              <p:cNvSpPr/>
              <p:nvPr/>
            </p:nvSpPr>
            <p:spPr>
              <a:xfrm>
                <a:off x="6806009" y="2273433"/>
                <a:ext cx="1543664" cy="8379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Bucket Migration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C13F84-9C87-46F3-A444-C520532F4A4F}"/>
                  </a:ext>
                </a:extLst>
              </p:cNvPr>
              <p:cNvSpPr/>
              <p:nvPr/>
            </p:nvSpPr>
            <p:spPr>
              <a:xfrm>
                <a:off x="6907609" y="2586689"/>
                <a:ext cx="1340464" cy="4336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Gestalt Client</a:t>
                </a:r>
              </a:p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Library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363351B-132D-4583-B190-60CD60C7325D}"/>
                  </a:ext>
                </a:extLst>
              </p:cNvPr>
              <p:cNvSpPr/>
              <p:nvPr/>
            </p:nvSpPr>
            <p:spPr>
              <a:xfrm>
                <a:off x="6697482" y="3781571"/>
                <a:ext cx="1760718" cy="139555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Mapped PM Space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274FD7C-B670-4B9B-AF7F-74E40A2022E3}"/>
                  </a:ext>
                </a:extLst>
              </p:cNvPr>
              <p:cNvCxnSpPr>
                <a:cxnSpLocks/>
                <a:stCxn id="38" idx="2"/>
                <a:endCxn id="69" idx="0"/>
              </p:cNvCxnSpPr>
              <p:nvPr/>
            </p:nvCxnSpPr>
            <p:spPr>
              <a:xfrm>
                <a:off x="7577841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69830BD5-681B-428E-AB63-404D3912C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8059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DE7139FD-400B-4116-8C90-BD1C6E25B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386" y="3470763"/>
                <a:ext cx="0" cy="3108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2DEE790-A513-4FAB-BA27-E99A6FCB8876}"/>
                  </a:ext>
                </a:extLst>
              </p:cNvPr>
              <p:cNvSpPr/>
              <p:nvPr/>
            </p:nvSpPr>
            <p:spPr>
              <a:xfrm>
                <a:off x="6806012" y="4093888"/>
                <a:ext cx="1543658" cy="28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Bucket Space</a:t>
                </a:r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D549B60-5A73-467A-89FF-55B9693C88E4}"/>
                  </a:ext>
                </a:extLst>
              </p:cNvPr>
              <p:cNvSpPr/>
              <p:nvPr/>
            </p:nvSpPr>
            <p:spPr>
              <a:xfrm>
                <a:off x="6806012" y="4464929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60BE7CD-EA1E-477F-9479-2271FE8D7236}"/>
                  </a:ext>
                </a:extLst>
              </p:cNvPr>
              <p:cNvSpPr/>
              <p:nvPr/>
            </p:nvSpPr>
            <p:spPr>
              <a:xfrm>
                <a:off x="6806012" y="4708250"/>
                <a:ext cx="1543658" cy="1611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eXGyreTermes" panose="00000500000000000000" pitchFamily="50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3E2B139-6E6C-4EB6-B73F-3227271DD3A9}"/>
                  </a:ext>
                </a:extLst>
              </p:cNvPr>
              <p:cNvSpPr txBox="1"/>
              <p:nvPr/>
            </p:nvSpPr>
            <p:spPr>
              <a:xfrm>
                <a:off x="7440801" y="4929609"/>
                <a:ext cx="369332" cy="2077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1200" dirty="0">
                    <a:latin typeface="TeXGyreTermes" panose="00000500000000000000" pitchFamily="50" charset="0"/>
                    <a:cs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DB2B8CB-13AF-495B-966E-D654887128E1}"/>
                </a:ext>
              </a:extLst>
            </p:cNvPr>
            <p:cNvSpPr txBox="1"/>
            <p:nvPr/>
          </p:nvSpPr>
          <p:spPr>
            <a:xfrm>
              <a:off x="6710644" y="5367438"/>
              <a:ext cx="19159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Pooled PM with RDMA Network</a:t>
              </a:r>
              <a:endParaRPr lang="zh-CN" altLang="en-US" sz="1000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F5178065-86F0-426D-885F-BD9DE1FBD386}"/>
              </a:ext>
            </a:extLst>
          </p:cNvPr>
          <p:cNvCxnSpPr>
            <a:cxnSpLocks/>
            <a:stCxn id="18" idx="1"/>
            <a:endCxn id="23" idx="1"/>
          </p:cNvCxnSpPr>
          <p:nvPr/>
        </p:nvCxnSpPr>
        <p:spPr>
          <a:xfrm rot="10800000" flipH="1" flipV="1">
            <a:off x="3105965" y="2965809"/>
            <a:ext cx="454202" cy="1935101"/>
          </a:xfrm>
          <a:prstGeom prst="curvedConnector3">
            <a:avLst>
              <a:gd name="adj1" fmla="val -788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46F26A66-04B6-426E-98D0-B2E05148A23B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509349" y="3396564"/>
            <a:ext cx="1503646" cy="955665"/>
          </a:xfrm>
          <a:prstGeom prst="curvedConnector3">
            <a:avLst>
              <a:gd name="adj1" fmla="val 5798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41D34A-D14F-478A-9CD5-347E246B2BA3}"/>
              </a:ext>
            </a:extLst>
          </p:cNvPr>
          <p:cNvSpPr txBox="1"/>
          <p:nvPr/>
        </p:nvSpPr>
        <p:spPr>
          <a:xfrm>
            <a:off x="2821069" y="3742166"/>
            <a:ext cx="1282402" cy="153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①</a:t>
            </a:r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 Get bucket placement</a:t>
            </a:r>
            <a:endParaRPr lang="zh-CN" altLang="en-US" sz="1000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E991806-2C6D-464B-B0C6-9495C88B629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509349" y="2156673"/>
            <a:ext cx="1503643" cy="1139384"/>
          </a:xfrm>
          <a:prstGeom prst="curvedConnector3">
            <a:avLst>
              <a:gd name="adj1" fmla="val 2174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92B7D65F-1DE5-45BA-9CA6-8CF5B7429906}"/>
              </a:ext>
            </a:extLst>
          </p:cNvPr>
          <p:cNvCxnSpPr>
            <a:cxnSpLocks/>
            <a:stCxn id="18" idx="3"/>
            <a:endCxn id="38" idx="1"/>
          </p:cNvCxnSpPr>
          <p:nvPr/>
        </p:nvCxnSpPr>
        <p:spPr>
          <a:xfrm>
            <a:off x="4509349" y="2965810"/>
            <a:ext cx="1503643" cy="474596"/>
          </a:xfrm>
          <a:prstGeom prst="curvedConnector3">
            <a:avLst>
              <a:gd name="adj1" fmla="val 2112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22C635A-6B21-4B03-A21E-CBF49B29F26B}"/>
              </a:ext>
            </a:extLst>
          </p:cNvPr>
          <p:cNvSpPr txBox="1"/>
          <p:nvPr/>
        </p:nvSpPr>
        <p:spPr>
          <a:xfrm>
            <a:off x="4899972" y="3608382"/>
            <a:ext cx="660437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④</a:t>
            </a:r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 one-sided</a:t>
            </a:r>
          </a:p>
          <a:p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     RDMA</a:t>
            </a:r>
            <a:endParaRPr lang="zh-CN" altLang="en-US" sz="1000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D1D874-D925-438F-8FB3-7E7EB62F36DA}"/>
              </a:ext>
            </a:extLst>
          </p:cNvPr>
          <p:cNvSpPr txBox="1"/>
          <p:nvPr/>
        </p:nvSpPr>
        <p:spPr>
          <a:xfrm>
            <a:off x="4871865" y="2907385"/>
            <a:ext cx="721351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 Get bucket</a:t>
            </a:r>
          </a:p>
          <a:p>
            <a:pPr indent="-457200"/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     metadata</a:t>
            </a:r>
            <a:endParaRPr lang="zh-CN" altLang="en-US" sz="1000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C8CCAA7-F92F-47AA-A14E-DAAF016B4B20}"/>
              </a:ext>
            </a:extLst>
          </p:cNvPr>
          <p:cNvSpPr txBox="1"/>
          <p:nvPr/>
        </p:nvSpPr>
        <p:spPr>
          <a:xfrm>
            <a:off x="4837940" y="2372436"/>
            <a:ext cx="746999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indent="-457200"/>
            <a:r>
              <a:rPr lang="zh-CN" altLang="en-US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③ </a:t>
            </a:r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Establish</a:t>
            </a:r>
          </a:p>
          <a:p>
            <a:pPr indent="-457200"/>
            <a:r>
              <a:rPr lang="en-US" altLang="zh-CN" sz="1000" dirty="0">
                <a:latin typeface="TeXGyreTermes" panose="00000500000000000000" pitchFamily="50" charset="0"/>
                <a:cs typeface="Times New Roman" panose="02020603050405020304" pitchFamily="18" charset="0"/>
              </a:rPr>
              <a:t>     RDMA RC</a:t>
            </a:r>
          </a:p>
        </p:txBody>
      </p:sp>
    </p:spTree>
    <p:extLst>
      <p:ext uri="{BB962C8B-B14F-4D97-AF65-F5344CB8AC3E}">
        <p14:creationId xmlns:p14="http://schemas.microsoft.com/office/powerpoint/2010/main" val="19947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DEE2B92A-8EB8-4031-9ECD-3426D802613B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 bwMode="auto">
          <a:xfrm rot="5400000">
            <a:off x="4430321" y="1746451"/>
            <a:ext cx="522758" cy="2075827"/>
          </a:xfrm>
          <a:prstGeom prst="curvedConnector3">
            <a:avLst>
              <a:gd name="adj1" fmla="val 44533"/>
            </a:avLst>
          </a:prstGeom>
          <a:ln>
            <a:prstDash val="dash"/>
            <a:tailEnd type="arrow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6" name="图形 35" descr="服务器">
            <a:extLst>
              <a:ext uri="{FF2B5EF4-FFF2-40B4-BE49-F238E27FC236}">
                <a16:creationId xmlns:a16="http://schemas.microsoft.com/office/drawing/2014/main" id="{2A224CAD-61E5-422B-8DB9-7D2C9D75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563" y="3045743"/>
            <a:ext cx="622446" cy="622446"/>
          </a:xfrm>
          <a:prstGeom prst="rect">
            <a:avLst/>
          </a:prstGeom>
        </p:spPr>
      </p:pic>
      <p:pic>
        <p:nvPicPr>
          <p:cNvPr id="37" name="图形 36" descr="服务器">
            <a:extLst>
              <a:ext uri="{FF2B5EF4-FFF2-40B4-BE49-F238E27FC236}">
                <a16:creationId xmlns:a16="http://schemas.microsoft.com/office/drawing/2014/main" id="{618E26BF-368D-4196-BAD0-24BB42FA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00" y="3045744"/>
            <a:ext cx="622446" cy="622446"/>
          </a:xfrm>
          <a:prstGeom prst="rect">
            <a:avLst/>
          </a:prstGeom>
        </p:spPr>
      </p:pic>
      <p:pic>
        <p:nvPicPr>
          <p:cNvPr id="38" name="图形 37" descr="服务器">
            <a:extLst>
              <a:ext uri="{FF2B5EF4-FFF2-40B4-BE49-F238E27FC236}">
                <a16:creationId xmlns:a16="http://schemas.microsoft.com/office/drawing/2014/main" id="{EF5410BB-1F23-4A64-B185-F372392E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390" y="3046303"/>
            <a:ext cx="622446" cy="622446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644C0D5-AA27-4C25-903C-EB12A7C0B106}"/>
              </a:ext>
            </a:extLst>
          </p:cNvPr>
          <p:cNvSpPr txBox="1"/>
          <p:nvPr/>
        </p:nvSpPr>
        <p:spPr>
          <a:xfrm>
            <a:off x="7112788" y="3138932"/>
            <a:ext cx="856002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图形 31" descr="数据库">
            <a:extLst>
              <a:ext uri="{FF2B5EF4-FFF2-40B4-BE49-F238E27FC236}">
                <a16:creationId xmlns:a16="http://schemas.microsoft.com/office/drawing/2014/main" id="{FA2E7C6D-6B01-42FC-93F7-B783A4F45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245" y="1900541"/>
            <a:ext cx="622446" cy="622446"/>
          </a:xfrm>
          <a:prstGeom prst="rect">
            <a:avLst/>
          </a:prstGeom>
        </p:spPr>
      </p:pic>
      <p:pic>
        <p:nvPicPr>
          <p:cNvPr id="31" name="图形 30" descr="数据库">
            <a:extLst>
              <a:ext uri="{FF2B5EF4-FFF2-40B4-BE49-F238E27FC236}">
                <a16:creationId xmlns:a16="http://schemas.microsoft.com/office/drawing/2014/main" id="{1D1A23A1-B6C7-425D-9230-13C2CA27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90" y="1900539"/>
            <a:ext cx="622446" cy="622446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BD6872E-2BA1-48F8-B596-D0AC8E190842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 bwMode="auto">
          <a:xfrm rot="5400000">
            <a:off x="3704249" y="2472524"/>
            <a:ext cx="522756" cy="623682"/>
          </a:xfrm>
          <a:prstGeom prst="curvedConnector3">
            <a:avLst>
              <a:gd name="adj1" fmla="val 42104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0B66634-17DC-44AE-B749-372EEA944A9A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 bwMode="auto">
          <a:xfrm rot="16200000" flipH="1">
            <a:off x="5987092" y="2265506"/>
            <a:ext cx="523318" cy="1038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CC6899D-2914-4F89-80A8-3CF4822E1A7B}"/>
              </a:ext>
            </a:extLst>
          </p:cNvPr>
          <p:cNvSpPr txBox="1"/>
          <p:nvPr/>
        </p:nvSpPr>
        <p:spPr>
          <a:xfrm>
            <a:off x="2247894" y="2052454"/>
            <a:ext cx="76495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Buckets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B1F2E0-758E-4482-93FA-43259FA33120}"/>
              </a:ext>
            </a:extLst>
          </p:cNvPr>
          <p:cNvSpPr txBox="1"/>
          <p:nvPr/>
        </p:nvSpPr>
        <p:spPr>
          <a:xfrm>
            <a:off x="1771011" y="3161683"/>
            <a:ext cx="12378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 Nodes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6156758-1C6C-4C55-B77A-D8EF98B4344E}"/>
              </a:ext>
            </a:extLst>
          </p:cNvPr>
          <p:cNvGrpSpPr/>
          <p:nvPr/>
        </p:nvGrpSpPr>
        <p:grpSpPr>
          <a:xfrm>
            <a:off x="6301998" y="4069393"/>
            <a:ext cx="1377738" cy="400644"/>
            <a:chOff x="5926468" y="6217414"/>
            <a:chExt cx="1377738" cy="40064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A26A88-C67E-40EE-BC5B-DE383546FA05}"/>
                </a:ext>
              </a:extLst>
            </p:cNvPr>
            <p:cNvSpPr txBox="1"/>
            <p:nvPr/>
          </p:nvSpPr>
          <p:spPr>
            <a:xfrm>
              <a:off x="6269949" y="6310281"/>
              <a:ext cx="1034257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New  nodes</a:t>
              </a:r>
              <a:endParaRPr lang="zh-CN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93E31A0-E11E-4EB9-8994-A88E574CBAA8}"/>
                </a:ext>
              </a:extLst>
            </p:cNvPr>
            <p:cNvCxnSpPr/>
            <p:nvPr/>
          </p:nvCxnSpPr>
          <p:spPr bwMode="auto">
            <a:xfrm>
              <a:off x="5926468" y="6217414"/>
              <a:ext cx="1377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F8EC204-14B9-4A98-88FC-0D6E7D19BDC9}"/>
              </a:ext>
            </a:extLst>
          </p:cNvPr>
          <p:cNvSpPr txBox="1"/>
          <p:nvPr/>
        </p:nvSpPr>
        <p:spPr>
          <a:xfrm>
            <a:off x="6333840" y="2036082"/>
            <a:ext cx="1490543" cy="34051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Pooled PM Space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99B7964-3A5F-4824-9AAB-9A8684A5DCC8}"/>
              </a:ext>
            </a:extLst>
          </p:cNvPr>
          <p:cNvSpPr/>
          <p:nvPr/>
        </p:nvSpPr>
        <p:spPr bwMode="auto">
          <a:xfrm>
            <a:off x="3385184" y="3214263"/>
            <a:ext cx="531938" cy="157116"/>
          </a:xfrm>
          <a:prstGeom prst="round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9" name="图形 38" descr="服务器">
            <a:extLst>
              <a:ext uri="{FF2B5EF4-FFF2-40B4-BE49-F238E27FC236}">
                <a16:creationId xmlns:a16="http://schemas.microsoft.com/office/drawing/2014/main" id="{B39B47A7-8C8C-4893-8FF4-0CC24264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666" y="3046303"/>
            <a:ext cx="622446" cy="622446"/>
          </a:xfrm>
          <a:prstGeom prst="rect">
            <a:avLst/>
          </a:prstGeom>
        </p:spPr>
      </p:pic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D2A42A7-73A9-492D-B200-BDC915B08888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>
            <a:off x="5729613" y="2522985"/>
            <a:ext cx="0" cy="52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188A7-BFCE-4D98-A4AD-797AF6E651FA}"/>
              </a:ext>
            </a:extLst>
          </p:cNvPr>
          <p:cNvSpPr/>
          <p:nvPr/>
        </p:nvSpPr>
        <p:spPr bwMode="auto">
          <a:xfrm>
            <a:off x="5458433" y="3215922"/>
            <a:ext cx="1589003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73BD6DF-33AA-4D91-9732-09C257F861AF}"/>
              </a:ext>
            </a:extLst>
          </p:cNvPr>
          <p:cNvSpPr/>
          <p:nvPr/>
        </p:nvSpPr>
        <p:spPr bwMode="auto">
          <a:xfrm>
            <a:off x="3385184" y="3350442"/>
            <a:ext cx="2605188" cy="1571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2700">
            <a:solidFill>
              <a:srgbClr val="1588C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52483F4-D541-4253-94FD-854BEF53E959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 bwMode="auto">
          <a:xfrm rot="16200000" flipH="1">
            <a:off x="4222317" y="2578137"/>
            <a:ext cx="522757" cy="412455"/>
          </a:xfrm>
          <a:prstGeom prst="curvedConnector3">
            <a:avLst>
              <a:gd name="adj1" fmla="val 70043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B7B4368-EEE1-402E-AFD5-64610AE39B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 bwMode="auto">
          <a:xfrm rot="16200000" flipH="1">
            <a:off x="4741882" y="2058572"/>
            <a:ext cx="523316" cy="1452145"/>
          </a:xfrm>
          <a:prstGeom prst="curvedConnector3">
            <a:avLst>
              <a:gd name="adj1" fmla="val 70019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96A6296A-7EAA-4F04-812A-D1758CC14583}"/>
              </a:ext>
            </a:extLst>
          </p:cNvPr>
          <p:cNvCxnSpPr>
            <a:cxnSpLocks/>
            <a:stCxn id="71" idx="1"/>
            <a:endCxn id="39" idx="2"/>
          </p:cNvCxnSpPr>
          <p:nvPr/>
        </p:nvCxnSpPr>
        <p:spPr>
          <a:xfrm rot="10800000" flipH="1" flipV="1">
            <a:off x="3385183" y="3292821"/>
            <a:ext cx="3382705" cy="375928"/>
          </a:xfrm>
          <a:prstGeom prst="bentConnector4">
            <a:avLst>
              <a:gd name="adj1" fmla="val -6758"/>
              <a:gd name="adj2" fmla="val 147837"/>
            </a:avLst>
          </a:prstGeom>
          <a:ln>
            <a:prstDash val="sysDot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80A6826-D8FE-4181-8E35-4444A073A768}"/>
              </a:ext>
            </a:extLst>
          </p:cNvPr>
          <p:cNvSpPr txBox="1"/>
          <p:nvPr/>
        </p:nvSpPr>
        <p:spPr>
          <a:xfrm>
            <a:off x="3405357" y="3863318"/>
            <a:ext cx="958917" cy="24622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migration</a:t>
            </a:r>
            <a:endParaRPr lang="zh-CN" altLang="en-US" sz="10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1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DEE2B92A-8EB8-4031-9ECD-3426D802613B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 bwMode="auto">
          <a:xfrm rot="5400000">
            <a:off x="5728624" y="721214"/>
            <a:ext cx="522758" cy="2075827"/>
          </a:xfrm>
          <a:prstGeom prst="curvedConnector3">
            <a:avLst>
              <a:gd name="adj1" fmla="val 44533"/>
            </a:avLst>
          </a:prstGeom>
          <a:ln>
            <a:prstDash val="dash"/>
            <a:tailEnd type="arrow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6" name="图形 35" descr="服务器">
            <a:extLst>
              <a:ext uri="{FF2B5EF4-FFF2-40B4-BE49-F238E27FC236}">
                <a16:creationId xmlns:a16="http://schemas.microsoft.com/office/drawing/2014/main" id="{2A224CAD-61E5-422B-8DB9-7D2C9D75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866" y="2020506"/>
            <a:ext cx="622446" cy="622446"/>
          </a:xfrm>
          <a:prstGeom prst="rect">
            <a:avLst/>
          </a:prstGeom>
        </p:spPr>
      </p:pic>
      <p:pic>
        <p:nvPicPr>
          <p:cNvPr id="37" name="图形 36" descr="服务器">
            <a:extLst>
              <a:ext uri="{FF2B5EF4-FFF2-40B4-BE49-F238E27FC236}">
                <a16:creationId xmlns:a16="http://schemas.microsoft.com/office/drawing/2014/main" id="{618E26BF-368D-4196-BAD0-24BB42FA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003" y="2020507"/>
            <a:ext cx="622446" cy="622446"/>
          </a:xfrm>
          <a:prstGeom prst="rect">
            <a:avLst/>
          </a:prstGeom>
        </p:spPr>
      </p:pic>
      <p:pic>
        <p:nvPicPr>
          <p:cNvPr id="38" name="图形 37" descr="服务器">
            <a:extLst>
              <a:ext uri="{FF2B5EF4-FFF2-40B4-BE49-F238E27FC236}">
                <a16:creationId xmlns:a16="http://schemas.microsoft.com/office/drawing/2014/main" id="{EF5410BB-1F23-4A64-B185-F372392E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693" y="2021066"/>
            <a:ext cx="622446" cy="622446"/>
          </a:xfrm>
          <a:prstGeom prst="rect">
            <a:avLst/>
          </a:prstGeom>
        </p:spPr>
      </p:pic>
      <p:pic>
        <p:nvPicPr>
          <p:cNvPr id="32" name="图形 31" descr="数据库">
            <a:extLst>
              <a:ext uri="{FF2B5EF4-FFF2-40B4-BE49-F238E27FC236}">
                <a16:creationId xmlns:a16="http://schemas.microsoft.com/office/drawing/2014/main" id="{FA2E7C6D-6B01-42FC-93F7-B783A4F45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548" y="875304"/>
            <a:ext cx="622446" cy="622446"/>
          </a:xfrm>
          <a:prstGeom prst="rect">
            <a:avLst/>
          </a:prstGeom>
        </p:spPr>
      </p:pic>
      <p:pic>
        <p:nvPicPr>
          <p:cNvPr id="31" name="图形 30" descr="数据库">
            <a:extLst>
              <a:ext uri="{FF2B5EF4-FFF2-40B4-BE49-F238E27FC236}">
                <a16:creationId xmlns:a16="http://schemas.microsoft.com/office/drawing/2014/main" id="{1D1A23A1-B6C7-425D-9230-13C2CA27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6693" y="875302"/>
            <a:ext cx="622446" cy="622446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BD6872E-2BA1-48F8-B596-D0AC8E190842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 bwMode="auto">
          <a:xfrm rot="5400000">
            <a:off x="5002552" y="1447287"/>
            <a:ext cx="522756" cy="623682"/>
          </a:xfrm>
          <a:prstGeom prst="curvedConnector3">
            <a:avLst>
              <a:gd name="adj1" fmla="val 42104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CC6899D-2914-4F89-80A8-3CF4822E1A7B}"/>
              </a:ext>
            </a:extLst>
          </p:cNvPr>
          <p:cNvSpPr txBox="1"/>
          <p:nvPr/>
        </p:nvSpPr>
        <p:spPr>
          <a:xfrm>
            <a:off x="3546197" y="1027217"/>
            <a:ext cx="76495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Buckets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B1F2E0-758E-4482-93FA-43259FA33120}"/>
              </a:ext>
            </a:extLst>
          </p:cNvPr>
          <p:cNvSpPr txBox="1"/>
          <p:nvPr/>
        </p:nvSpPr>
        <p:spPr>
          <a:xfrm>
            <a:off x="3069314" y="2136446"/>
            <a:ext cx="12378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 Nodes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8EC204-14B9-4A98-88FC-0D6E7D19BDC9}"/>
              </a:ext>
            </a:extLst>
          </p:cNvPr>
          <p:cNvSpPr txBox="1"/>
          <p:nvPr/>
        </p:nvSpPr>
        <p:spPr>
          <a:xfrm>
            <a:off x="7645442" y="738437"/>
            <a:ext cx="1304265" cy="306467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Pooled PM Space</a:t>
            </a:r>
            <a:endParaRPr lang="zh-CN" altLang="en-US" sz="1200" dirty="0">
              <a:solidFill>
                <a:schemeClr val="tx1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99B7964-3A5F-4824-9AAB-9A8684A5DCC8}"/>
              </a:ext>
            </a:extLst>
          </p:cNvPr>
          <p:cNvSpPr/>
          <p:nvPr/>
        </p:nvSpPr>
        <p:spPr bwMode="auto">
          <a:xfrm>
            <a:off x="4683487" y="2189026"/>
            <a:ext cx="531938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D2A42A7-73A9-492D-B200-BDC915B08888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>
            <a:off x="7027916" y="1497748"/>
            <a:ext cx="0" cy="52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188A7-BFCE-4D98-A4AD-797AF6E651FA}"/>
              </a:ext>
            </a:extLst>
          </p:cNvPr>
          <p:cNvSpPr/>
          <p:nvPr/>
        </p:nvSpPr>
        <p:spPr bwMode="auto">
          <a:xfrm>
            <a:off x="6756737" y="2190685"/>
            <a:ext cx="531938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73BD6DF-33AA-4D91-9732-09C257F861AF}"/>
              </a:ext>
            </a:extLst>
          </p:cNvPr>
          <p:cNvSpPr/>
          <p:nvPr/>
        </p:nvSpPr>
        <p:spPr bwMode="auto">
          <a:xfrm>
            <a:off x="4683487" y="2325205"/>
            <a:ext cx="2605188" cy="1571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2700">
            <a:solidFill>
              <a:srgbClr val="1588C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52483F4-D541-4253-94FD-854BEF53E959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 bwMode="auto">
          <a:xfrm rot="16200000" flipH="1">
            <a:off x="5520620" y="1552900"/>
            <a:ext cx="522757" cy="412455"/>
          </a:xfrm>
          <a:prstGeom prst="curvedConnector3">
            <a:avLst>
              <a:gd name="adj1" fmla="val 70043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B7B4368-EEE1-402E-AFD5-64610AE39B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 bwMode="auto">
          <a:xfrm rot="16200000" flipH="1">
            <a:off x="6040185" y="1033335"/>
            <a:ext cx="523316" cy="1452145"/>
          </a:xfrm>
          <a:prstGeom prst="curvedConnector3">
            <a:avLst>
              <a:gd name="adj1" fmla="val 70019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图形 29" descr="服务器">
            <a:extLst>
              <a:ext uri="{FF2B5EF4-FFF2-40B4-BE49-F238E27FC236}">
                <a16:creationId xmlns:a16="http://schemas.microsoft.com/office/drawing/2014/main" id="{02BC0820-3B3E-4B65-BC86-A49C10B2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866" y="4774334"/>
            <a:ext cx="622446" cy="622446"/>
          </a:xfrm>
          <a:prstGeom prst="rect">
            <a:avLst/>
          </a:prstGeom>
        </p:spPr>
      </p:pic>
      <p:pic>
        <p:nvPicPr>
          <p:cNvPr id="33" name="图形 32" descr="服务器">
            <a:extLst>
              <a:ext uri="{FF2B5EF4-FFF2-40B4-BE49-F238E27FC236}">
                <a16:creationId xmlns:a16="http://schemas.microsoft.com/office/drawing/2014/main" id="{E538997D-F901-4CCC-85E9-DEC06D9B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003" y="4774335"/>
            <a:ext cx="622446" cy="622446"/>
          </a:xfrm>
          <a:prstGeom prst="rect">
            <a:avLst/>
          </a:prstGeom>
        </p:spPr>
      </p:pic>
      <p:pic>
        <p:nvPicPr>
          <p:cNvPr id="34" name="图形 33" descr="服务器">
            <a:extLst>
              <a:ext uri="{FF2B5EF4-FFF2-40B4-BE49-F238E27FC236}">
                <a16:creationId xmlns:a16="http://schemas.microsoft.com/office/drawing/2014/main" id="{BEB54C95-37EB-4A06-AB82-91C471B7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693" y="4774894"/>
            <a:ext cx="622446" cy="622446"/>
          </a:xfrm>
          <a:prstGeom prst="rect">
            <a:avLst/>
          </a:prstGeom>
        </p:spPr>
      </p:pic>
      <p:pic>
        <p:nvPicPr>
          <p:cNvPr id="41" name="图形 40" descr="数据库">
            <a:extLst>
              <a:ext uri="{FF2B5EF4-FFF2-40B4-BE49-F238E27FC236}">
                <a16:creationId xmlns:a16="http://schemas.microsoft.com/office/drawing/2014/main" id="{DDA577A6-0E1B-4ED3-8E4D-A638E10D3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548" y="3629132"/>
            <a:ext cx="622446" cy="622446"/>
          </a:xfrm>
          <a:prstGeom prst="rect">
            <a:avLst/>
          </a:prstGeom>
        </p:spPr>
      </p:pic>
      <p:pic>
        <p:nvPicPr>
          <p:cNvPr id="42" name="图形 41" descr="数据库">
            <a:extLst>
              <a:ext uri="{FF2B5EF4-FFF2-40B4-BE49-F238E27FC236}">
                <a16:creationId xmlns:a16="http://schemas.microsoft.com/office/drawing/2014/main" id="{E22CBEF4-9264-4B4D-B8AE-C35654A1F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6693" y="3629130"/>
            <a:ext cx="622446" cy="622446"/>
          </a:xfrm>
          <a:prstGeom prst="rect">
            <a:avLst/>
          </a:prstGeom>
        </p:spPr>
      </p:pic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F4F215FD-86C2-43EB-A027-D7D7ACC3C901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 bwMode="auto">
          <a:xfrm rot="5400000">
            <a:off x="5002552" y="4201115"/>
            <a:ext cx="522756" cy="623682"/>
          </a:xfrm>
          <a:prstGeom prst="curvedConnector3">
            <a:avLst>
              <a:gd name="adj1" fmla="val 42104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A7EEF55A-7378-4952-99B9-2F3F5F19130D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 bwMode="auto">
          <a:xfrm rot="16200000" flipH="1">
            <a:off x="7285395" y="3994097"/>
            <a:ext cx="523318" cy="1038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B8E4D7B-B0D3-455B-9113-C20B34283DC1}"/>
              </a:ext>
            </a:extLst>
          </p:cNvPr>
          <p:cNvSpPr txBox="1"/>
          <p:nvPr/>
        </p:nvSpPr>
        <p:spPr>
          <a:xfrm>
            <a:off x="3546197" y="3781045"/>
            <a:ext cx="76495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Buckets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8BB0FB-49D8-4547-839B-D1471D16240E}"/>
              </a:ext>
            </a:extLst>
          </p:cNvPr>
          <p:cNvSpPr txBox="1"/>
          <p:nvPr/>
        </p:nvSpPr>
        <p:spPr>
          <a:xfrm>
            <a:off x="3069314" y="4890274"/>
            <a:ext cx="12378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 Nodes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96B2956-7489-410F-9236-6A6A5982758D}"/>
              </a:ext>
            </a:extLst>
          </p:cNvPr>
          <p:cNvSpPr txBox="1"/>
          <p:nvPr/>
        </p:nvSpPr>
        <p:spPr>
          <a:xfrm>
            <a:off x="8134854" y="4598093"/>
            <a:ext cx="971741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node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B5F1F36-6874-4AD8-9A85-5545DDE0F47F}"/>
              </a:ext>
            </a:extLst>
          </p:cNvPr>
          <p:cNvSpPr/>
          <p:nvPr/>
        </p:nvSpPr>
        <p:spPr bwMode="auto">
          <a:xfrm>
            <a:off x="4683487" y="4942854"/>
            <a:ext cx="531938" cy="157116"/>
          </a:xfrm>
          <a:prstGeom prst="round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图形 52" descr="服务器">
            <a:extLst>
              <a:ext uri="{FF2B5EF4-FFF2-40B4-BE49-F238E27FC236}">
                <a16:creationId xmlns:a16="http://schemas.microsoft.com/office/drawing/2014/main" id="{B56E06B2-252E-4CB5-9F5B-AFC0DF7A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4969" y="4774894"/>
            <a:ext cx="622446" cy="622446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748322F-E92E-4E05-97A0-621D470C2052}"/>
              </a:ext>
            </a:extLst>
          </p:cNvPr>
          <p:cNvCxnSpPr>
            <a:stCxn id="42" idx="2"/>
            <a:endCxn id="34" idx="0"/>
          </p:cNvCxnSpPr>
          <p:nvPr/>
        </p:nvCxnSpPr>
        <p:spPr>
          <a:xfrm>
            <a:off x="7027916" y="4251576"/>
            <a:ext cx="0" cy="52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A445921-299F-426F-A718-7083FCFB5FAC}"/>
              </a:ext>
            </a:extLst>
          </p:cNvPr>
          <p:cNvSpPr/>
          <p:nvPr/>
        </p:nvSpPr>
        <p:spPr bwMode="auto">
          <a:xfrm>
            <a:off x="6756736" y="4944513"/>
            <a:ext cx="1589003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491A511-C1FD-44DC-A9EA-E41F389174E6}"/>
              </a:ext>
            </a:extLst>
          </p:cNvPr>
          <p:cNvSpPr/>
          <p:nvPr/>
        </p:nvSpPr>
        <p:spPr bwMode="auto">
          <a:xfrm>
            <a:off x="4683487" y="5079033"/>
            <a:ext cx="2605188" cy="1571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2700">
            <a:solidFill>
              <a:srgbClr val="1588C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203DB5E9-F3B8-4EE2-99CD-515F97F5FD66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 bwMode="auto">
          <a:xfrm rot="16200000" flipH="1">
            <a:off x="5520620" y="4306728"/>
            <a:ext cx="522757" cy="412455"/>
          </a:xfrm>
          <a:prstGeom prst="curvedConnector3">
            <a:avLst>
              <a:gd name="adj1" fmla="val 70043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2BDFB12E-7EBA-4C75-BF1A-5C5208795436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 bwMode="auto">
          <a:xfrm rot="16200000" flipH="1">
            <a:off x="6040185" y="3787163"/>
            <a:ext cx="523316" cy="1452145"/>
          </a:xfrm>
          <a:prstGeom prst="curvedConnector3">
            <a:avLst>
              <a:gd name="adj1" fmla="val 70019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F987861-AD87-488F-8218-DA82FD16DA21}"/>
              </a:ext>
            </a:extLst>
          </p:cNvPr>
          <p:cNvCxnSpPr>
            <a:cxnSpLocks/>
            <a:stCxn id="52" idx="1"/>
            <a:endCxn id="53" idx="2"/>
          </p:cNvCxnSpPr>
          <p:nvPr/>
        </p:nvCxnSpPr>
        <p:spPr>
          <a:xfrm rot="10800000" flipH="1" flipV="1">
            <a:off x="4683486" y="5021412"/>
            <a:ext cx="3382705" cy="375928"/>
          </a:xfrm>
          <a:prstGeom prst="bentConnector4">
            <a:avLst>
              <a:gd name="adj1" fmla="val -6758"/>
              <a:gd name="adj2" fmla="val 147837"/>
            </a:avLst>
          </a:prstGeom>
          <a:ln>
            <a:prstDash val="sysDot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BC9CC13-0A30-4F8F-98A1-682E4A2E0D77}"/>
              </a:ext>
            </a:extLst>
          </p:cNvPr>
          <p:cNvSpPr txBox="1"/>
          <p:nvPr/>
        </p:nvSpPr>
        <p:spPr>
          <a:xfrm>
            <a:off x="4703660" y="5576520"/>
            <a:ext cx="1850186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Preliminary data migration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699291-87A9-4D68-B856-8256A3697AFE}"/>
              </a:ext>
            </a:extLst>
          </p:cNvPr>
          <p:cNvGrpSpPr/>
          <p:nvPr/>
        </p:nvGrpSpPr>
        <p:grpSpPr>
          <a:xfrm>
            <a:off x="6010494" y="2842646"/>
            <a:ext cx="1690482" cy="622446"/>
            <a:chOff x="5224426" y="2702495"/>
            <a:chExt cx="1690482" cy="622446"/>
          </a:xfrm>
        </p:grpSpPr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6BF86BD2-062D-4746-9B90-0B86731915EB}"/>
                </a:ext>
              </a:extLst>
            </p:cNvPr>
            <p:cNvSpPr/>
            <p:nvPr/>
          </p:nvSpPr>
          <p:spPr>
            <a:xfrm>
              <a:off x="5224426" y="2702495"/>
              <a:ext cx="206556" cy="62244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eXGyreTermes" panose="00000500000000000000" pitchFamily="50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AF61069-096E-4A74-BB83-6A41AF3E669B}"/>
                </a:ext>
              </a:extLst>
            </p:cNvPr>
            <p:cNvSpPr txBox="1"/>
            <p:nvPr/>
          </p:nvSpPr>
          <p:spPr>
            <a:xfrm>
              <a:off x="5443030" y="2875218"/>
              <a:ext cx="1471878" cy="276999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200" dirty="0">
                  <a:solidFill>
                    <a:sysClr val="windowText" lastClr="000000"/>
                  </a:solidFill>
                  <a:latin typeface="TeXGyreTermes" panose="00000500000000000000" pitchFamily="50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Adding new node 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TeXGyreTermes" panose="00000500000000000000" pitchFamily="50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④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CAAB9DB-54E3-4F54-BDED-5D6B35A6EF53}"/>
              </a:ext>
            </a:extLst>
          </p:cNvPr>
          <p:cNvSpPr txBox="1"/>
          <p:nvPr/>
        </p:nvSpPr>
        <p:spPr>
          <a:xfrm>
            <a:off x="5026665" y="1852341"/>
            <a:ext cx="338554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49581DC-61D5-4D07-83B3-AC63E1C4E35B}"/>
              </a:ext>
            </a:extLst>
          </p:cNvPr>
          <p:cNvSpPr txBox="1"/>
          <p:nvPr/>
        </p:nvSpPr>
        <p:spPr>
          <a:xfrm>
            <a:off x="6067972" y="1852841"/>
            <a:ext cx="338554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53521F-8854-4F2F-A920-86B94A6E3C4F}"/>
              </a:ext>
            </a:extLst>
          </p:cNvPr>
          <p:cNvSpPr txBox="1"/>
          <p:nvPr/>
        </p:nvSpPr>
        <p:spPr>
          <a:xfrm>
            <a:off x="7099768" y="1852340"/>
            <a:ext cx="338554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463B223-44CD-4137-9650-B90B40E8AFC2}"/>
              </a:ext>
            </a:extLst>
          </p:cNvPr>
          <p:cNvSpPr txBox="1"/>
          <p:nvPr/>
        </p:nvSpPr>
        <p:spPr>
          <a:xfrm>
            <a:off x="5023476" y="4598093"/>
            <a:ext cx="338554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91DAE61-29A7-4765-9E9A-5090F96D0D8D}"/>
              </a:ext>
            </a:extLst>
          </p:cNvPr>
          <p:cNvSpPr txBox="1"/>
          <p:nvPr/>
        </p:nvSpPr>
        <p:spPr>
          <a:xfrm>
            <a:off x="6064783" y="4598594"/>
            <a:ext cx="338554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56A2FDA-23E1-43DD-9DE6-43A0C83E36E7}"/>
              </a:ext>
            </a:extLst>
          </p:cNvPr>
          <p:cNvSpPr txBox="1"/>
          <p:nvPr/>
        </p:nvSpPr>
        <p:spPr>
          <a:xfrm>
            <a:off x="7096579" y="4598093"/>
            <a:ext cx="338554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30EE26D-559E-489B-96E8-2A8D9400F8D9}"/>
              </a:ext>
            </a:extLst>
          </p:cNvPr>
          <p:cNvSpPr txBox="1"/>
          <p:nvPr/>
        </p:nvSpPr>
        <p:spPr>
          <a:xfrm>
            <a:off x="5719175" y="1159027"/>
            <a:ext cx="691215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split = 3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2564F4D-A48F-412F-8E27-42EA8C633FBC}"/>
              </a:ext>
            </a:extLst>
          </p:cNvPr>
          <p:cNvSpPr txBox="1"/>
          <p:nvPr/>
        </p:nvSpPr>
        <p:spPr>
          <a:xfrm>
            <a:off x="7177127" y="1144062"/>
            <a:ext cx="691215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split = 2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图形 123" descr="服务器">
            <a:extLst>
              <a:ext uri="{FF2B5EF4-FFF2-40B4-BE49-F238E27FC236}">
                <a16:creationId xmlns:a16="http://schemas.microsoft.com/office/drawing/2014/main" id="{39AC99CF-7C75-4F9F-B5F2-3C55AEEF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137" y="4809429"/>
            <a:ext cx="622446" cy="622446"/>
          </a:xfrm>
          <a:prstGeom prst="rect">
            <a:avLst/>
          </a:prstGeom>
        </p:spPr>
      </p:pic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DEE2B92A-8EB8-4031-9ECD-3426D802613B}"/>
              </a:ext>
            </a:extLst>
          </p:cNvPr>
          <p:cNvCxnSpPr>
            <a:cxnSpLocks/>
            <a:stCxn id="78" idx="2"/>
            <a:endCxn id="50" idx="0"/>
          </p:cNvCxnSpPr>
          <p:nvPr/>
        </p:nvCxnSpPr>
        <p:spPr bwMode="auto">
          <a:xfrm rot="16200000" flipH="1">
            <a:off x="7148449" y="1385522"/>
            <a:ext cx="376649" cy="89680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6" name="图形 35" descr="服务器">
            <a:extLst>
              <a:ext uri="{FF2B5EF4-FFF2-40B4-BE49-F238E27FC236}">
                <a16:creationId xmlns:a16="http://schemas.microsoft.com/office/drawing/2014/main" id="{2A224CAD-61E5-422B-8DB9-7D2C9D75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866" y="2020506"/>
            <a:ext cx="622446" cy="622446"/>
          </a:xfrm>
          <a:prstGeom prst="rect">
            <a:avLst/>
          </a:prstGeom>
        </p:spPr>
      </p:pic>
      <p:pic>
        <p:nvPicPr>
          <p:cNvPr id="37" name="图形 36" descr="服务器">
            <a:extLst>
              <a:ext uri="{FF2B5EF4-FFF2-40B4-BE49-F238E27FC236}">
                <a16:creationId xmlns:a16="http://schemas.microsoft.com/office/drawing/2014/main" id="{618E26BF-368D-4196-BAD0-24BB42FA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4643" y="2020507"/>
            <a:ext cx="622446" cy="622446"/>
          </a:xfrm>
          <a:prstGeom prst="rect">
            <a:avLst/>
          </a:prstGeom>
        </p:spPr>
      </p:pic>
      <p:pic>
        <p:nvPicPr>
          <p:cNvPr id="38" name="图形 37" descr="服务器">
            <a:extLst>
              <a:ext uri="{FF2B5EF4-FFF2-40B4-BE49-F238E27FC236}">
                <a16:creationId xmlns:a16="http://schemas.microsoft.com/office/drawing/2014/main" id="{EF5410BB-1F23-4A64-B185-F372392E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973" y="2021066"/>
            <a:ext cx="622446" cy="622446"/>
          </a:xfrm>
          <a:prstGeom prst="rect">
            <a:avLst/>
          </a:prstGeom>
        </p:spPr>
      </p:pic>
      <p:pic>
        <p:nvPicPr>
          <p:cNvPr id="32" name="图形 31" descr="数据库">
            <a:extLst>
              <a:ext uri="{FF2B5EF4-FFF2-40B4-BE49-F238E27FC236}">
                <a16:creationId xmlns:a16="http://schemas.microsoft.com/office/drawing/2014/main" id="{FA2E7C6D-6B01-42FC-93F7-B783A4F45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548" y="875304"/>
            <a:ext cx="622446" cy="622446"/>
          </a:xfrm>
          <a:prstGeom prst="rect">
            <a:avLst/>
          </a:prstGeom>
        </p:spPr>
      </p:pic>
      <p:pic>
        <p:nvPicPr>
          <p:cNvPr id="31" name="图形 30" descr="数据库">
            <a:extLst>
              <a:ext uri="{FF2B5EF4-FFF2-40B4-BE49-F238E27FC236}">
                <a16:creationId xmlns:a16="http://schemas.microsoft.com/office/drawing/2014/main" id="{1D1A23A1-B6C7-425D-9230-13C2CA27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6693" y="875302"/>
            <a:ext cx="622446" cy="622446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BD6872E-2BA1-48F8-B596-D0AC8E190842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 bwMode="auto">
          <a:xfrm rot="5400000">
            <a:off x="5005468" y="1593276"/>
            <a:ext cx="373852" cy="480609"/>
          </a:xfrm>
          <a:prstGeom prst="curvedConnector3">
            <a:avLst>
              <a:gd name="adj1" fmla="val 32705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CC6899D-2914-4F89-80A8-3CF4822E1A7B}"/>
              </a:ext>
            </a:extLst>
          </p:cNvPr>
          <p:cNvSpPr txBox="1"/>
          <p:nvPr/>
        </p:nvSpPr>
        <p:spPr>
          <a:xfrm>
            <a:off x="3546197" y="1027217"/>
            <a:ext cx="76495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Buckets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B1F2E0-758E-4482-93FA-43259FA33120}"/>
              </a:ext>
            </a:extLst>
          </p:cNvPr>
          <p:cNvSpPr txBox="1"/>
          <p:nvPr/>
        </p:nvSpPr>
        <p:spPr>
          <a:xfrm>
            <a:off x="3069314" y="2136446"/>
            <a:ext cx="12378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 Nodes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8EC204-14B9-4A98-88FC-0D6E7D19BDC9}"/>
              </a:ext>
            </a:extLst>
          </p:cNvPr>
          <p:cNvSpPr txBox="1"/>
          <p:nvPr/>
        </p:nvSpPr>
        <p:spPr>
          <a:xfrm>
            <a:off x="7669368" y="982667"/>
            <a:ext cx="1304265" cy="306467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Pooled PM Space</a:t>
            </a:r>
            <a:endParaRPr lang="zh-CN" altLang="en-US" sz="1200" dirty="0">
              <a:solidFill>
                <a:schemeClr val="tx1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73BD6DF-33AA-4D91-9732-09C257F861AF}"/>
              </a:ext>
            </a:extLst>
          </p:cNvPr>
          <p:cNvSpPr/>
          <p:nvPr/>
        </p:nvSpPr>
        <p:spPr bwMode="auto">
          <a:xfrm>
            <a:off x="4692155" y="2325205"/>
            <a:ext cx="2412214" cy="1571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2700">
            <a:solidFill>
              <a:srgbClr val="1588C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699291-87A9-4D68-B856-8256A3697AFE}"/>
              </a:ext>
            </a:extLst>
          </p:cNvPr>
          <p:cNvGrpSpPr/>
          <p:nvPr/>
        </p:nvGrpSpPr>
        <p:grpSpPr>
          <a:xfrm>
            <a:off x="6010494" y="2842646"/>
            <a:ext cx="1905284" cy="622446"/>
            <a:chOff x="5224426" y="2702495"/>
            <a:chExt cx="1905284" cy="622446"/>
          </a:xfrm>
        </p:grpSpPr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6BF86BD2-062D-4746-9B90-0B86731915EB}"/>
                </a:ext>
              </a:extLst>
            </p:cNvPr>
            <p:cNvSpPr/>
            <p:nvPr/>
          </p:nvSpPr>
          <p:spPr>
            <a:xfrm>
              <a:off x="5224426" y="2702495"/>
              <a:ext cx="206556" cy="62244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eXGyreTermes" panose="00000500000000000000" pitchFamily="50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AF61069-096E-4A74-BB83-6A41AF3E669B}"/>
                </a:ext>
              </a:extLst>
            </p:cNvPr>
            <p:cNvSpPr txBox="1"/>
            <p:nvPr/>
          </p:nvSpPr>
          <p:spPr>
            <a:xfrm>
              <a:off x="5443030" y="2859829"/>
              <a:ext cx="1686680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eXGyreTermes" panose="00000500000000000000" pitchFamily="50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Adding new node 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TeXGyreTermes" panose="00000500000000000000" pitchFamily="50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⑤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CAAB9DB-54E3-4F54-BDED-5D6B35A6EF53}"/>
              </a:ext>
            </a:extLst>
          </p:cNvPr>
          <p:cNvSpPr txBox="1"/>
          <p:nvPr/>
        </p:nvSpPr>
        <p:spPr>
          <a:xfrm>
            <a:off x="5026665" y="1836952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49581DC-61D5-4D07-83B3-AC63E1C4E35B}"/>
              </a:ext>
            </a:extLst>
          </p:cNvPr>
          <p:cNvSpPr txBox="1"/>
          <p:nvPr/>
        </p:nvSpPr>
        <p:spPr>
          <a:xfrm>
            <a:off x="5975612" y="1837452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53521F-8854-4F2F-A920-86B94A6E3C4F}"/>
              </a:ext>
            </a:extLst>
          </p:cNvPr>
          <p:cNvSpPr txBox="1"/>
          <p:nvPr/>
        </p:nvSpPr>
        <p:spPr>
          <a:xfrm>
            <a:off x="6915048" y="1836951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6B212B2-894C-4877-8ACF-424E0D3702FC}"/>
              </a:ext>
            </a:extLst>
          </p:cNvPr>
          <p:cNvSpPr txBox="1"/>
          <p:nvPr/>
        </p:nvSpPr>
        <p:spPr>
          <a:xfrm>
            <a:off x="7853840" y="1830062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</a:p>
        </p:txBody>
      </p:sp>
      <p:pic>
        <p:nvPicPr>
          <p:cNvPr id="50" name="图形 49" descr="服务器">
            <a:extLst>
              <a:ext uri="{FF2B5EF4-FFF2-40B4-BE49-F238E27FC236}">
                <a16:creationId xmlns:a16="http://schemas.microsoft.com/office/drawing/2014/main" id="{E16D0C26-0B70-460B-8DDC-7A55A63D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3955" y="2022252"/>
            <a:ext cx="622446" cy="622446"/>
          </a:xfrm>
          <a:prstGeom prst="rect">
            <a:avLst/>
          </a:prstGeom>
        </p:spPr>
      </p:pic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67B6752-E743-4BC6-8CF3-2207EBEC276F}"/>
              </a:ext>
            </a:extLst>
          </p:cNvPr>
          <p:cNvSpPr/>
          <p:nvPr/>
        </p:nvSpPr>
        <p:spPr bwMode="auto">
          <a:xfrm>
            <a:off x="7519209" y="2189026"/>
            <a:ext cx="519891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28800" numCol="1" rtlCol="0" anchor="b" anchorCtr="0" compatLnSpc="1">
            <a:noAutofit/>
          </a:bodyPr>
          <a:lstStyle/>
          <a:p>
            <a:pPr marL="276225" marR="0" indent="-276225" algn="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D426E1-4E14-4ADC-AA98-3F0E62F5FD69}"/>
              </a:ext>
            </a:extLst>
          </p:cNvPr>
          <p:cNvGrpSpPr/>
          <p:nvPr/>
        </p:nvGrpSpPr>
        <p:grpSpPr>
          <a:xfrm>
            <a:off x="5360698" y="1502654"/>
            <a:ext cx="432000" cy="144000"/>
            <a:chOff x="1333861" y="2721533"/>
            <a:chExt cx="432000" cy="144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737CB1-A287-4405-A34F-01D93976EC97}"/>
                </a:ext>
              </a:extLst>
            </p:cNvPr>
            <p:cNvSpPr/>
            <p:nvPr/>
          </p:nvSpPr>
          <p:spPr>
            <a:xfrm>
              <a:off x="1333861" y="2721533"/>
              <a:ext cx="144000" cy="144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solidFill>
                  <a:schemeClr val="accent1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CC623DE-880C-4997-AA18-7956B803DF5D}"/>
                </a:ext>
              </a:extLst>
            </p:cNvPr>
            <p:cNvSpPr/>
            <p:nvPr/>
          </p:nvSpPr>
          <p:spPr>
            <a:xfrm>
              <a:off x="1477861" y="2721533"/>
              <a:ext cx="144000" cy="144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solidFill>
                  <a:schemeClr val="accent1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7531947-E8F1-44E5-980B-8A870D34E8E5}"/>
                </a:ext>
              </a:extLst>
            </p:cNvPr>
            <p:cNvSpPr/>
            <p:nvPr/>
          </p:nvSpPr>
          <p:spPr>
            <a:xfrm>
              <a:off x="1621861" y="2721533"/>
              <a:ext cx="144000" cy="144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solidFill>
                  <a:schemeClr val="accent1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BA6E703-7F34-4DC0-8965-E5197D55DF3D}"/>
              </a:ext>
            </a:extLst>
          </p:cNvPr>
          <p:cNvGrpSpPr/>
          <p:nvPr/>
        </p:nvGrpSpPr>
        <p:grpSpPr>
          <a:xfrm>
            <a:off x="6816369" y="1501603"/>
            <a:ext cx="432000" cy="144000"/>
            <a:chOff x="1333861" y="2721533"/>
            <a:chExt cx="432000" cy="14400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67EEEB5-EE65-4AA0-AD4A-43B621838822}"/>
                </a:ext>
              </a:extLst>
            </p:cNvPr>
            <p:cNvSpPr/>
            <p:nvPr/>
          </p:nvSpPr>
          <p:spPr>
            <a:xfrm>
              <a:off x="1333861" y="2721533"/>
              <a:ext cx="144000" cy="144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6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solidFill>
                  <a:schemeClr val="accent6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06F2ED2-2DDB-422F-9E80-0552E0F4FF85}"/>
                </a:ext>
              </a:extLst>
            </p:cNvPr>
            <p:cNvSpPr/>
            <p:nvPr/>
          </p:nvSpPr>
          <p:spPr>
            <a:xfrm>
              <a:off x="1477861" y="2721533"/>
              <a:ext cx="144000" cy="144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6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solidFill>
                  <a:schemeClr val="accent6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4980A2E-58D2-471F-B15E-8B90FA9A2B16}"/>
                </a:ext>
              </a:extLst>
            </p:cNvPr>
            <p:cNvSpPr/>
            <p:nvPr/>
          </p:nvSpPr>
          <p:spPr>
            <a:xfrm>
              <a:off x="1621861" y="2721533"/>
              <a:ext cx="144000" cy="144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6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solidFill>
                  <a:schemeClr val="accent6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E4A6DC8-6A06-4BEF-A55F-4A3FC034D122}"/>
              </a:ext>
            </a:extLst>
          </p:cNvPr>
          <p:cNvCxnSpPr>
            <a:cxnSpLocks/>
            <a:stCxn id="75" idx="2"/>
            <a:endCxn id="37" idx="0"/>
          </p:cNvCxnSpPr>
          <p:nvPr/>
        </p:nvCxnSpPr>
        <p:spPr bwMode="auto">
          <a:xfrm rot="16200000" flipH="1">
            <a:off x="5549356" y="1673996"/>
            <a:ext cx="373853" cy="319168"/>
          </a:xfrm>
          <a:prstGeom prst="curvedConnector3">
            <a:avLst>
              <a:gd name="adj1" fmla="val 56794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548BFA0-599C-4ECA-96D6-232428D14419}"/>
              </a:ext>
            </a:extLst>
          </p:cNvPr>
          <p:cNvCxnSpPr>
            <a:cxnSpLocks/>
            <a:stCxn id="76" idx="2"/>
            <a:endCxn id="38" idx="0"/>
          </p:cNvCxnSpPr>
          <p:nvPr/>
        </p:nvCxnSpPr>
        <p:spPr bwMode="auto">
          <a:xfrm rot="16200000" flipH="1">
            <a:off x="6094741" y="1272611"/>
            <a:ext cx="374412" cy="1122498"/>
          </a:xfrm>
          <a:prstGeom prst="curvedConnector3">
            <a:avLst>
              <a:gd name="adj1" fmla="val 57632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0CAE0959-8EF3-4600-B37A-840AD2A332D5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 bwMode="auto">
          <a:xfrm rot="5400000">
            <a:off x="5804778" y="792914"/>
            <a:ext cx="374903" cy="2080280"/>
          </a:xfrm>
          <a:prstGeom prst="curvedConnector3">
            <a:avLst>
              <a:gd name="adj1" fmla="val 23900"/>
            </a:avLst>
          </a:prstGeom>
          <a:ln>
            <a:prstDash val="solid"/>
            <a:tailEnd type="triangle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81DF5C77-F6C3-4EEF-B4C2-51D255D60626}"/>
              </a:ext>
            </a:extLst>
          </p:cNvPr>
          <p:cNvCxnSpPr>
            <a:cxnSpLocks/>
            <a:stCxn id="80" idx="2"/>
            <a:endCxn id="37" idx="0"/>
          </p:cNvCxnSpPr>
          <p:nvPr/>
        </p:nvCxnSpPr>
        <p:spPr bwMode="auto">
          <a:xfrm rot="5400000">
            <a:off x="6348666" y="1192804"/>
            <a:ext cx="374904" cy="1280503"/>
          </a:xfrm>
          <a:prstGeom prst="curvedConnector3">
            <a:avLst>
              <a:gd name="adj1" fmla="val 38143"/>
            </a:avLst>
          </a:prstGeom>
          <a:ln>
            <a:prstDash val="solid"/>
            <a:tailEnd type="triangle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C3F7F32-E813-4155-BDF9-EF26F551F40B}"/>
              </a:ext>
            </a:extLst>
          </p:cNvPr>
          <p:cNvSpPr txBox="1"/>
          <p:nvPr/>
        </p:nvSpPr>
        <p:spPr>
          <a:xfrm>
            <a:off x="3713721" y="1419714"/>
            <a:ext cx="59343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Splits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420F57C-53D1-425D-8586-C0E0E77D7FC2}"/>
              </a:ext>
            </a:extLst>
          </p:cNvPr>
          <p:cNvSpPr txBox="1"/>
          <p:nvPr/>
        </p:nvSpPr>
        <p:spPr>
          <a:xfrm>
            <a:off x="3042105" y="1659949"/>
            <a:ext cx="1263487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(ordered by rank)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4AF20D81-92B7-4779-895D-789D87CF6A5F}"/>
              </a:ext>
            </a:extLst>
          </p:cNvPr>
          <p:cNvCxnSpPr>
            <a:cxnSpLocks/>
            <a:stCxn id="113" idx="2"/>
            <a:endCxn id="106" idx="0"/>
          </p:cNvCxnSpPr>
          <p:nvPr/>
        </p:nvCxnSpPr>
        <p:spPr bwMode="auto">
          <a:xfrm rot="16200000" flipH="1">
            <a:off x="7157118" y="4174445"/>
            <a:ext cx="376649" cy="896809"/>
          </a:xfrm>
          <a:prstGeom prst="curvedConnector3">
            <a:avLst>
              <a:gd name="adj1" fmla="val 50001"/>
            </a:avLst>
          </a:prstGeom>
          <a:ln>
            <a:prstDash val="solid"/>
            <a:tailEnd type="triangle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2" name="图形 91" descr="服务器">
            <a:extLst>
              <a:ext uri="{FF2B5EF4-FFF2-40B4-BE49-F238E27FC236}">
                <a16:creationId xmlns:a16="http://schemas.microsoft.com/office/drawing/2014/main" id="{1C40DB13-4453-451A-9186-E2FC2AC5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535" y="4809429"/>
            <a:ext cx="622446" cy="622446"/>
          </a:xfrm>
          <a:prstGeom prst="rect">
            <a:avLst/>
          </a:prstGeom>
        </p:spPr>
      </p:pic>
      <p:pic>
        <p:nvPicPr>
          <p:cNvPr id="93" name="图形 92" descr="服务器">
            <a:extLst>
              <a:ext uri="{FF2B5EF4-FFF2-40B4-BE49-F238E27FC236}">
                <a16:creationId xmlns:a16="http://schemas.microsoft.com/office/drawing/2014/main" id="{BCED5E28-1A0B-46B2-A1A1-2EBE4D369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312" y="4809430"/>
            <a:ext cx="622446" cy="622446"/>
          </a:xfrm>
          <a:prstGeom prst="rect">
            <a:avLst/>
          </a:prstGeom>
        </p:spPr>
      </p:pic>
      <p:pic>
        <p:nvPicPr>
          <p:cNvPr id="94" name="图形 93" descr="服务器">
            <a:extLst>
              <a:ext uri="{FF2B5EF4-FFF2-40B4-BE49-F238E27FC236}">
                <a16:creationId xmlns:a16="http://schemas.microsoft.com/office/drawing/2014/main" id="{80F0DC9F-6D92-4E81-B6D0-E4DA6AE2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642" y="4809989"/>
            <a:ext cx="622446" cy="622446"/>
          </a:xfrm>
          <a:prstGeom prst="rect">
            <a:avLst/>
          </a:prstGeom>
        </p:spPr>
      </p:pic>
      <p:pic>
        <p:nvPicPr>
          <p:cNvPr id="95" name="图形 94" descr="数据库">
            <a:extLst>
              <a:ext uri="{FF2B5EF4-FFF2-40B4-BE49-F238E27FC236}">
                <a16:creationId xmlns:a16="http://schemas.microsoft.com/office/drawing/2014/main" id="{74B187C4-5A63-446E-A37B-BFA6A6CD6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3217" y="3664227"/>
            <a:ext cx="622446" cy="622446"/>
          </a:xfrm>
          <a:prstGeom prst="rect">
            <a:avLst/>
          </a:prstGeom>
        </p:spPr>
      </p:pic>
      <p:pic>
        <p:nvPicPr>
          <p:cNvPr id="96" name="图形 95" descr="数据库">
            <a:extLst>
              <a:ext uri="{FF2B5EF4-FFF2-40B4-BE49-F238E27FC236}">
                <a16:creationId xmlns:a16="http://schemas.microsoft.com/office/drawing/2014/main" id="{3A9E8C26-75AB-48A1-BF31-490D390BE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362" y="3664225"/>
            <a:ext cx="622446" cy="622446"/>
          </a:xfrm>
          <a:prstGeom prst="rect">
            <a:avLst/>
          </a:prstGeom>
        </p:spPr>
      </p:pic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3CF33487-0720-4AFD-9552-60CC4C83E69C}"/>
              </a:ext>
            </a:extLst>
          </p:cNvPr>
          <p:cNvCxnSpPr>
            <a:cxnSpLocks/>
            <a:stCxn id="109" idx="2"/>
            <a:endCxn id="92" idx="0"/>
          </p:cNvCxnSpPr>
          <p:nvPr/>
        </p:nvCxnSpPr>
        <p:spPr bwMode="auto">
          <a:xfrm rot="5400000">
            <a:off x="5014137" y="4382199"/>
            <a:ext cx="373852" cy="480609"/>
          </a:xfrm>
          <a:prstGeom prst="curvedConnector3">
            <a:avLst>
              <a:gd name="adj1" fmla="val 32705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754E506-D366-4714-B44D-2C5A55920801}"/>
              </a:ext>
            </a:extLst>
          </p:cNvPr>
          <p:cNvSpPr txBox="1"/>
          <p:nvPr/>
        </p:nvSpPr>
        <p:spPr>
          <a:xfrm>
            <a:off x="3554866" y="3816140"/>
            <a:ext cx="76495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Buckets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7A11F84-1882-47D0-907D-2CBA437A4A2E}"/>
              </a:ext>
            </a:extLst>
          </p:cNvPr>
          <p:cNvSpPr txBox="1"/>
          <p:nvPr/>
        </p:nvSpPr>
        <p:spPr>
          <a:xfrm>
            <a:off x="3077983" y="4925369"/>
            <a:ext cx="12378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Storage Nodes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BA0B206-EC1D-465A-B6C6-9F2CDA4EDDA8}"/>
              </a:ext>
            </a:extLst>
          </p:cNvPr>
          <p:cNvSpPr/>
          <p:nvPr/>
        </p:nvSpPr>
        <p:spPr bwMode="auto">
          <a:xfrm>
            <a:off x="4692155" y="5114128"/>
            <a:ext cx="2420883" cy="1571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 w="12700">
            <a:solidFill>
              <a:srgbClr val="1588C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F1621FB-D96E-4A4F-8606-9F2161C605C4}"/>
              </a:ext>
            </a:extLst>
          </p:cNvPr>
          <p:cNvSpPr txBox="1"/>
          <p:nvPr/>
        </p:nvSpPr>
        <p:spPr>
          <a:xfrm>
            <a:off x="5035334" y="4625875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8005261-E52D-465B-AB9D-F73DCAD9A588}"/>
              </a:ext>
            </a:extLst>
          </p:cNvPr>
          <p:cNvSpPr txBox="1"/>
          <p:nvPr/>
        </p:nvSpPr>
        <p:spPr>
          <a:xfrm>
            <a:off x="5984281" y="4626375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5484F6E-DCC8-47BC-BDC3-3FA6900C3736}"/>
              </a:ext>
            </a:extLst>
          </p:cNvPr>
          <p:cNvSpPr txBox="1"/>
          <p:nvPr/>
        </p:nvSpPr>
        <p:spPr>
          <a:xfrm>
            <a:off x="6923717" y="4625874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DFE6E42-C9F7-4F7A-AA0C-1D2E52166EEA}"/>
              </a:ext>
            </a:extLst>
          </p:cNvPr>
          <p:cNvSpPr txBox="1"/>
          <p:nvPr/>
        </p:nvSpPr>
        <p:spPr>
          <a:xfrm>
            <a:off x="7862509" y="4618985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</a:p>
        </p:txBody>
      </p:sp>
      <p:pic>
        <p:nvPicPr>
          <p:cNvPr id="106" name="图形 105" descr="服务器">
            <a:extLst>
              <a:ext uri="{FF2B5EF4-FFF2-40B4-BE49-F238E27FC236}">
                <a16:creationId xmlns:a16="http://schemas.microsoft.com/office/drawing/2014/main" id="{D8B2A8FC-70DE-4242-A7BB-7167A1C9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624" y="4811175"/>
            <a:ext cx="622446" cy="622446"/>
          </a:xfrm>
          <a:prstGeom prst="rect">
            <a:avLst/>
          </a:prstGeom>
        </p:spPr>
      </p:pic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4900CB8-074F-4AD3-806D-AF65A871B036}"/>
              </a:ext>
            </a:extLst>
          </p:cNvPr>
          <p:cNvSpPr/>
          <p:nvPr/>
        </p:nvSpPr>
        <p:spPr bwMode="auto">
          <a:xfrm>
            <a:off x="7537104" y="4977949"/>
            <a:ext cx="1568795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8F6F002-4FFF-4CEF-AE4E-8BB85B62C08E}"/>
              </a:ext>
            </a:extLst>
          </p:cNvPr>
          <p:cNvGrpSpPr/>
          <p:nvPr/>
        </p:nvGrpSpPr>
        <p:grpSpPr>
          <a:xfrm>
            <a:off x="5369367" y="4291577"/>
            <a:ext cx="432000" cy="144000"/>
            <a:chOff x="1333861" y="2721533"/>
            <a:chExt cx="432000" cy="14400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E593EF-D230-4F6F-820A-5377BC85D396}"/>
                </a:ext>
              </a:extLst>
            </p:cNvPr>
            <p:cNvSpPr/>
            <p:nvPr/>
          </p:nvSpPr>
          <p:spPr>
            <a:xfrm>
              <a:off x="1333861" y="2721533"/>
              <a:ext cx="144000" cy="144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solidFill>
                  <a:schemeClr val="accent1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3AD9196-F09C-49BD-A04B-4E40E6851AA4}"/>
                </a:ext>
              </a:extLst>
            </p:cNvPr>
            <p:cNvSpPr/>
            <p:nvPr/>
          </p:nvSpPr>
          <p:spPr>
            <a:xfrm>
              <a:off x="1477861" y="2721533"/>
              <a:ext cx="144000" cy="144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solidFill>
                  <a:schemeClr val="accent1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AFB5ABA-4F6D-450E-BE2F-1C455EBABA16}"/>
                </a:ext>
              </a:extLst>
            </p:cNvPr>
            <p:cNvSpPr/>
            <p:nvPr/>
          </p:nvSpPr>
          <p:spPr>
            <a:xfrm>
              <a:off x="1621861" y="2721533"/>
              <a:ext cx="144000" cy="144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solidFill>
                  <a:schemeClr val="accent1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E1303069-9472-46E7-8673-B8C42C3BE98A}"/>
              </a:ext>
            </a:extLst>
          </p:cNvPr>
          <p:cNvGrpSpPr/>
          <p:nvPr/>
        </p:nvGrpSpPr>
        <p:grpSpPr>
          <a:xfrm>
            <a:off x="6825038" y="4290526"/>
            <a:ext cx="432000" cy="144000"/>
            <a:chOff x="1333861" y="2721533"/>
            <a:chExt cx="432000" cy="14400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13E5994-AD5B-4DDE-99C3-C43D74C727A8}"/>
                </a:ext>
              </a:extLst>
            </p:cNvPr>
            <p:cNvSpPr/>
            <p:nvPr/>
          </p:nvSpPr>
          <p:spPr>
            <a:xfrm>
              <a:off x="1333861" y="2721533"/>
              <a:ext cx="144000" cy="144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6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solidFill>
                  <a:schemeClr val="accent6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8588CB4-DAC2-44C6-892D-E92A0466F978}"/>
                </a:ext>
              </a:extLst>
            </p:cNvPr>
            <p:cNvSpPr/>
            <p:nvPr/>
          </p:nvSpPr>
          <p:spPr>
            <a:xfrm>
              <a:off x="1477861" y="2721533"/>
              <a:ext cx="144000" cy="144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6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solidFill>
                  <a:schemeClr val="accent6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9AFF559-A03A-4C04-B0AA-B075A605F67F}"/>
                </a:ext>
              </a:extLst>
            </p:cNvPr>
            <p:cNvSpPr/>
            <p:nvPr/>
          </p:nvSpPr>
          <p:spPr>
            <a:xfrm>
              <a:off x="1621861" y="2721533"/>
              <a:ext cx="144000" cy="144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6"/>
                  </a:solidFill>
                  <a:latin typeface="TeXGyreTermes" panose="00000500000000000000" pitchFamily="50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solidFill>
                  <a:schemeClr val="accent6"/>
                </a:solidFill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E370C9AE-3749-4759-983F-A51733EDA6A6}"/>
              </a:ext>
            </a:extLst>
          </p:cNvPr>
          <p:cNvCxnSpPr>
            <a:cxnSpLocks/>
            <a:stCxn id="110" idx="2"/>
            <a:endCxn id="93" idx="0"/>
          </p:cNvCxnSpPr>
          <p:nvPr/>
        </p:nvCxnSpPr>
        <p:spPr bwMode="auto">
          <a:xfrm rot="16200000" flipH="1">
            <a:off x="5558025" y="4462919"/>
            <a:ext cx="373853" cy="319168"/>
          </a:xfrm>
          <a:prstGeom prst="curvedConnector3">
            <a:avLst>
              <a:gd name="adj1" fmla="val 55096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DEF4B9A1-4E26-4CD9-9680-999A58627387}"/>
              </a:ext>
            </a:extLst>
          </p:cNvPr>
          <p:cNvCxnSpPr>
            <a:cxnSpLocks/>
            <a:stCxn id="111" idx="2"/>
            <a:endCxn id="94" idx="0"/>
          </p:cNvCxnSpPr>
          <p:nvPr/>
        </p:nvCxnSpPr>
        <p:spPr bwMode="auto">
          <a:xfrm rot="16200000" flipH="1">
            <a:off x="6103410" y="4061534"/>
            <a:ext cx="374412" cy="1122498"/>
          </a:xfrm>
          <a:prstGeom prst="curvedConnector3">
            <a:avLst>
              <a:gd name="adj1" fmla="val 54240"/>
            </a:avLst>
          </a:prstGeom>
          <a:ln>
            <a:solidFill>
              <a:srgbClr val="1588C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B7260D3E-F250-441B-95A2-99128B3863CF}"/>
              </a:ext>
            </a:extLst>
          </p:cNvPr>
          <p:cNvCxnSpPr>
            <a:cxnSpLocks/>
            <a:stCxn id="114" idx="2"/>
            <a:endCxn id="92" idx="0"/>
          </p:cNvCxnSpPr>
          <p:nvPr/>
        </p:nvCxnSpPr>
        <p:spPr bwMode="auto">
          <a:xfrm rot="5400000">
            <a:off x="5813447" y="3581837"/>
            <a:ext cx="374903" cy="2080280"/>
          </a:xfrm>
          <a:prstGeom prst="curvedConnector3">
            <a:avLst>
              <a:gd name="adj1" fmla="val 28135"/>
            </a:avLst>
          </a:prstGeom>
          <a:ln>
            <a:prstDash val="solid"/>
            <a:tailEnd type="triangle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D8D0BE7D-3D30-4EFE-B25B-DB6CF6D0E253}"/>
              </a:ext>
            </a:extLst>
          </p:cNvPr>
          <p:cNvCxnSpPr>
            <a:cxnSpLocks/>
            <a:stCxn id="115" idx="2"/>
            <a:endCxn id="124" idx="0"/>
          </p:cNvCxnSpPr>
          <p:nvPr/>
        </p:nvCxnSpPr>
        <p:spPr bwMode="auto">
          <a:xfrm rot="16200000" flipH="1">
            <a:off x="7825248" y="3794316"/>
            <a:ext cx="374903" cy="1655322"/>
          </a:xfrm>
          <a:prstGeom prst="curvedConnector3">
            <a:avLst>
              <a:gd name="adj1" fmla="val 41108"/>
            </a:avLst>
          </a:prstGeom>
          <a:ln>
            <a:prstDash val="solid"/>
            <a:tailEnd type="triangle" w="med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1888122-954D-4AD1-8BDE-D046BAF4BE88}"/>
              </a:ext>
            </a:extLst>
          </p:cNvPr>
          <p:cNvSpPr txBox="1"/>
          <p:nvPr/>
        </p:nvSpPr>
        <p:spPr>
          <a:xfrm>
            <a:off x="3722390" y="4208637"/>
            <a:ext cx="59343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Splits</a:t>
            </a:r>
            <a:endParaRPr lang="zh-CN" altLang="en-US" sz="14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8E4D9F9-7C60-4E79-85E7-7A0110351DAB}"/>
              </a:ext>
            </a:extLst>
          </p:cNvPr>
          <p:cNvSpPr txBox="1"/>
          <p:nvPr/>
        </p:nvSpPr>
        <p:spPr>
          <a:xfrm>
            <a:off x="8909022" y="4617239"/>
            <a:ext cx="36420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B7715F39-E525-48A6-8CF8-412D4697E7E3}"/>
              </a:ext>
            </a:extLst>
          </p:cNvPr>
          <p:cNvCxnSpPr>
            <a:cxnSpLocks/>
            <a:stCxn id="131" idx="1"/>
            <a:endCxn id="124" idx="2"/>
          </p:cNvCxnSpPr>
          <p:nvPr/>
        </p:nvCxnSpPr>
        <p:spPr>
          <a:xfrm rot="10800000" flipH="1" flipV="1">
            <a:off x="5637006" y="5056507"/>
            <a:ext cx="3203353" cy="375368"/>
          </a:xfrm>
          <a:prstGeom prst="bentConnector4">
            <a:avLst>
              <a:gd name="adj1" fmla="val -7136"/>
              <a:gd name="adj2" fmla="val 160900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BEAC5B9-E366-4AD9-886D-CCCD267F80B9}"/>
              </a:ext>
            </a:extLst>
          </p:cNvPr>
          <p:cNvSpPr txBox="1"/>
          <p:nvPr/>
        </p:nvSpPr>
        <p:spPr>
          <a:xfrm>
            <a:off x="5397874" y="5634001"/>
            <a:ext cx="164981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sz="12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Preliminary </a:t>
            </a:r>
            <a:r>
              <a:rPr lang="en-US" altLang="zh-CN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migration</a:t>
            </a:r>
            <a:endParaRPr lang="zh-CN" altLang="en-US" sz="1200" dirty="0">
              <a:solidFill>
                <a:sysClr val="windowText" lastClr="000000"/>
              </a:solidFill>
              <a:latin typeface="TeXGyreTermes" panose="00000500000000000000" pitchFamily="50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99B7964-3A5F-4824-9AAB-9A8684A5DCC8}"/>
              </a:ext>
            </a:extLst>
          </p:cNvPr>
          <p:cNvSpPr/>
          <p:nvPr/>
        </p:nvSpPr>
        <p:spPr bwMode="auto">
          <a:xfrm>
            <a:off x="4692155" y="2189026"/>
            <a:ext cx="1460995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28800" numCol="1" rtlCol="0" anchor="b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7FF8553-3270-48D9-97C8-088CB95CA0BA}"/>
              </a:ext>
            </a:extLst>
          </p:cNvPr>
          <p:cNvSpPr/>
          <p:nvPr/>
        </p:nvSpPr>
        <p:spPr bwMode="auto">
          <a:xfrm>
            <a:off x="4692155" y="4977949"/>
            <a:ext cx="520785" cy="1571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2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55CBD53B-9C02-4A65-A311-BEFB021B5EE9}"/>
              </a:ext>
            </a:extLst>
          </p:cNvPr>
          <p:cNvSpPr/>
          <p:nvPr/>
        </p:nvSpPr>
        <p:spPr bwMode="auto">
          <a:xfrm>
            <a:off x="5637007" y="4977949"/>
            <a:ext cx="516143" cy="157116"/>
          </a:xfrm>
          <a:prstGeom prst="round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eXGyreTermes" panose="00000500000000000000" pitchFamily="50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1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C3D7768-93D0-47CA-A86B-4F62A428815F}"/>
              </a:ext>
            </a:extLst>
          </p:cNvPr>
          <p:cNvSpPr/>
          <p:nvPr/>
        </p:nvSpPr>
        <p:spPr>
          <a:xfrm>
            <a:off x="2471507" y="1191091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C4291-F678-4DA6-BA0B-83349308C9D7}"/>
              </a:ext>
            </a:extLst>
          </p:cNvPr>
          <p:cNvSpPr/>
          <p:nvPr/>
        </p:nvSpPr>
        <p:spPr>
          <a:xfrm>
            <a:off x="3089857" y="4327483"/>
            <a:ext cx="288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Fingerprint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BE6D2F-308F-4604-A4D1-F583A1D93590}"/>
              </a:ext>
            </a:extLst>
          </p:cNvPr>
          <p:cNvSpPr/>
          <p:nvPr/>
        </p:nvSpPr>
        <p:spPr>
          <a:xfrm>
            <a:off x="5969857" y="4327483"/>
            <a:ext cx="1048449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nr_slots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7D38A0-7A56-4BCC-8F04-A7DC3AE11BE2}"/>
              </a:ext>
            </a:extLst>
          </p:cNvPr>
          <p:cNvSpPr/>
          <p:nvPr/>
        </p:nvSpPr>
        <p:spPr>
          <a:xfrm>
            <a:off x="7018306" y="4327483"/>
            <a:ext cx="36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EF0919-5168-4E6A-8496-7807EE036494}"/>
              </a:ext>
            </a:extLst>
          </p:cNvPr>
          <p:cNvSpPr txBox="1"/>
          <p:nvPr/>
        </p:nvSpPr>
        <p:spPr>
          <a:xfrm>
            <a:off x="7018306" y="4887483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844252-AE1A-4EB4-8927-3FB9F2F78601}"/>
              </a:ext>
            </a:extLst>
          </p:cNvPr>
          <p:cNvSpPr/>
          <p:nvPr/>
        </p:nvSpPr>
        <p:spPr>
          <a:xfrm>
            <a:off x="7378306" y="4327483"/>
            <a:ext cx="108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000_000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2BF938-D524-43AF-A3F3-81776A6176B0}"/>
              </a:ext>
            </a:extLst>
          </p:cNvPr>
          <p:cNvSpPr/>
          <p:nvPr/>
        </p:nvSpPr>
        <p:spPr>
          <a:xfrm>
            <a:off x="8458306" y="4327483"/>
            <a:ext cx="36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E34E6D8-BE7C-4D1E-B325-8F2C0FE8AB46}"/>
              </a:ext>
            </a:extLst>
          </p:cNvPr>
          <p:cNvSpPr txBox="1"/>
          <p:nvPr/>
        </p:nvSpPr>
        <p:spPr>
          <a:xfrm>
            <a:off x="8458306" y="4880696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F1D8DD-5185-47FB-973D-3E871BBC2E6B}"/>
              </a:ext>
            </a:extLst>
          </p:cNvPr>
          <p:cNvSpPr txBox="1"/>
          <p:nvPr/>
        </p:nvSpPr>
        <p:spPr>
          <a:xfrm>
            <a:off x="5969857" y="4880695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5E8B13-8EB0-46BE-B91B-A9285C1B83E3}"/>
              </a:ext>
            </a:extLst>
          </p:cNvPr>
          <p:cNvSpPr txBox="1"/>
          <p:nvPr/>
        </p:nvSpPr>
        <p:spPr>
          <a:xfrm>
            <a:off x="3089857" y="4887483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B41F268-564C-4EB9-860A-EDE24C48ECCF}"/>
              </a:ext>
            </a:extLst>
          </p:cNvPr>
          <p:cNvCxnSpPr>
            <a:cxnSpLocks/>
          </p:cNvCxnSpPr>
          <p:nvPr/>
        </p:nvCxnSpPr>
        <p:spPr>
          <a:xfrm flipH="1">
            <a:off x="3089848" y="3815419"/>
            <a:ext cx="2887616" cy="51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41F2B1A-EE02-4046-97F6-C402EFA46CF6}"/>
              </a:ext>
            </a:extLst>
          </p:cNvPr>
          <p:cNvCxnSpPr>
            <a:cxnSpLocks/>
          </p:cNvCxnSpPr>
          <p:nvPr/>
        </p:nvCxnSpPr>
        <p:spPr>
          <a:xfrm>
            <a:off x="7698839" y="3815212"/>
            <a:ext cx="1119467" cy="512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5A80C1B-016B-4949-AFB5-05B995EAD508}"/>
              </a:ext>
            </a:extLst>
          </p:cNvPr>
          <p:cNvSpPr/>
          <p:nvPr/>
        </p:nvSpPr>
        <p:spPr>
          <a:xfrm>
            <a:off x="7699582" y="119108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924583-6070-4BFC-A732-AD3539700A5A}"/>
              </a:ext>
            </a:extLst>
          </p:cNvPr>
          <p:cNvCxnSpPr/>
          <p:nvPr/>
        </p:nvCxnSpPr>
        <p:spPr>
          <a:xfrm flipV="1">
            <a:off x="3367619" y="1117937"/>
            <a:ext cx="0" cy="475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34760A-DD1B-4E85-924F-32AA10A9E016}"/>
              </a:ext>
            </a:extLst>
          </p:cNvPr>
          <p:cNvCxnSpPr/>
          <p:nvPr/>
        </p:nvCxnSpPr>
        <p:spPr>
          <a:xfrm flipV="1">
            <a:off x="7699582" y="1117937"/>
            <a:ext cx="0" cy="4754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C777CA-C763-4BAE-866A-C9B98A5F1E8B}"/>
              </a:ext>
            </a:extLst>
          </p:cNvPr>
          <p:cNvGrpSpPr/>
          <p:nvPr/>
        </p:nvGrpSpPr>
        <p:grpSpPr>
          <a:xfrm>
            <a:off x="3367619" y="1593427"/>
            <a:ext cx="4331968" cy="2221992"/>
            <a:chOff x="3638552" y="1051560"/>
            <a:chExt cx="4331968" cy="22219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49C889-3055-4C99-99E3-33A921910AA7}"/>
                </a:ext>
              </a:extLst>
            </p:cNvPr>
            <p:cNvSpPr/>
            <p:nvPr/>
          </p:nvSpPr>
          <p:spPr>
            <a:xfrm>
              <a:off x="3638552" y="1051560"/>
              <a:ext cx="2609844" cy="2221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A7152B-1AA0-4A3F-B82F-5584CFFA8584}"/>
                </a:ext>
              </a:extLst>
            </p:cNvPr>
            <p:cNvSpPr/>
            <p:nvPr/>
          </p:nvSpPr>
          <p:spPr>
            <a:xfrm>
              <a:off x="6248400" y="1051560"/>
              <a:ext cx="1722115" cy="1281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5D82BC-1AA0-4F46-B2EF-D217DFC399A7}"/>
                </a:ext>
              </a:extLst>
            </p:cNvPr>
            <p:cNvSpPr/>
            <p:nvPr/>
          </p:nvSpPr>
          <p:spPr>
            <a:xfrm>
              <a:off x="6248401" y="2640674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CRC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65998E-E9EF-48B5-83A9-7E438B0BE21D}"/>
                </a:ext>
              </a:extLst>
            </p:cNvPr>
            <p:cNvSpPr/>
            <p:nvPr/>
          </p:nvSpPr>
          <p:spPr>
            <a:xfrm>
              <a:off x="6248402" y="2952750"/>
              <a:ext cx="1722118" cy="320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Consistency MD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DBABB25-140C-429F-81A3-5A1DDF05AA73}"/>
                </a:ext>
              </a:extLst>
            </p:cNvPr>
            <p:cNvSpPr/>
            <p:nvPr/>
          </p:nvSpPr>
          <p:spPr>
            <a:xfrm>
              <a:off x="6247654" y="2324171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Length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04033E2-C68F-4AFB-A3DE-18AB6167950C}"/>
              </a:ext>
            </a:extLst>
          </p:cNvPr>
          <p:cNvSpPr/>
          <p:nvPr/>
        </p:nvSpPr>
        <p:spPr>
          <a:xfrm>
            <a:off x="5082889" y="119108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Slot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6031F9-52FE-4358-8677-FBBD94DE0559}"/>
              </a:ext>
            </a:extLst>
          </p:cNvPr>
          <p:cNvCxnSpPr>
            <a:stCxn id="17" idx="1"/>
            <a:endCxn id="23" idx="3"/>
          </p:cNvCxnSpPr>
          <p:nvPr/>
        </p:nvCxnSpPr>
        <p:spPr>
          <a:xfrm flipH="1">
            <a:off x="3367619" y="1355681"/>
            <a:ext cx="171527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C5CF1A-93FD-4264-9C72-DC0C75530A16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979001" y="1355681"/>
            <a:ext cx="1720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7408E95-ECAD-4195-BD26-E6881812A38E}"/>
              </a:ext>
            </a:extLst>
          </p:cNvPr>
          <p:cNvGrpSpPr/>
          <p:nvPr/>
        </p:nvGrpSpPr>
        <p:grpSpPr>
          <a:xfrm>
            <a:off x="7698845" y="1593840"/>
            <a:ext cx="893006" cy="2221371"/>
            <a:chOff x="8183880" y="1051559"/>
            <a:chExt cx="893006" cy="2221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3BA50C-D9BD-4A3A-A9CA-1DDE0FB76B72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6231C5-A110-4BE5-A1F1-B0D1973C928E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B2C319A-6DA8-48FB-924E-F95B26D52B74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F0146-E3E1-45AB-9AE0-FD3675AEE4BB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0ABC88D-6051-4AB7-88F3-B3FFA83281B8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7C91120-D132-490B-B521-546850DE2A7D}"/>
              </a:ext>
            </a:extLst>
          </p:cNvPr>
          <p:cNvGrpSpPr/>
          <p:nvPr/>
        </p:nvGrpSpPr>
        <p:grpSpPr>
          <a:xfrm>
            <a:off x="2476235" y="1593840"/>
            <a:ext cx="893006" cy="2221371"/>
            <a:chOff x="8183880" y="1051559"/>
            <a:chExt cx="893006" cy="2221371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58E6D01-93FA-4DBE-8C17-C210AC3A7A8F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9A702A7-9FC5-4775-BF6D-B9528C027461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6B9B676-0E29-4197-930E-E2C3CF1FC84B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E3F4A68-1841-4785-B5ED-813BDE0C9B32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8C289F0-BFD6-419D-9CBB-47A5D23DE87D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55C6E7A-5323-4207-B543-E052D9BD628F}"/>
              </a:ext>
            </a:extLst>
          </p:cNvPr>
          <p:cNvGrpSpPr/>
          <p:nvPr/>
        </p:nvGrpSpPr>
        <p:grpSpPr>
          <a:xfrm>
            <a:off x="8593007" y="1593840"/>
            <a:ext cx="893006" cy="2221371"/>
            <a:chOff x="8183880" y="1051559"/>
            <a:chExt cx="893006" cy="2221371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205DCED-8C3A-4742-A16B-9CC33F683859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CB067EC-71EA-4E83-8E2B-2D6897886C58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ABB5587-0840-4A88-A4E8-B9021FB1F20E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AED4362-209D-4F1E-AAE7-E56948938F5F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CA2B974-D923-46AD-861E-1579688C7015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490514-62F2-475D-8FEE-B2FB55DE65F8}"/>
              </a:ext>
            </a:extLst>
          </p:cNvPr>
          <p:cNvGrpSpPr/>
          <p:nvPr/>
        </p:nvGrpSpPr>
        <p:grpSpPr>
          <a:xfrm>
            <a:off x="7120467" y="670287"/>
            <a:ext cx="2364799" cy="312261"/>
            <a:chOff x="4939407" y="5905153"/>
            <a:chExt cx="2364799" cy="31226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98798F-705E-4192-BCCB-6B8A9AC5C266}"/>
                </a:ext>
              </a:extLst>
            </p:cNvPr>
            <p:cNvSpPr txBox="1"/>
            <p:nvPr/>
          </p:nvSpPr>
          <p:spPr>
            <a:xfrm>
              <a:off x="5171891" y="5905153"/>
              <a:ext cx="2132315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address ascending</a:t>
              </a:r>
              <a:endParaRPr lang="zh-CN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1B8BA00-71BD-423A-BEC5-C48B1870C7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9407" y="6217414"/>
              <a:ext cx="236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93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D1844252-AE1A-4EB4-8927-3FB9F2F78601}"/>
              </a:ext>
            </a:extLst>
          </p:cNvPr>
          <p:cNvSpPr/>
          <p:nvPr/>
        </p:nvSpPr>
        <p:spPr>
          <a:xfrm>
            <a:off x="7158788" y="5232050"/>
            <a:ext cx="1422644" cy="55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000  000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3D7768-93D0-47CA-A86B-4F62A428815F}"/>
              </a:ext>
            </a:extLst>
          </p:cNvPr>
          <p:cNvSpPr/>
          <p:nvPr/>
        </p:nvSpPr>
        <p:spPr>
          <a:xfrm>
            <a:off x="2204807" y="1235541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C4291-F678-4DA6-BA0B-83349308C9D7}"/>
              </a:ext>
            </a:extLst>
          </p:cNvPr>
          <p:cNvSpPr/>
          <p:nvPr/>
        </p:nvSpPr>
        <p:spPr>
          <a:xfrm>
            <a:off x="2823155" y="4371933"/>
            <a:ext cx="5760000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Fingerprint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BE6D2F-308F-4604-A4D1-F583A1D93590}"/>
              </a:ext>
            </a:extLst>
          </p:cNvPr>
          <p:cNvSpPr/>
          <p:nvPr/>
        </p:nvSpPr>
        <p:spPr>
          <a:xfrm>
            <a:off x="2821432" y="5232563"/>
            <a:ext cx="4337356" cy="553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Slots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EF0919-5168-4E6A-8496-7807EE036494}"/>
              </a:ext>
            </a:extLst>
          </p:cNvPr>
          <p:cNvSpPr txBox="1"/>
          <p:nvPr/>
        </p:nvSpPr>
        <p:spPr>
          <a:xfrm>
            <a:off x="7068788" y="5785415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7D38A0-7A56-4BCC-8F04-A7DC3AE11BE2}"/>
              </a:ext>
            </a:extLst>
          </p:cNvPr>
          <p:cNvSpPr/>
          <p:nvPr/>
        </p:nvSpPr>
        <p:spPr>
          <a:xfrm>
            <a:off x="7158789" y="5232563"/>
            <a:ext cx="180000" cy="554400"/>
          </a:xfrm>
          <a:prstGeom prst="rect">
            <a:avLst/>
          </a:prstGeom>
          <a:noFill/>
          <a:ln w="6350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0000"/>
                      <a:gd name="connsiteY0" fmla="*/ 0 h 553212"/>
                      <a:gd name="connsiteX1" fmla="*/ 180000 w 180000"/>
                      <a:gd name="connsiteY1" fmla="*/ 0 h 553212"/>
                      <a:gd name="connsiteX2" fmla="*/ 180000 w 180000"/>
                      <a:gd name="connsiteY2" fmla="*/ 553212 h 553212"/>
                      <a:gd name="connsiteX3" fmla="*/ 0 w 180000"/>
                      <a:gd name="connsiteY3" fmla="*/ 553212 h 553212"/>
                      <a:gd name="connsiteX4" fmla="*/ 0 w 180000"/>
                      <a:gd name="connsiteY4" fmla="*/ 0 h 553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" h="553212" extrusionOk="0">
                        <a:moveTo>
                          <a:pt x="0" y="0"/>
                        </a:moveTo>
                        <a:cubicBezTo>
                          <a:pt x="40310" y="8445"/>
                          <a:pt x="130648" y="14612"/>
                          <a:pt x="180000" y="0"/>
                        </a:cubicBezTo>
                        <a:cubicBezTo>
                          <a:pt x="227752" y="213652"/>
                          <a:pt x="154183" y="462338"/>
                          <a:pt x="180000" y="553212"/>
                        </a:cubicBezTo>
                        <a:cubicBezTo>
                          <a:pt x="142648" y="559612"/>
                          <a:pt x="48730" y="565816"/>
                          <a:pt x="0" y="553212"/>
                        </a:cubicBezTo>
                        <a:cubicBezTo>
                          <a:pt x="-14839" y="295874"/>
                          <a:pt x="-45456" y="1348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2BF938-D524-43AF-A3F3-81776A6176B0}"/>
              </a:ext>
            </a:extLst>
          </p:cNvPr>
          <p:cNvSpPr/>
          <p:nvPr/>
        </p:nvSpPr>
        <p:spPr>
          <a:xfrm>
            <a:off x="8403155" y="5231104"/>
            <a:ext cx="180000" cy="55321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E34E6D8-BE7C-4D1E-B325-8F2C0FE8AB46}"/>
              </a:ext>
            </a:extLst>
          </p:cNvPr>
          <p:cNvSpPr txBox="1"/>
          <p:nvPr/>
        </p:nvSpPr>
        <p:spPr>
          <a:xfrm>
            <a:off x="8313155" y="5785416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F1D8DD-5185-47FB-973D-3E871BBC2E6B}"/>
              </a:ext>
            </a:extLst>
          </p:cNvPr>
          <p:cNvSpPr txBox="1"/>
          <p:nvPr/>
        </p:nvSpPr>
        <p:spPr>
          <a:xfrm>
            <a:off x="2733813" y="5785415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5E8B13-8EB0-46BE-B91B-A9285C1B83E3}"/>
              </a:ext>
            </a:extLst>
          </p:cNvPr>
          <p:cNvSpPr txBox="1"/>
          <p:nvPr/>
        </p:nvSpPr>
        <p:spPr>
          <a:xfrm>
            <a:off x="2731432" y="4924786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B41F268-564C-4EB9-860A-EDE24C48ECCF}"/>
              </a:ext>
            </a:extLst>
          </p:cNvPr>
          <p:cNvCxnSpPr>
            <a:cxnSpLocks/>
          </p:cNvCxnSpPr>
          <p:nvPr/>
        </p:nvCxnSpPr>
        <p:spPr>
          <a:xfrm flipH="1">
            <a:off x="2823148" y="3859869"/>
            <a:ext cx="2887616" cy="51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41F2B1A-EE02-4046-97F6-C402EFA46CF6}"/>
              </a:ext>
            </a:extLst>
          </p:cNvPr>
          <p:cNvCxnSpPr>
            <a:cxnSpLocks/>
          </p:cNvCxnSpPr>
          <p:nvPr/>
        </p:nvCxnSpPr>
        <p:spPr>
          <a:xfrm>
            <a:off x="7432139" y="3859662"/>
            <a:ext cx="1151016" cy="512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5A80C1B-016B-4949-AFB5-05B995EAD508}"/>
              </a:ext>
            </a:extLst>
          </p:cNvPr>
          <p:cNvSpPr/>
          <p:nvPr/>
        </p:nvSpPr>
        <p:spPr>
          <a:xfrm>
            <a:off x="7432882" y="123553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924583-6070-4BFC-A732-AD3539700A5A}"/>
              </a:ext>
            </a:extLst>
          </p:cNvPr>
          <p:cNvCxnSpPr/>
          <p:nvPr/>
        </p:nvCxnSpPr>
        <p:spPr>
          <a:xfrm flipV="1">
            <a:off x="3100919" y="1162387"/>
            <a:ext cx="0" cy="475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34760A-DD1B-4E85-924F-32AA10A9E016}"/>
              </a:ext>
            </a:extLst>
          </p:cNvPr>
          <p:cNvCxnSpPr/>
          <p:nvPr/>
        </p:nvCxnSpPr>
        <p:spPr>
          <a:xfrm flipV="1">
            <a:off x="7432882" y="1162387"/>
            <a:ext cx="0" cy="4754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C777CA-C763-4BAE-866A-C9B98A5F1E8B}"/>
              </a:ext>
            </a:extLst>
          </p:cNvPr>
          <p:cNvGrpSpPr/>
          <p:nvPr/>
        </p:nvGrpSpPr>
        <p:grpSpPr>
          <a:xfrm>
            <a:off x="3100919" y="1637877"/>
            <a:ext cx="4331968" cy="2221992"/>
            <a:chOff x="3638552" y="1051560"/>
            <a:chExt cx="4331968" cy="22219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49C889-3055-4C99-99E3-33A921910AA7}"/>
                </a:ext>
              </a:extLst>
            </p:cNvPr>
            <p:cNvSpPr/>
            <p:nvPr/>
          </p:nvSpPr>
          <p:spPr>
            <a:xfrm>
              <a:off x="3638552" y="1051560"/>
              <a:ext cx="2609844" cy="2221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A7152B-1AA0-4A3F-B82F-5584CFFA8584}"/>
                </a:ext>
              </a:extLst>
            </p:cNvPr>
            <p:cNvSpPr/>
            <p:nvPr/>
          </p:nvSpPr>
          <p:spPr>
            <a:xfrm>
              <a:off x="6248400" y="1051560"/>
              <a:ext cx="1722115" cy="1281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5D82BC-1AA0-4F46-B2EF-D217DFC399A7}"/>
                </a:ext>
              </a:extLst>
            </p:cNvPr>
            <p:cNvSpPr/>
            <p:nvPr/>
          </p:nvSpPr>
          <p:spPr>
            <a:xfrm>
              <a:off x="6248401" y="2640674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CRC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65998E-E9EF-48B5-83A9-7E438B0BE21D}"/>
                </a:ext>
              </a:extLst>
            </p:cNvPr>
            <p:cNvSpPr/>
            <p:nvPr/>
          </p:nvSpPr>
          <p:spPr>
            <a:xfrm>
              <a:off x="6248402" y="2952750"/>
              <a:ext cx="1722118" cy="3208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Consistency MD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DBABB25-140C-429F-81A3-5A1DDF05AA73}"/>
                </a:ext>
              </a:extLst>
            </p:cNvPr>
            <p:cNvSpPr/>
            <p:nvPr/>
          </p:nvSpPr>
          <p:spPr>
            <a:xfrm>
              <a:off x="6247654" y="2324171"/>
              <a:ext cx="1722118" cy="3208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 Length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04033E2-C68F-4AFB-A3DE-18AB6167950C}"/>
              </a:ext>
            </a:extLst>
          </p:cNvPr>
          <p:cNvSpPr/>
          <p:nvPr/>
        </p:nvSpPr>
        <p:spPr>
          <a:xfrm>
            <a:off x="4816189" y="1235539"/>
            <a:ext cx="896112" cy="32918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eXGyreTermes" panose="00000500000000000000" pitchFamily="50" charset="0"/>
                <a:cs typeface="Times New Roman" panose="02020603050405020304" pitchFamily="18" charset="0"/>
              </a:rPr>
              <a:t>Data Slot</a:t>
            </a:r>
            <a:endParaRPr lang="zh-CN" altLang="en-US" sz="1400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6031F9-52FE-4358-8677-FBBD94DE0559}"/>
              </a:ext>
            </a:extLst>
          </p:cNvPr>
          <p:cNvCxnSpPr>
            <a:stCxn id="17" idx="1"/>
            <a:endCxn id="23" idx="3"/>
          </p:cNvCxnSpPr>
          <p:nvPr/>
        </p:nvCxnSpPr>
        <p:spPr>
          <a:xfrm flipH="1">
            <a:off x="3100919" y="1400131"/>
            <a:ext cx="171527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C5CF1A-93FD-4264-9C72-DC0C75530A16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12301" y="1400131"/>
            <a:ext cx="1720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7408E95-ECAD-4195-BD26-E6881812A38E}"/>
              </a:ext>
            </a:extLst>
          </p:cNvPr>
          <p:cNvGrpSpPr/>
          <p:nvPr/>
        </p:nvGrpSpPr>
        <p:grpSpPr>
          <a:xfrm>
            <a:off x="7432145" y="1638290"/>
            <a:ext cx="893006" cy="2221371"/>
            <a:chOff x="8183880" y="1051559"/>
            <a:chExt cx="893006" cy="2221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3BA50C-D9BD-4A3A-A9CA-1DDE0FB76B72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6231C5-A110-4BE5-A1F1-B0D1973C928E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B2C319A-6DA8-48FB-924E-F95B26D52B74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F0146-E3E1-45AB-9AE0-FD3675AEE4BB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0ABC88D-6051-4AB7-88F3-B3FFA83281B8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7C91120-D132-490B-B521-546850DE2A7D}"/>
              </a:ext>
            </a:extLst>
          </p:cNvPr>
          <p:cNvGrpSpPr/>
          <p:nvPr/>
        </p:nvGrpSpPr>
        <p:grpSpPr>
          <a:xfrm>
            <a:off x="2209535" y="1638290"/>
            <a:ext cx="893006" cy="2221371"/>
            <a:chOff x="8183880" y="1051559"/>
            <a:chExt cx="893006" cy="2221371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58E6D01-93FA-4DBE-8C17-C210AC3A7A8F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9A702A7-9FC5-4775-BF6D-B9528C027461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6B9B676-0E29-4197-930E-E2C3CF1FC84B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E3F4A68-1841-4785-B5ED-813BDE0C9B32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8C289F0-BFD6-419D-9CBB-47A5D23DE87D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55C6E7A-5323-4207-B543-E052D9BD628F}"/>
              </a:ext>
            </a:extLst>
          </p:cNvPr>
          <p:cNvGrpSpPr/>
          <p:nvPr/>
        </p:nvGrpSpPr>
        <p:grpSpPr>
          <a:xfrm>
            <a:off x="8326307" y="1638290"/>
            <a:ext cx="893006" cy="2221371"/>
            <a:chOff x="8183880" y="1051559"/>
            <a:chExt cx="893006" cy="2221371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205DCED-8C3A-4742-A16B-9CC33F683859}"/>
                </a:ext>
              </a:extLst>
            </p:cNvPr>
            <p:cNvSpPr/>
            <p:nvPr/>
          </p:nvSpPr>
          <p:spPr>
            <a:xfrm>
              <a:off x="8183880" y="1051560"/>
              <a:ext cx="612645" cy="2221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CB067EC-71EA-4E83-8E2B-2D6897886C58}"/>
                </a:ext>
              </a:extLst>
            </p:cNvPr>
            <p:cNvSpPr/>
            <p:nvPr/>
          </p:nvSpPr>
          <p:spPr>
            <a:xfrm>
              <a:off x="8796127" y="1051559"/>
              <a:ext cx="280012" cy="1272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ABB5587-0840-4A88-A4E8-B9021FB1F20E}"/>
                </a:ext>
              </a:extLst>
            </p:cNvPr>
            <p:cNvSpPr/>
            <p:nvPr/>
          </p:nvSpPr>
          <p:spPr>
            <a:xfrm>
              <a:off x="8795777" y="2323757"/>
              <a:ext cx="281109" cy="3208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AED4362-209D-4F1E-AAE7-E56948938F5F}"/>
                </a:ext>
              </a:extLst>
            </p:cNvPr>
            <p:cNvSpPr/>
            <p:nvPr/>
          </p:nvSpPr>
          <p:spPr>
            <a:xfrm>
              <a:off x="8796525" y="2952128"/>
              <a:ext cx="279637" cy="3208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CA2B974-D923-46AD-861E-1579688C7015}"/>
                </a:ext>
              </a:extLst>
            </p:cNvPr>
            <p:cNvSpPr/>
            <p:nvPr/>
          </p:nvSpPr>
          <p:spPr>
            <a:xfrm>
              <a:off x="8796525" y="2637943"/>
              <a:ext cx="280361" cy="314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490514-62F2-475D-8FEE-B2FB55DE65F8}"/>
              </a:ext>
            </a:extLst>
          </p:cNvPr>
          <p:cNvGrpSpPr/>
          <p:nvPr/>
        </p:nvGrpSpPr>
        <p:grpSpPr>
          <a:xfrm>
            <a:off x="6853767" y="714737"/>
            <a:ext cx="2364799" cy="312261"/>
            <a:chOff x="4939407" y="5905153"/>
            <a:chExt cx="2364799" cy="31226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98798F-705E-4192-BCCB-6B8A9AC5C266}"/>
                </a:ext>
              </a:extLst>
            </p:cNvPr>
            <p:cNvSpPr txBox="1"/>
            <p:nvPr/>
          </p:nvSpPr>
          <p:spPr>
            <a:xfrm>
              <a:off x="5171891" y="5905153"/>
              <a:ext cx="2132315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 sz="1400" dirty="0">
                  <a:solidFill>
                    <a:sysClr val="windowText" lastClr="000000"/>
                  </a:solidFill>
                  <a:latin typeface="TeXGyreTermes" panose="00000500000000000000" pitchFamily="50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address ascending</a:t>
              </a:r>
              <a:endParaRPr lang="zh-CN" altLang="en-US" sz="1400" dirty="0">
                <a:solidFill>
                  <a:sysClr val="windowText" lastClr="000000"/>
                </a:solidFill>
                <a:latin typeface="TeXGyreTermes" panose="000005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1B8BA00-71BD-423A-BEC5-C48B1870C7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9407" y="6217414"/>
              <a:ext cx="236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6673BD2-7A7B-40B5-A10D-D648DF154224}"/>
              </a:ext>
            </a:extLst>
          </p:cNvPr>
          <p:cNvSpPr txBox="1"/>
          <p:nvPr/>
        </p:nvSpPr>
        <p:spPr>
          <a:xfrm>
            <a:off x="8313155" y="4924427"/>
            <a:ext cx="360000" cy="30777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6567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eXGyreTermes" panose="00000500000000000000" pitchFamily="50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eXGyreTermes" panose="00000500000000000000" pitchFamily="50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eXGyreTermes" panose="00000500000000000000" pitchFamily="50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6567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6567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eXGyreTermes" panose="00000500000000000000" pitchFamily="50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4906690" y="60769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eXGyreTermes" panose="00000500000000000000" pitchFamily="50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6285326" y="2556706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5228653" y="1071356"/>
            <a:ext cx="112137" cy="812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5324665" y="1071356"/>
            <a:ext cx="104047" cy="802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5925027" y="1048643"/>
            <a:ext cx="65596" cy="8344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5530458" y="1061191"/>
            <a:ext cx="199225" cy="1626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5626470" y="1061191"/>
            <a:ext cx="198998" cy="1624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5967912" y="1028821"/>
            <a:ext cx="150263" cy="16401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7583151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7119512" y="625579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eXGyreTermes" panose="00000500000000000000" pitchFamily="50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eXGyreTermes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7832961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8081867" y="1781635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7A5637-0C91-421E-9769-03F8F664275F}"/>
              </a:ext>
            </a:extLst>
          </p:cNvPr>
          <p:cNvGrpSpPr/>
          <p:nvPr/>
        </p:nvGrpSpPr>
        <p:grpSpPr>
          <a:xfrm>
            <a:off x="1803538" y="3297412"/>
            <a:ext cx="7086462" cy="1285778"/>
            <a:chOff x="3834761" y="4299680"/>
            <a:chExt cx="7086462" cy="1285778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51CBB24-0E86-4CA6-8722-512A5202BA72}"/>
                </a:ext>
              </a:extLst>
            </p:cNvPr>
            <p:cNvCxnSpPr>
              <a:cxnSpLocks/>
            </p:cNvCxnSpPr>
            <p:nvPr/>
          </p:nvCxnSpPr>
          <p:spPr>
            <a:xfrm>
              <a:off x="5768465" y="4941331"/>
              <a:ext cx="5866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E3A2C6-A445-4507-BE38-43A3F63D2FB4}"/>
                </a:ext>
              </a:extLst>
            </p:cNvPr>
            <p:cNvSpPr txBox="1"/>
            <p:nvPr/>
          </p:nvSpPr>
          <p:spPr>
            <a:xfrm>
              <a:off x="6443287" y="475666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CAS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6F27312-3D55-41B0-BD06-1899C883C650}"/>
                </a:ext>
              </a:extLst>
            </p:cNvPr>
            <p:cNvCxnSpPr>
              <a:cxnSpLocks/>
            </p:cNvCxnSpPr>
            <p:nvPr/>
          </p:nvCxnSpPr>
          <p:spPr>
            <a:xfrm>
              <a:off x="5768465" y="44970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DC4A300-CD4C-40C8-849E-F6F6595AE172}"/>
                </a:ext>
              </a:extLst>
            </p:cNvPr>
            <p:cNvSpPr txBox="1"/>
            <p:nvPr/>
          </p:nvSpPr>
          <p:spPr>
            <a:xfrm>
              <a:off x="6443287" y="4312396"/>
              <a:ext cx="1713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One-sided Verbs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BF28CC-04D7-47AC-BBCF-463E351AA3BC}"/>
                </a:ext>
              </a:extLst>
            </p:cNvPr>
            <p:cNvSpPr txBox="1"/>
            <p:nvPr/>
          </p:nvSpPr>
          <p:spPr>
            <a:xfrm>
              <a:off x="9268783" y="4299680"/>
              <a:ext cx="1652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Persistent Write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FCFF264-A85F-4EDB-8E3D-D5B90B5B425F}"/>
                </a:ext>
              </a:extLst>
            </p:cNvPr>
            <p:cNvGrpSpPr/>
            <p:nvPr/>
          </p:nvGrpSpPr>
          <p:grpSpPr>
            <a:xfrm>
              <a:off x="8593961" y="4431268"/>
              <a:ext cx="586615" cy="106156"/>
              <a:chOff x="4424297" y="4610362"/>
              <a:chExt cx="586615" cy="1061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C7A577B2-83A6-4491-B6EB-590EA24A5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4297" y="4610362"/>
                <a:ext cx="5866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9CF750C-85BD-4E5A-8CBE-29619D562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4297" y="4716518"/>
                <a:ext cx="5866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0A00C4-D63F-4FA9-988B-CE6A7406650C}"/>
                </a:ext>
              </a:extLst>
            </p:cNvPr>
            <p:cNvSpPr/>
            <p:nvPr/>
          </p:nvSpPr>
          <p:spPr>
            <a:xfrm>
              <a:off x="3834761" y="4375404"/>
              <a:ext cx="301752" cy="2433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eXGyreTermes" panose="00000500000000000000" pitchFamily="50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CC95128-BDCB-46AB-976B-0446BF3BCE57}"/>
                </a:ext>
              </a:extLst>
            </p:cNvPr>
            <p:cNvSpPr txBox="1"/>
            <p:nvPr/>
          </p:nvSpPr>
          <p:spPr>
            <a:xfrm>
              <a:off x="4224720" y="429968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Old data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6746869-E49A-4743-B713-B288F876679D}"/>
                </a:ext>
              </a:extLst>
            </p:cNvPr>
            <p:cNvSpPr/>
            <p:nvPr/>
          </p:nvSpPr>
          <p:spPr>
            <a:xfrm>
              <a:off x="3834761" y="4833627"/>
              <a:ext cx="301752" cy="24331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eXGyreTermes" panose="00000500000000000000" pitchFamily="50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FA3B13-EA68-4E0E-87FD-643434BC33A8}"/>
                </a:ext>
              </a:extLst>
            </p:cNvPr>
            <p:cNvSpPr txBox="1"/>
            <p:nvPr/>
          </p:nvSpPr>
          <p:spPr>
            <a:xfrm>
              <a:off x="4224720" y="4757903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New data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3531120-0210-4C63-9D3A-EB0F4D1D7D8D}"/>
                </a:ext>
              </a:extLst>
            </p:cNvPr>
            <p:cNvCxnSpPr>
              <a:cxnSpLocks/>
            </p:cNvCxnSpPr>
            <p:nvPr/>
          </p:nvCxnSpPr>
          <p:spPr>
            <a:xfrm>
              <a:off x="8593961" y="4941331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7883689-F70B-42A0-AC52-99DBD95E9161}"/>
                </a:ext>
              </a:extLst>
            </p:cNvPr>
            <p:cNvSpPr txBox="1"/>
            <p:nvPr/>
          </p:nvSpPr>
          <p:spPr>
            <a:xfrm>
              <a:off x="9268783" y="475666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ACK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9EDAEC9-4593-42F6-B812-229D94DD2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1033" r="11033"/>
            <a:stretch/>
          </p:blipFill>
          <p:spPr>
            <a:xfrm>
              <a:off x="3890824" y="5274324"/>
              <a:ext cx="189626" cy="243316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59988E8-254C-411B-944E-C7582E9A18ED}"/>
                </a:ext>
              </a:extLst>
            </p:cNvPr>
            <p:cNvSpPr txBox="1"/>
            <p:nvPr/>
          </p:nvSpPr>
          <p:spPr>
            <a:xfrm>
              <a:off x="4224720" y="5216126"/>
              <a:ext cx="139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eXGyreTermes" panose="00000500000000000000" pitchFamily="50" charset="0"/>
                  <a:cs typeface="Times New Roman" panose="02020603050405020304" pitchFamily="18" charset="0"/>
                </a:rPr>
                <a:t>Write-locked</a:t>
              </a:r>
              <a:endParaRPr lang="zh-CN" altLang="en-US" dirty="0">
                <a:latin typeface="TeXGyreTermes" panose="00000500000000000000" pitchFamily="50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E17D4902-961E-40C8-9E09-9327351B1EBC}"/>
              </a:ext>
            </a:extLst>
          </p:cNvPr>
          <p:cNvSpPr/>
          <p:nvPr/>
        </p:nvSpPr>
        <p:spPr>
          <a:xfrm>
            <a:off x="6288087" y="1751077"/>
            <a:ext cx="301752" cy="24331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eXGyreTermes" panose="00000500000000000000" pitchFamily="50" charset="0"/>
            </a:endParaRPr>
          </a:p>
        </p:txBody>
      </p:sp>
      <p:pic>
        <p:nvPicPr>
          <p:cNvPr id="65" name="图片 80">
            <a:extLst>
              <a:ext uri="{FF2B5EF4-FFF2-40B4-BE49-F238E27FC236}">
                <a16:creationId xmlns:a16="http://schemas.microsoft.com/office/drawing/2014/main" id="{84660F3D-C676-4E07-93EB-6004DB1D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6662833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13424</TotalTime>
  <Words>408</Words>
  <Application>Microsoft Office PowerPoint</Application>
  <PresentationFormat>宽屏</PresentationFormat>
  <Paragraphs>179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Courier New</vt:lpstr>
      <vt:lpstr>TeXGyreTermes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Xiaoguang</dc:creator>
  <cp:lastModifiedBy>Zhu Xiaoguang</cp:lastModifiedBy>
  <cp:revision>289</cp:revision>
  <dcterms:created xsi:type="dcterms:W3CDTF">2022-01-17T07:19:13Z</dcterms:created>
  <dcterms:modified xsi:type="dcterms:W3CDTF">2022-05-11T08:31:36Z</dcterms:modified>
</cp:coreProperties>
</file>