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4455-14D3-4C26-A17E-C18A2FA277AD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11892" y="370703"/>
            <a:ext cx="3715264" cy="2529014"/>
            <a:chOff x="634314" y="757881"/>
            <a:chExt cx="3715264" cy="2529014"/>
          </a:xfrm>
        </p:grpSpPr>
        <p:sp>
          <p:nvSpPr>
            <p:cNvPr id="5" name="矩形 4"/>
            <p:cNvSpPr/>
            <p:nvPr/>
          </p:nvSpPr>
          <p:spPr>
            <a:xfrm>
              <a:off x="2067698" y="757881"/>
              <a:ext cx="1301578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4314" y="1886464"/>
              <a:ext cx="16640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05666" y="1886464"/>
              <a:ext cx="930875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92627" y="2842051"/>
              <a:ext cx="1556951" cy="444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HttpParser</a:t>
              </a:r>
            </a:p>
          </p:txBody>
        </p:sp>
        <p:cxnSp>
          <p:nvCxnSpPr>
            <p:cNvPr id="12" name="肘形连接符 11"/>
            <p:cNvCxnSpPr>
              <a:stCxn id="5" idx="2"/>
              <a:endCxn id="6" idx="0"/>
            </p:cNvCxnSpPr>
            <p:nvPr/>
          </p:nvCxnSpPr>
          <p:spPr>
            <a:xfrm rot="5400000">
              <a:off x="1725829" y="893806"/>
              <a:ext cx="733166" cy="125215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2"/>
              <a:endCxn id="7" idx="0"/>
            </p:cNvCxnSpPr>
            <p:nvPr/>
          </p:nvCxnSpPr>
          <p:spPr>
            <a:xfrm rot="16200000" flipH="1">
              <a:off x="2778212" y="1093572"/>
              <a:ext cx="733166" cy="8526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8" idx="0"/>
            </p:cNvCxnSpPr>
            <p:nvPr/>
          </p:nvCxnSpPr>
          <p:spPr>
            <a:xfrm rot="5400000">
              <a:off x="3315732" y="2586679"/>
              <a:ext cx="51074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9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5968" y="461318"/>
            <a:ext cx="8241957" cy="3728261"/>
            <a:chOff x="275968" y="461318"/>
            <a:chExt cx="8241957" cy="3728261"/>
          </a:xfrm>
        </p:grpSpPr>
        <p:sp>
          <p:nvSpPr>
            <p:cNvPr id="32" name="矩形 31"/>
            <p:cNvSpPr/>
            <p:nvPr/>
          </p:nvSpPr>
          <p:spPr>
            <a:xfrm>
              <a:off x="4712042" y="3794162"/>
              <a:ext cx="3805882" cy="395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85784" y="461318"/>
              <a:ext cx="2154194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主线程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5968" y="1416905"/>
              <a:ext cx="2145956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FLTK</a:t>
              </a:r>
              <a:r>
                <a:rPr lang="zh-CN" altLang="en-US" smtClean="0"/>
                <a:t>图形界面线程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6810" y="1416905"/>
              <a:ext cx="2298357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监听服务线程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12043" y="2388962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712043" y="3163310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363953" y="375299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……</a:t>
              </a:r>
              <a:endParaRPr lang="zh-CN" altLang="en-US"/>
            </a:p>
          </p:txBody>
        </p:sp>
        <p:cxnSp>
          <p:nvCxnSpPr>
            <p:cNvPr id="18" name="肘形连接符 17"/>
            <p:cNvCxnSpPr>
              <a:stCxn id="22" idx="2"/>
              <a:endCxn id="23" idx="0"/>
            </p:cNvCxnSpPr>
            <p:nvPr/>
          </p:nvCxnSpPr>
          <p:spPr>
            <a:xfrm rot="5400000">
              <a:off x="1725829" y="479853"/>
              <a:ext cx="560170" cy="1313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22" idx="2"/>
              <a:endCxn id="24" idx="0"/>
            </p:cNvCxnSpPr>
            <p:nvPr/>
          </p:nvCxnSpPr>
          <p:spPr>
            <a:xfrm rot="16200000" flipH="1">
              <a:off x="3129350" y="390266"/>
              <a:ext cx="560170" cy="14931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24" idx="2"/>
              <a:endCxn id="14" idx="1"/>
            </p:cNvCxnSpPr>
            <p:nvPr/>
          </p:nvCxnSpPr>
          <p:spPr>
            <a:xfrm rot="16200000" flipH="1">
              <a:off x="4046842" y="1921469"/>
              <a:ext cx="774349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15" idx="1"/>
            </p:cNvCxnSpPr>
            <p:nvPr/>
          </p:nvCxnSpPr>
          <p:spPr>
            <a:xfrm rot="16200000" flipH="1">
              <a:off x="3659668" y="2308643"/>
              <a:ext cx="1548697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2"/>
              <a:endCxn id="32" idx="1"/>
            </p:cNvCxnSpPr>
            <p:nvPr/>
          </p:nvCxnSpPr>
          <p:spPr>
            <a:xfrm rot="16200000" flipH="1">
              <a:off x="3344241" y="2624069"/>
              <a:ext cx="2179549" cy="556053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51993" y="228521"/>
            <a:ext cx="6732299" cy="4813036"/>
            <a:chOff x="651993" y="228521"/>
            <a:chExt cx="6732299" cy="4813036"/>
          </a:xfrm>
        </p:grpSpPr>
        <p:sp>
          <p:nvSpPr>
            <p:cNvPr id="9" name="矩形 8"/>
            <p:cNvSpPr/>
            <p:nvPr/>
          </p:nvSpPr>
          <p:spPr>
            <a:xfrm>
              <a:off x="714380" y="1044108"/>
              <a:ext cx="2115920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r>
                <a:rPr lang="zh-CN" altLang="en-US"/>
                <a:t>启动</a:t>
              </a:r>
            </a:p>
          </p:txBody>
        </p:sp>
        <p:cxnSp>
          <p:nvCxnSpPr>
            <p:cNvPr id="15" name="直接箭头连接符 14"/>
            <p:cNvCxnSpPr>
              <a:stCxn id="44" idx="2"/>
              <a:endCxn id="9" idx="0"/>
            </p:cNvCxnSpPr>
            <p:nvPr/>
          </p:nvCxnSpPr>
          <p:spPr>
            <a:xfrm>
              <a:off x="1772339" y="698078"/>
              <a:ext cx="1" cy="346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595521" y="2040885"/>
              <a:ext cx="230599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监听循环启动</a:t>
              </a:r>
              <a:endParaRPr lang="zh-CN" altLang="en-US"/>
            </a:p>
          </p:txBody>
        </p:sp>
        <p:cxnSp>
          <p:nvCxnSpPr>
            <p:cNvPr id="19" name="肘形连接符 18"/>
            <p:cNvCxnSpPr>
              <a:stCxn id="9" idx="2"/>
              <a:endCxn id="18" idx="0"/>
            </p:cNvCxnSpPr>
            <p:nvPr/>
          </p:nvCxnSpPr>
          <p:spPr>
            <a:xfrm rot="16200000" flipH="1">
              <a:off x="2484461" y="776829"/>
              <a:ext cx="551934" cy="19761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890750" y="1457140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中选择启动服务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92574" y="3037662"/>
              <a:ext cx="288324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用户请求处理子线程启动</a:t>
              </a:r>
              <a:endParaRPr lang="zh-CN" altLang="en-US"/>
            </a:p>
          </p:txBody>
        </p:sp>
        <p:cxnSp>
          <p:nvCxnSpPr>
            <p:cNvPr id="25" name="肘形连接符 24"/>
            <p:cNvCxnSpPr>
              <a:stCxn id="18" idx="2"/>
              <a:endCxn id="24" idx="0"/>
            </p:cNvCxnSpPr>
            <p:nvPr/>
          </p:nvCxnSpPr>
          <p:spPr>
            <a:xfrm rot="16200000" flipH="1">
              <a:off x="4365389" y="1868856"/>
              <a:ext cx="551934" cy="17856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936250" y="2453918"/>
              <a:ext cx="244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Server</a:t>
              </a:r>
              <a:r>
                <a:rPr lang="zh-CN" altLang="en-US" sz="1400" smtClean="0"/>
                <a:t>监听到来自远端的请求</a:t>
              </a:r>
              <a:endParaRPr lang="zh-CN" altLang="en-US" sz="1400"/>
            </a:p>
          </p:txBody>
        </p:sp>
        <p:cxnSp>
          <p:nvCxnSpPr>
            <p:cNvPr id="30" name="直接箭头连接符 29"/>
            <p:cNvCxnSpPr>
              <a:stCxn id="9" idx="2"/>
              <a:endCxn id="46" idx="0"/>
            </p:cNvCxnSpPr>
            <p:nvPr/>
          </p:nvCxnSpPr>
          <p:spPr>
            <a:xfrm flipH="1">
              <a:off x="1772339" y="1488951"/>
              <a:ext cx="1" cy="308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8" idx="2"/>
            </p:cNvCxnSpPr>
            <p:nvPr/>
          </p:nvCxnSpPr>
          <p:spPr>
            <a:xfrm rot="5400000">
              <a:off x="1910881" y="2347186"/>
              <a:ext cx="1699094" cy="19761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4" idx="2"/>
            </p:cNvCxnSpPr>
            <p:nvPr/>
          </p:nvCxnSpPr>
          <p:spPr>
            <a:xfrm>
              <a:off x="5534195" y="3482505"/>
              <a:ext cx="0" cy="3398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651993" y="228521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程序启动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51993" y="4572000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程序结束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96026" y="3661603"/>
              <a:ext cx="1715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中选择停止服务</a:t>
              </a:r>
              <a:endParaRPr lang="en-US" altLang="zh-CN" sz="1400" smtClean="0"/>
            </a:p>
            <a:p>
              <a:r>
                <a:rPr lang="zh-CN" altLang="en-US" sz="1400" smtClean="0"/>
                <a:t>或</a:t>
              </a:r>
              <a:r>
                <a:rPr lang="en-US" altLang="zh-CN" sz="1400" smtClean="0"/>
                <a:t>GUI</a:t>
              </a:r>
              <a:r>
                <a:rPr lang="zh-CN" altLang="en-US" sz="1400" smtClean="0"/>
                <a:t>窗口被关闭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34195" y="351458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请求相应后自动结束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90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193606" y="59493"/>
            <a:ext cx="6729354" cy="5187935"/>
            <a:chOff x="193606" y="59493"/>
            <a:chExt cx="6729354" cy="5187935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314756" y="697798"/>
              <a:ext cx="174642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遍历 </a:t>
              </a:r>
              <a:r>
                <a:rPr lang="en-US" altLang="zh-CN" sz="900" smtClean="0"/>
                <a:t>client_thread_pool</a:t>
              </a:r>
              <a:r>
                <a:rPr lang="zh-CN" altLang="en-US" sz="900" smtClean="0"/>
                <a:t>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清除其中已经返回的子线程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2553652" y="1385656"/>
              <a:ext cx="1268628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running</a:t>
              </a:r>
            </a:p>
            <a:p>
              <a:pPr algn="ctr"/>
              <a:r>
                <a:rPr lang="zh-CN" altLang="en-US" sz="900" smtClean="0"/>
                <a:t>为 </a:t>
              </a:r>
              <a:r>
                <a:rPr lang="en-US" altLang="zh-CN" sz="900" smtClean="0"/>
                <a:t>true</a:t>
              </a:r>
              <a:r>
                <a:rPr lang="zh-CN" altLang="en-US" sz="900" smtClean="0"/>
                <a:t>？</a:t>
              </a:r>
              <a:endParaRPr lang="zh-CN" altLang="en-US" sz="900"/>
            </a:p>
          </p:txBody>
        </p:sp>
        <p:cxnSp>
          <p:nvCxnSpPr>
            <p:cNvPr id="15" name="直接箭头连接符 14"/>
            <p:cNvCxnSpPr>
              <a:stCxn id="3" idx="2"/>
              <a:endCxn id="11" idx="0"/>
            </p:cNvCxnSpPr>
            <p:nvPr/>
          </p:nvCxnSpPr>
          <p:spPr>
            <a:xfrm flipH="1">
              <a:off x="3187966" y="1142641"/>
              <a:ext cx="1" cy="243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决策 18"/>
            <p:cNvSpPr/>
            <p:nvPr/>
          </p:nvSpPr>
          <p:spPr>
            <a:xfrm>
              <a:off x="451813" y="2005055"/>
              <a:ext cx="216655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client_thread_pool</a:t>
              </a:r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stCxn id="11" idx="1"/>
              <a:endCxn id="19" idx="0"/>
            </p:cNvCxnSpPr>
            <p:nvPr/>
          </p:nvCxnSpPr>
          <p:spPr>
            <a:xfrm rot="10800000" flipV="1">
              <a:off x="1535090" y="1612197"/>
              <a:ext cx="1018562" cy="3928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289181" y="1381365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23" name="肘形连接符 22"/>
            <p:cNvCxnSpPr>
              <a:stCxn id="19" idx="1"/>
            </p:cNvCxnSpPr>
            <p:nvPr/>
          </p:nvCxnSpPr>
          <p:spPr>
            <a:xfrm rot="10800000" flipH="1">
              <a:off x="451812" y="487494"/>
              <a:ext cx="2736151" cy="1744103"/>
            </a:xfrm>
            <a:prstGeom prst="bentConnector3">
              <a:avLst>
                <a:gd name="adj1" fmla="val -83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93606" y="199861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80862" y="2731546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函数返回</a:t>
              </a:r>
              <a:endParaRPr lang="zh-CN" altLang="en-US" sz="900"/>
            </a:p>
          </p:txBody>
        </p:sp>
        <p:cxnSp>
          <p:nvCxnSpPr>
            <p:cNvPr id="28" name="直接箭头连接符 27"/>
            <p:cNvCxnSpPr>
              <a:stCxn id="19" idx="2"/>
              <a:endCxn id="27" idx="0"/>
            </p:cNvCxnSpPr>
            <p:nvPr/>
          </p:nvCxnSpPr>
          <p:spPr>
            <a:xfrm flipH="1">
              <a:off x="1535089" y="2458137"/>
              <a:ext cx="1" cy="27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462380" y="2590255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线程锁住，防止其访问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显示缓冲区</a:t>
              </a:r>
              <a:endParaRPr lang="zh-CN" altLang="en-US" sz="900"/>
            </a:p>
          </p:txBody>
        </p:sp>
        <p:cxnSp>
          <p:nvCxnSpPr>
            <p:cNvPr id="33" name="直接箭头连接符 32"/>
            <p:cNvCxnSpPr>
              <a:stCxn id="11" idx="2"/>
              <a:endCxn id="32" idx="0"/>
            </p:cNvCxnSpPr>
            <p:nvPr/>
          </p:nvCxnSpPr>
          <p:spPr>
            <a:xfrm>
              <a:off x="3187966" y="1838738"/>
              <a:ext cx="0" cy="75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70742" y="183058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322664" y="3287084"/>
              <a:ext cx="1730603" cy="559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</a:t>
              </a:r>
              <a:r>
                <a:rPr lang="en-US" altLang="zh-CN" sz="900" smtClean="0"/>
                <a:t> output_buffer </a:t>
              </a:r>
              <a:r>
                <a:rPr lang="zh-CN" altLang="en-US" sz="900" smtClean="0"/>
                <a:t>中内容</a:t>
              </a:r>
              <a:endParaRPr lang="en-US" altLang="zh-CN" sz="900"/>
            </a:p>
            <a:p>
              <a:pPr algn="ctr"/>
              <a:r>
                <a:rPr lang="zh-CN" altLang="en-US" sz="900" smtClean="0"/>
                <a:t>按进入队列顺序依次送入</a:t>
              </a:r>
              <a:r>
                <a:rPr lang="en-US" altLang="zh-CN" sz="900"/>
                <a:t> </a:t>
              </a:r>
              <a:r>
                <a:rPr lang="en-US" altLang="zh-CN" sz="900" smtClean="0"/>
                <a:t>GUI</a:t>
              </a:r>
            </a:p>
            <a:p>
              <a:pPr algn="ctr"/>
              <a:r>
                <a:rPr lang="zh-CN" altLang="en-US" sz="900" smtClean="0"/>
                <a:t>的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缓冲区中</a:t>
              </a:r>
              <a:endParaRPr lang="zh-CN" altLang="en-US" sz="900"/>
            </a:p>
          </p:txBody>
        </p:sp>
        <p:cxnSp>
          <p:nvCxnSpPr>
            <p:cNvPr id="38" name="直接箭头连接符 37"/>
            <p:cNvCxnSpPr>
              <a:stCxn id="32" idx="2"/>
              <a:endCxn id="37" idx="0"/>
            </p:cNvCxnSpPr>
            <p:nvPr/>
          </p:nvCxnSpPr>
          <p:spPr>
            <a:xfrm>
              <a:off x="3187966" y="3035098"/>
              <a:ext cx="0" cy="251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462380" y="4102371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释放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线程锁，更新</a:t>
              </a:r>
              <a:endParaRPr lang="en-US" altLang="zh-CN" sz="900" smtClean="0"/>
            </a:p>
            <a:p>
              <a:pPr algn="ctr"/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显示内容</a:t>
              </a:r>
              <a:endParaRPr lang="zh-CN" altLang="en-US" sz="900"/>
            </a:p>
          </p:txBody>
        </p:sp>
        <p:cxnSp>
          <p:nvCxnSpPr>
            <p:cNvPr id="44" name="直接箭头连接符 43"/>
            <p:cNvCxnSpPr>
              <a:stCxn id="37" idx="2"/>
              <a:endCxn id="43" idx="0"/>
            </p:cNvCxnSpPr>
            <p:nvPr/>
          </p:nvCxnSpPr>
          <p:spPr>
            <a:xfrm>
              <a:off x="3187966" y="3847000"/>
              <a:ext cx="0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405041" y="4802585"/>
              <a:ext cx="15658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阻塞式地等待一段时间，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监听 </a:t>
              </a:r>
              <a:r>
                <a:rPr lang="en-US" altLang="zh-CN" sz="900" smtClean="0"/>
                <a:t>Socket </a:t>
              </a:r>
              <a:r>
                <a:rPr lang="zh-CN" altLang="en-US" sz="900"/>
                <a:t>收到</a:t>
              </a:r>
              <a:r>
                <a:rPr lang="zh-CN" altLang="en-US" sz="900" smtClean="0"/>
                <a:t>连接请求</a:t>
              </a:r>
              <a:endParaRPr lang="zh-CN" altLang="en-US" sz="900"/>
            </a:p>
          </p:txBody>
        </p:sp>
        <p:cxnSp>
          <p:nvCxnSpPr>
            <p:cNvPr id="48" name="直接箭头连接符 47"/>
            <p:cNvCxnSpPr>
              <a:stCxn id="43" idx="2"/>
              <a:endCxn id="47" idx="0"/>
            </p:cNvCxnSpPr>
            <p:nvPr/>
          </p:nvCxnSpPr>
          <p:spPr>
            <a:xfrm flipH="1">
              <a:off x="3187965" y="4547214"/>
              <a:ext cx="1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流程图: 决策 52"/>
            <p:cNvSpPr/>
            <p:nvPr/>
          </p:nvSpPr>
          <p:spPr>
            <a:xfrm>
              <a:off x="4925283" y="689559"/>
              <a:ext cx="1997677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等待的时间段内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收到连接请求？</a:t>
              </a:r>
              <a:endParaRPr lang="zh-CN" altLang="en-US" sz="900"/>
            </a:p>
          </p:txBody>
        </p:sp>
        <p:cxnSp>
          <p:nvCxnSpPr>
            <p:cNvPr id="68" name="肘形连接符 67"/>
            <p:cNvCxnSpPr>
              <a:stCxn id="47" idx="2"/>
              <a:endCxn id="53" idx="0"/>
            </p:cNvCxnSpPr>
            <p:nvPr/>
          </p:nvCxnSpPr>
          <p:spPr>
            <a:xfrm rot="5400000" flipH="1" flipV="1">
              <a:off x="2277108" y="1600415"/>
              <a:ext cx="4557869" cy="2736157"/>
            </a:xfrm>
            <a:prstGeom prst="bentConnector5">
              <a:avLst>
                <a:gd name="adj1" fmla="val -5016"/>
                <a:gd name="adj2" fmla="val 46054"/>
                <a:gd name="adj3" fmla="val 10501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53" idx="1"/>
            </p:cNvCxnSpPr>
            <p:nvPr/>
          </p:nvCxnSpPr>
          <p:spPr>
            <a:xfrm rot="10800000">
              <a:off x="3187963" y="487494"/>
              <a:ext cx="1737320" cy="428606"/>
            </a:xfrm>
            <a:prstGeom prst="bentConnector3">
              <a:avLst>
                <a:gd name="adj1" fmla="val 398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487019" y="2449569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694756" y="69767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990930" y="1393895"/>
              <a:ext cx="186638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创建用户请求处理子线程，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该连接请求将在子线程中被接收</a:t>
              </a:r>
              <a:endParaRPr lang="zh-CN" altLang="en-US" sz="900"/>
            </a:p>
          </p:txBody>
        </p:sp>
        <p:cxnSp>
          <p:nvCxnSpPr>
            <p:cNvPr id="81" name="直接箭头连接符 80"/>
            <p:cNvCxnSpPr>
              <a:stCxn id="53" idx="2"/>
              <a:endCxn id="80" idx="0"/>
            </p:cNvCxnSpPr>
            <p:nvPr/>
          </p:nvCxnSpPr>
          <p:spPr>
            <a:xfrm flipH="1">
              <a:off x="5924121" y="1142641"/>
              <a:ext cx="1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5205346" y="2114035"/>
              <a:ext cx="14375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将新创建的子线程放入</a:t>
              </a:r>
              <a:endParaRPr lang="en-US" altLang="zh-CN" sz="900"/>
            </a:p>
            <a:p>
              <a:pPr algn="ctr"/>
              <a:r>
                <a:rPr lang="en-US" altLang="zh-CN" sz="900" smtClean="0"/>
                <a:t>client_thread_pool </a:t>
              </a:r>
              <a:r>
                <a:rPr lang="zh-CN" altLang="en-US" sz="900" smtClean="0"/>
                <a:t>中</a:t>
              </a:r>
              <a:endParaRPr lang="zh-CN" altLang="en-US" sz="900"/>
            </a:p>
          </p:txBody>
        </p:sp>
        <p:cxnSp>
          <p:nvCxnSpPr>
            <p:cNvPr id="85" name="直接箭头连接符 84"/>
            <p:cNvCxnSpPr>
              <a:stCxn id="80" idx="2"/>
              <a:endCxn id="84" idx="0"/>
            </p:cNvCxnSpPr>
            <p:nvPr/>
          </p:nvCxnSpPr>
          <p:spPr>
            <a:xfrm flipH="1">
              <a:off x="5924120" y="1838738"/>
              <a:ext cx="1" cy="275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897913" y="1113874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9" name="肘形连接符 88"/>
            <p:cNvCxnSpPr>
              <a:stCxn id="84" idx="2"/>
            </p:cNvCxnSpPr>
            <p:nvPr/>
          </p:nvCxnSpPr>
          <p:spPr>
            <a:xfrm rot="5400000" flipH="1">
              <a:off x="3518828" y="153586"/>
              <a:ext cx="2071386" cy="2739199"/>
            </a:xfrm>
            <a:prstGeom prst="bentConnector4">
              <a:avLst>
                <a:gd name="adj1" fmla="val -11036"/>
                <a:gd name="adj2" fmla="val 618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2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31760" y="59493"/>
            <a:ext cx="3230641" cy="6403789"/>
            <a:chOff x="731760" y="59493"/>
            <a:chExt cx="3230641" cy="6403789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413533" y="697798"/>
              <a:ext cx="1548868" cy="521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接受 </a:t>
              </a:r>
              <a:r>
                <a:rPr lang="en-US" altLang="zh-CN" sz="900" smtClean="0"/>
                <a:t>sock_ptr </a:t>
              </a:r>
              <a:r>
                <a:rPr lang="zh-CN" altLang="en-US" sz="900" smtClean="0"/>
                <a:t>指向的监听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上挂起的用户请求，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令新的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为 </a:t>
              </a:r>
              <a:r>
                <a:rPr lang="en-US" altLang="zh-CN" sz="900" smtClean="0"/>
                <a:t>cli_sock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98827" y="244883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65284" y="5701426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</a:t>
              </a:r>
              <a:r>
                <a:rPr lang="zh-CN" altLang="en-US" sz="900"/>
                <a:t>错误</a:t>
              </a:r>
              <a:r>
                <a:rPr lang="zh-CN" altLang="en-US" sz="900" smtClean="0"/>
                <a:t>返回</a:t>
              </a:r>
              <a:endParaRPr lang="zh-CN" altLang="en-US" sz="9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413530" y="1474355"/>
              <a:ext cx="1548868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从 </a:t>
              </a:r>
              <a:r>
                <a:rPr lang="en-US" altLang="zh-CN" sz="900" smtClean="0"/>
                <a:t>cli_sock </a:t>
              </a:r>
              <a:r>
                <a:rPr lang="zh-CN" altLang="en-US" sz="900" smtClean="0"/>
                <a:t>读取 </a:t>
              </a:r>
              <a:r>
                <a:rPr lang="en-US" altLang="zh-CN" sz="900" smtClean="0"/>
                <a:t>Http </a:t>
              </a:r>
              <a:r>
                <a:rPr lang="zh-CN" altLang="en-US" sz="900"/>
                <a:t>报文</a:t>
              </a:r>
            </a:p>
          </p:txBody>
        </p:sp>
        <p:cxnSp>
          <p:nvCxnSpPr>
            <p:cNvPr id="39" name="直接箭头连接符 38"/>
            <p:cNvCxnSpPr>
              <a:stCxn id="3" idx="2"/>
              <a:endCxn id="35" idx="0"/>
            </p:cNvCxnSpPr>
            <p:nvPr/>
          </p:nvCxnSpPr>
          <p:spPr>
            <a:xfrm flipH="1">
              <a:off x="3187964" y="1219200"/>
              <a:ext cx="3" cy="25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决策 39"/>
            <p:cNvSpPr/>
            <p:nvPr/>
          </p:nvSpPr>
          <p:spPr>
            <a:xfrm>
              <a:off x="2490696" y="1995757"/>
              <a:ext cx="1394536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Http </a:t>
              </a:r>
              <a:r>
                <a:rPr lang="zh-CN" altLang="en-US" sz="900" smtClean="0"/>
                <a:t>报文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合法？</a:t>
              </a:r>
              <a:endParaRPr lang="zh-CN" altLang="en-US" sz="900"/>
            </a:p>
          </p:txBody>
        </p:sp>
        <p:cxnSp>
          <p:nvCxnSpPr>
            <p:cNvPr id="41" name="直接箭头连接符 40"/>
            <p:cNvCxnSpPr>
              <a:stCxn id="35" idx="2"/>
              <a:endCxn id="40" idx="0"/>
            </p:cNvCxnSpPr>
            <p:nvPr/>
          </p:nvCxnSpPr>
          <p:spPr>
            <a:xfrm>
              <a:off x="3187964" y="1762859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731760" y="5145417"/>
              <a:ext cx="138823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46" name="肘形连接符 45"/>
            <p:cNvCxnSpPr>
              <a:stCxn id="40" idx="1"/>
              <a:endCxn id="45" idx="0"/>
            </p:cNvCxnSpPr>
            <p:nvPr/>
          </p:nvCxnSpPr>
          <p:spPr>
            <a:xfrm rot="10800000" flipV="1">
              <a:off x="1425876" y="2222297"/>
              <a:ext cx="1064820" cy="29231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2"/>
              <a:endCxn id="27" idx="0"/>
            </p:cNvCxnSpPr>
            <p:nvPr/>
          </p:nvCxnSpPr>
          <p:spPr>
            <a:xfrm flipH="1">
              <a:off x="1425875" y="5433921"/>
              <a:ext cx="1" cy="26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53871" y="199754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51513" y="2706835"/>
              <a:ext cx="127290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获取 </a:t>
              </a:r>
              <a:r>
                <a:rPr lang="en-US" altLang="zh-CN" sz="900" smtClean="0"/>
                <a:t>IP </a:t>
              </a:r>
              <a:r>
                <a:rPr lang="zh-CN" altLang="en-US" sz="900" smtClean="0"/>
                <a:t>与请求的 </a:t>
              </a:r>
              <a:r>
                <a:rPr lang="en-US" altLang="zh-CN" sz="900" smtClean="0"/>
                <a:t>URL</a:t>
              </a:r>
              <a:endParaRPr lang="zh-CN" altLang="en-US" sz="900"/>
            </a:p>
          </p:txBody>
        </p:sp>
        <p:cxnSp>
          <p:nvCxnSpPr>
            <p:cNvPr id="54" name="直接箭头连接符 53"/>
            <p:cNvCxnSpPr>
              <a:stCxn id="40" idx="2"/>
              <a:endCxn id="52" idx="0"/>
            </p:cNvCxnSpPr>
            <p:nvPr/>
          </p:nvCxnSpPr>
          <p:spPr>
            <a:xfrm>
              <a:off x="3187964" y="2448839"/>
              <a:ext cx="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705971" y="3277253"/>
              <a:ext cx="963985" cy="346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</a:t>
              </a:r>
              <a:r>
                <a:rPr lang="en-US" altLang="zh-CN" sz="900" smtClean="0"/>
                <a:t> output_buf</a:t>
              </a:r>
            </a:p>
            <a:p>
              <a:pPr algn="ctr"/>
              <a:r>
                <a:rPr lang="zh-CN" altLang="en-US" sz="900" smtClean="0"/>
                <a:t>写入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信息</a:t>
              </a:r>
              <a:endParaRPr lang="zh-CN" altLang="en-US" sz="900"/>
            </a:p>
          </p:txBody>
        </p:sp>
        <p:cxnSp>
          <p:nvCxnSpPr>
            <p:cNvPr id="58" name="直接箭头连接符 57"/>
            <p:cNvCxnSpPr>
              <a:stCxn id="52" idx="2"/>
              <a:endCxn id="57" idx="0"/>
            </p:cNvCxnSpPr>
            <p:nvPr/>
          </p:nvCxnSpPr>
          <p:spPr>
            <a:xfrm>
              <a:off x="3187964" y="2995339"/>
              <a:ext cx="0" cy="28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482801" y="3890687"/>
              <a:ext cx="1410323" cy="395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尝试访问 </a:t>
              </a:r>
              <a:r>
                <a:rPr lang="en-US" altLang="zh-CN" sz="900" smtClean="0"/>
                <a:t>URL </a:t>
              </a:r>
              <a:r>
                <a:rPr lang="zh-CN" altLang="en-US" sz="900" smtClean="0"/>
                <a:t>请求内容，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生成相应报文</a:t>
              </a:r>
              <a:endParaRPr lang="zh-CN" altLang="en-US" sz="900"/>
            </a:p>
          </p:txBody>
        </p:sp>
        <p:cxnSp>
          <p:nvCxnSpPr>
            <p:cNvPr id="62" name="直接箭头连接符 61"/>
            <p:cNvCxnSpPr>
              <a:stCxn id="57" idx="2"/>
              <a:endCxn id="61" idx="0"/>
            </p:cNvCxnSpPr>
            <p:nvPr/>
          </p:nvCxnSpPr>
          <p:spPr>
            <a:xfrm flipH="1">
              <a:off x="3187963" y="3624036"/>
              <a:ext cx="1" cy="2666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流程图: 决策 64"/>
            <p:cNvSpPr/>
            <p:nvPr/>
          </p:nvSpPr>
          <p:spPr>
            <a:xfrm>
              <a:off x="2444850" y="4519384"/>
              <a:ext cx="148622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URL </a:t>
              </a:r>
              <a:r>
                <a:rPr lang="zh-CN" altLang="en-US" sz="900" smtClean="0"/>
                <a:t>请求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内容存在？</a:t>
              </a:r>
              <a:endParaRPr lang="zh-CN" altLang="en-US" sz="900"/>
            </a:p>
          </p:txBody>
        </p:sp>
        <p:cxnSp>
          <p:nvCxnSpPr>
            <p:cNvPr id="66" name="直接箭头连接符 65"/>
            <p:cNvCxnSpPr>
              <a:stCxn id="61" idx="2"/>
              <a:endCxn id="65" idx="0"/>
            </p:cNvCxnSpPr>
            <p:nvPr/>
          </p:nvCxnSpPr>
          <p:spPr>
            <a:xfrm flipH="1">
              <a:off x="3187962" y="4286344"/>
              <a:ext cx="1" cy="23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5" idx="1"/>
              <a:endCxn id="45" idx="0"/>
            </p:cNvCxnSpPr>
            <p:nvPr/>
          </p:nvCxnSpPr>
          <p:spPr>
            <a:xfrm rot="10800000" flipV="1">
              <a:off x="1425876" y="4745925"/>
              <a:ext cx="1018974" cy="39949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194301" y="4509015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49540" y="5205364"/>
              <a:ext cx="876844" cy="263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发送相应报文</a:t>
              </a:r>
              <a:endParaRPr lang="zh-CN" altLang="en-US" sz="900"/>
            </a:p>
          </p:txBody>
        </p:sp>
        <p:cxnSp>
          <p:nvCxnSpPr>
            <p:cNvPr id="83" name="直接箭头连接符 82"/>
            <p:cNvCxnSpPr>
              <a:stCxn id="65" idx="2"/>
              <a:endCxn id="82" idx="0"/>
            </p:cNvCxnSpPr>
            <p:nvPr/>
          </p:nvCxnSpPr>
          <p:spPr>
            <a:xfrm>
              <a:off x="3187962" y="4972466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470924" y="5702140"/>
              <a:ext cx="1434073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87" name="直接箭头连接符 86"/>
            <p:cNvCxnSpPr>
              <a:stCxn id="82" idx="2"/>
              <a:endCxn id="86" idx="0"/>
            </p:cNvCxnSpPr>
            <p:nvPr/>
          </p:nvCxnSpPr>
          <p:spPr>
            <a:xfrm flipH="1">
              <a:off x="3187961" y="5468400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圆角矩形 91"/>
            <p:cNvSpPr/>
            <p:nvPr/>
          </p:nvSpPr>
          <p:spPr>
            <a:xfrm>
              <a:off x="2727369" y="6224384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函数正常返回</a:t>
              </a:r>
              <a:endParaRPr lang="zh-CN" altLang="en-US" sz="900"/>
            </a:p>
          </p:txBody>
        </p:sp>
        <p:cxnSp>
          <p:nvCxnSpPr>
            <p:cNvPr id="94" name="直接箭头连接符 93"/>
            <p:cNvCxnSpPr>
              <a:stCxn id="86" idx="2"/>
              <a:endCxn id="92" idx="0"/>
            </p:cNvCxnSpPr>
            <p:nvPr/>
          </p:nvCxnSpPr>
          <p:spPr>
            <a:xfrm flipH="1">
              <a:off x="3187960" y="5990644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427027" y="654186"/>
            <a:ext cx="5878525" cy="4632709"/>
            <a:chOff x="427027" y="654186"/>
            <a:chExt cx="5878525" cy="4632709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75584" y="389401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-26736" y="1107950"/>
              <a:ext cx="4632708" cy="3725180"/>
            </a:xfrm>
            <a:prstGeom prst="bentConnector3">
              <a:avLst>
                <a:gd name="adj1" fmla="val 10493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5" y="2899428"/>
              <a:ext cx="1" cy="238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27027" y="5286894"/>
              <a:ext cx="54127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182523"/>
              <a:ext cx="0" cy="110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55746" y="2250242"/>
              <a:ext cx="527478" cy="303665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5921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该包为对窗口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左边缘数据包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的确认？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1"/>
            </p:cNvCxnSpPr>
            <p:nvPr/>
          </p:nvCxnSpPr>
          <p:spPr>
            <a:xfrm rot="10800000" flipV="1">
              <a:off x="3051933" y="2978866"/>
              <a:ext cx="225991" cy="23080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098830" y="275990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02919" y="244933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682399" y="3520372"/>
              <a:ext cx="930286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窗口向右滑动</a:t>
              </a:r>
              <a:endParaRPr lang="zh-CN" altLang="en-US" sz="900"/>
            </a:p>
          </p:txBody>
        </p:sp>
        <p:cxnSp>
          <p:nvCxnSpPr>
            <p:cNvPr id="84" name="直接箭头连接符 83"/>
            <p:cNvCxnSpPr>
              <a:stCxn id="71" idx="2"/>
              <a:endCxn id="83" idx="0"/>
            </p:cNvCxnSpPr>
            <p:nvPr/>
          </p:nvCxnSpPr>
          <p:spPr>
            <a:xfrm flipH="1">
              <a:off x="4147542" y="3274952"/>
              <a:ext cx="4058" cy="245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图: 决策 88"/>
            <p:cNvSpPr/>
            <p:nvPr/>
          </p:nvSpPr>
          <p:spPr>
            <a:xfrm>
              <a:off x="3694086" y="4012392"/>
              <a:ext cx="916245" cy="4000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92" name="直接箭头连接符 91"/>
            <p:cNvCxnSpPr>
              <a:stCxn id="83" idx="2"/>
              <a:endCxn id="89" idx="0"/>
            </p:cNvCxnSpPr>
            <p:nvPr/>
          </p:nvCxnSpPr>
          <p:spPr>
            <a:xfrm>
              <a:off x="4147542" y="3808876"/>
              <a:ext cx="4667" cy="20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765429" y="467066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97" name="直接箭头连接符 96"/>
            <p:cNvCxnSpPr>
              <a:stCxn id="89" idx="2"/>
              <a:endCxn id="96" idx="0"/>
            </p:cNvCxnSpPr>
            <p:nvPr/>
          </p:nvCxnSpPr>
          <p:spPr>
            <a:xfrm flipH="1">
              <a:off x="4150700" y="4412486"/>
              <a:ext cx="1509" cy="25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6" idx="2"/>
            </p:cNvCxnSpPr>
            <p:nvPr/>
          </p:nvCxnSpPr>
          <p:spPr>
            <a:xfrm>
              <a:off x="4150700" y="4959173"/>
              <a:ext cx="0" cy="32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5427606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375266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依次重传窗口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内所有数据包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5840409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4765154" y="473778"/>
              <a:ext cx="462310" cy="16882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4718176" y="4673871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停止定时器</a:t>
              </a:r>
              <a:endParaRPr lang="zh-CN" altLang="en-US" sz="900"/>
            </a:p>
          </p:txBody>
        </p:sp>
        <p:cxnSp>
          <p:nvCxnSpPr>
            <p:cNvPr id="122" name="肘形连接符 121"/>
            <p:cNvCxnSpPr>
              <a:stCxn id="83" idx="3"/>
              <a:endCxn id="121" idx="0"/>
            </p:cNvCxnSpPr>
            <p:nvPr/>
          </p:nvCxnSpPr>
          <p:spPr>
            <a:xfrm>
              <a:off x="4612685" y="3664624"/>
              <a:ext cx="490762" cy="10092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1" idx="2"/>
            </p:cNvCxnSpPr>
            <p:nvPr/>
          </p:nvCxnSpPr>
          <p:spPr>
            <a:xfrm flipH="1">
              <a:off x="5101938" y="4962375"/>
              <a:ext cx="1509" cy="324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5455138" y="2652927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5840409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5839800" y="2941431"/>
              <a:ext cx="609" cy="234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0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240637" y="745626"/>
            <a:ext cx="3334997" cy="3394113"/>
            <a:chOff x="1240637" y="745626"/>
            <a:chExt cx="3334997" cy="3394113"/>
          </a:xfrm>
        </p:grpSpPr>
        <p:sp>
          <p:nvSpPr>
            <p:cNvPr id="4" name="椭圆 3"/>
            <p:cNvSpPr/>
            <p:nvPr/>
          </p:nvSpPr>
          <p:spPr>
            <a:xfrm>
              <a:off x="3100648" y="74562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接收</a:t>
              </a:r>
              <a:r>
                <a:rPr lang="zh-CN" altLang="en-US" sz="900" smtClean="0"/>
                <a:t>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17069" y="1582284"/>
              <a:ext cx="1106496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4"/>
              <a:endCxn id="5" idx="0"/>
            </p:cNvCxnSpPr>
            <p:nvPr/>
          </p:nvCxnSpPr>
          <p:spPr>
            <a:xfrm>
              <a:off x="3570317" y="1178164"/>
              <a:ext cx="0" cy="40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2564999" y="2088495"/>
              <a:ext cx="2010635" cy="5549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数据包完好且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为期望的数据包？</a:t>
              </a:r>
              <a:endParaRPr lang="zh-CN" altLang="en-US" sz="90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3570317" y="1821182"/>
              <a:ext cx="0" cy="26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  <a:endCxn id="16" idx="0"/>
            </p:cNvCxnSpPr>
            <p:nvPr/>
          </p:nvCxnSpPr>
          <p:spPr>
            <a:xfrm rot="10800000" flipV="1">
              <a:off x="2086495" y="2365972"/>
              <a:ext cx="478505" cy="3969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463220" y="2762896"/>
              <a:ext cx="124654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重发上一个包的确认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86293" y="211181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endCxn id="4" idx="0"/>
            </p:cNvCxnSpPr>
            <p:nvPr/>
          </p:nvCxnSpPr>
          <p:spPr>
            <a:xfrm rot="5400000" flipH="1" flipV="1">
              <a:off x="708421" y="1277843"/>
              <a:ext cx="3394112" cy="2329679"/>
            </a:xfrm>
            <a:prstGeom prst="bentConnector3">
              <a:avLst>
                <a:gd name="adj1" fmla="val 1067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570316" y="262333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88903" y="3016186"/>
              <a:ext cx="1362826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发送当前数据包的确认</a:t>
              </a:r>
              <a:endParaRPr lang="zh-CN" altLang="en-US" sz="900"/>
            </a:p>
          </p:txBody>
        </p:sp>
        <p:cxnSp>
          <p:nvCxnSpPr>
            <p:cNvPr id="25" name="直接箭头连接符 24"/>
            <p:cNvCxnSpPr>
              <a:stCxn id="9" idx="2"/>
              <a:endCxn id="24" idx="0"/>
            </p:cNvCxnSpPr>
            <p:nvPr/>
          </p:nvCxnSpPr>
          <p:spPr>
            <a:xfrm flipH="1">
              <a:off x="3570316" y="2643448"/>
              <a:ext cx="1" cy="3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58859" y="3545847"/>
              <a:ext cx="102291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数据递交应用层</a:t>
              </a:r>
              <a:endParaRPr lang="zh-CN" altLang="en-US" sz="900"/>
            </a:p>
          </p:txBody>
        </p:sp>
        <p:cxnSp>
          <p:nvCxnSpPr>
            <p:cNvPr id="30" name="直接箭头连接符 29"/>
            <p:cNvCxnSpPr>
              <a:stCxn id="24" idx="2"/>
              <a:endCxn id="29" idx="0"/>
            </p:cNvCxnSpPr>
            <p:nvPr/>
          </p:nvCxnSpPr>
          <p:spPr>
            <a:xfrm>
              <a:off x="3570316" y="3311916"/>
              <a:ext cx="2" cy="23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2"/>
            </p:cNvCxnSpPr>
            <p:nvPr/>
          </p:nvCxnSpPr>
          <p:spPr>
            <a:xfrm flipH="1">
              <a:off x="3570316" y="3841577"/>
              <a:ext cx="2" cy="29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49536" y="4139739"/>
              <a:ext cx="2320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6" idx="2"/>
            </p:cNvCxnSpPr>
            <p:nvPr/>
          </p:nvCxnSpPr>
          <p:spPr>
            <a:xfrm>
              <a:off x="2086494" y="3058626"/>
              <a:ext cx="0" cy="108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24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</TotalTime>
  <Words>380</Words>
  <Application>Microsoft Office PowerPoint</Application>
  <PresentationFormat>全屏显示(4:3)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晓光</dc:creator>
  <cp:lastModifiedBy>朱 晓光</cp:lastModifiedBy>
  <cp:revision>37</cp:revision>
  <dcterms:created xsi:type="dcterms:W3CDTF">2018-12-08T08:54:14Z</dcterms:created>
  <dcterms:modified xsi:type="dcterms:W3CDTF">2018-12-11T13:33:48Z</dcterms:modified>
</cp:coreProperties>
</file>