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0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4455-14D3-4C26-A17E-C18A2FA277AD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BB60-1E83-4655-8F21-EF2E80FEF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97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4455-14D3-4C26-A17E-C18A2FA277AD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BB60-1E83-4655-8F21-EF2E80FEF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4455-14D3-4C26-A17E-C18A2FA277AD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BB60-1E83-4655-8F21-EF2E80FEF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76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4455-14D3-4C26-A17E-C18A2FA277AD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BB60-1E83-4655-8F21-EF2E80FEF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09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4455-14D3-4C26-A17E-C18A2FA277AD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BB60-1E83-4655-8F21-EF2E80FEF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91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4455-14D3-4C26-A17E-C18A2FA277AD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BB60-1E83-4655-8F21-EF2E80FEF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94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4455-14D3-4C26-A17E-C18A2FA277AD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BB60-1E83-4655-8F21-EF2E80FEF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54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4455-14D3-4C26-A17E-C18A2FA277AD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BB60-1E83-4655-8F21-EF2E80FEF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31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4455-14D3-4C26-A17E-C18A2FA277AD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BB60-1E83-4655-8F21-EF2E80FEF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51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4455-14D3-4C26-A17E-C18A2FA277AD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BB60-1E83-4655-8F21-EF2E80FEF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97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4455-14D3-4C26-A17E-C18A2FA277AD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BB60-1E83-4655-8F21-EF2E80FEF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95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F4455-14D3-4C26-A17E-C18A2FA277AD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2BB60-1E83-4655-8F21-EF2E80FEF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71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411892" y="370703"/>
            <a:ext cx="3715264" cy="2529014"/>
            <a:chOff x="634314" y="757881"/>
            <a:chExt cx="3715264" cy="2529014"/>
          </a:xfrm>
        </p:grpSpPr>
        <p:sp>
          <p:nvSpPr>
            <p:cNvPr id="5" name="矩形 4"/>
            <p:cNvSpPr/>
            <p:nvPr/>
          </p:nvSpPr>
          <p:spPr>
            <a:xfrm>
              <a:off x="2067698" y="757881"/>
              <a:ext cx="1301578" cy="3954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WebServer</a:t>
              </a: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34314" y="1886464"/>
              <a:ext cx="1664043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WebServerGUI</a:t>
              </a: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105666" y="1886464"/>
              <a:ext cx="930875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Server</a:t>
              </a: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792627" y="2842051"/>
              <a:ext cx="1556951" cy="4448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HttpParser</a:t>
              </a:r>
            </a:p>
          </p:txBody>
        </p:sp>
        <p:cxnSp>
          <p:nvCxnSpPr>
            <p:cNvPr id="12" name="肘形连接符 11"/>
            <p:cNvCxnSpPr>
              <a:stCxn id="5" idx="2"/>
              <a:endCxn id="6" idx="0"/>
            </p:cNvCxnSpPr>
            <p:nvPr/>
          </p:nvCxnSpPr>
          <p:spPr>
            <a:xfrm rot="5400000">
              <a:off x="1725829" y="893806"/>
              <a:ext cx="733166" cy="125215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5" idx="2"/>
              <a:endCxn id="7" idx="0"/>
            </p:cNvCxnSpPr>
            <p:nvPr/>
          </p:nvCxnSpPr>
          <p:spPr>
            <a:xfrm rot="16200000" flipH="1">
              <a:off x="2778212" y="1093572"/>
              <a:ext cx="733166" cy="85261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7" idx="2"/>
              <a:endCxn id="8" idx="0"/>
            </p:cNvCxnSpPr>
            <p:nvPr/>
          </p:nvCxnSpPr>
          <p:spPr>
            <a:xfrm rot="5400000">
              <a:off x="3315732" y="2586679"/>
              <a:ext cx="510744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399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417371" y="654186"/>
            <a:ext cx="7784988" cy="4927864"/>
            <a:chOff x="417371" y="654186"/>
            <a:chExt cx="7784988" cy="4927864"/>
          </a:xfrm>
        </p:grpSpPr>
        <p:sp>
          <p:nvSpPr>
            <p:cNvPr id="4" name="圆角矩形 3"/>
            <p:cNvSpPr/>
            <p:nvPr/>
          </p:nvSpPr>
          <p:spPr>
            <a:xfrm>
              <a:off x="1487075" y="1549034"/>
              <a:ext cx="1347564" cy="2388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应用层请求发送数据</a:t>
              </a:r>
              <a:endParaRPr lang="zh-CN" altLang="en-US" sz="900"/>
            </a:p>
          </p:txBody>
        </p:sp>
        <p:sp>
          <p:nvSpPr>
            <p:cNvPr id="5" name="流程图: 决策 4"/>
            <p:cNvSpPr/>
            <p:nvPr/>
          </p:nvSpPr>
          <p:spPr>
            <a:xfrm>
              <a:off x="1494277" y="2022258"/>
              <a:ext cx="1333159" cy="43987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窗口已满？</a:t>
              </a:r>
              <a:endParaRPr lang="zh-CN" altLang="en-US" sz="900"/>
            </a:p>
          </p:txBody>
        </p:sp>
        <p:cxnSp>
          <p:nvCxnSpPr>
            <p:cNvPr id="6" name="直接箭头连接符 5"/>
            <p:cNvCxnSpPr>
              <a:stCxn id="4" idx="2"/>
              <a:endCxn id="5" idx="0"/>
            </p:cNvCxnSpPr>
            <p:nvPr/>
          </p:nvCxnSpPr>
          <p:spPr>
            <a:xfrm>
              <a:off x="2160857" y="1787932"/>
              <a:ext cx="0" cy="23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524709" y="2660530"/>
              <a:ext cx="730512" cy="2388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拒绝发送</a:t>
              </a:r>
              <a:endParaRPr lang="zh-CN" altLang="en-US" sz="900"/>
            </a:p>
          </p:txBody>
        </p:sp>
        <p:cxnSp>
          <p:nvCxnSpPr>
            <p:cNvPr id="10" name="肘形连接符 9"/>
            <p:cNvCxnSpPr>
              <a:stCxn id="5" idx="1"/>
            </p:cNvCxnSpPr>
            <p:nvPr/>
          </p:nvCxnSpPr>
          <p:spPr>
            <a:xfrm rot="10800000" flipV="1">
              <a:off x="889965" y="2242194"/>
              <a:ext cx="604312" cy="41833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255221" y="2016810"/>
              <a:ext cx="3433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Yes</a:t>
              </a:r>
              <a:endParaRPr lang="zh-CN" altLang="en-US" sz="9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160856" y="2429698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No</a:t>
              </a:r>
              <a:endParaRPr lang="zh-CN" altLang="en-US" sz="9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463402" y="2779979"/>
              <a:ext cx="1394907" cy="3426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将当前数据做成数据包，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并编上序号放入窗口</a:t>
              </a:r>
              <a:endParaRPr lang="zh-CN" altLang="en-US" sz="900"/>
            </a:p>
          </p:txBody>
        </p:sp>
        <p:cxnSp>
          <p:nvCxnSpPr>
            <p:cNvPr id="16" name="直接箭头连接符 15"/>
            <p:cNvCxnSpPr>
              <a:stCxn id="5" idx="2"/>
              <a:endCxn id="15" idx="0"/>
            </p:cNvCxnSpPr>
            <p:nvPr/>
          </p:nvCxnSpPr>
          <p:spPr>
            <a:xfrm flipH="1">
              <a:off x="2160856" y="2462130"/>
              <a:ext cx="1" cy="3178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1519873" y="3364073"/>
              <a:ext cx="1281964" cy="288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向网络层发送数据包</a:t>
              </a:r>
              <a:endParaRPr lang="zh-CN" altLang="en-US" sz="900"/>
            </a:p>
          </p:txBody>
        </p:sp>
        <p:cxnSp>
          <p:nvCxnSpPr>
            <p:cNvPr id="20" name="直接箭头连接符 19"/>
            <p:cNvCxnSpPr>
              <a:stCxn id="15" idx="2"/>
              <a:endCxn id="19" idx="0"/>
            </p:cNvCxnSpPr>
            <p:nvPr/>
          </p:nvCxnSpPr>
          <p:spPr>
            <a:xfrm flipH="1">
              <a:off x="2160855" y="3122631"/>
              <a:ext cx="1" cy="2414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1775584" y="3894019"/>
              <a:ext cx="770542" cy="288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启动定时器</a:t>
              </a:r>
              <a:endParaRPr lang="zh-CN" altLang="en-US" sz="900"/>
            </a:p>
          </p:txBody>
        </p:sp>
        <p:cxnSp>
          <p:nvCxnSpPr>
            <p:cNvPr id="24" name="直接箭头连接符 23"/>
            <p:cNvCxnSpPr>
              <a:stCxn id="19" idx="2"/>
              <a:endCxn id="23" idx="0"/>
            </p:cNvCxnSpPr>
            <p:nvPr/>
          </p:nvCxnSpPr>
          <p:spPr>
            <a:xfrm>
              <a:off x="2160855" y="3652577"/>
              <a:ext cx="0" cy="2414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3682539" y="654186"/>
              <a:ext cx="939338" cy="4325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发送方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等待数据</a:t>
              </a:r>
              <a:endParaRPr lang="zh-CN" altLang="en-US" sz="900"/>
            </a:p>
          </p:txBody>
        </p:sp>
        <p:cxnSp>
          <p:nvCxnSpPr>
            <p:cNvPr id="28" name="肘形连接符 27"/>
            <p:cNvCxnSpPr>
              <a:stCxn id="27" idx="4"/>
              <a:endCxn id="4" idx="0"/>
            </p:cNvCxnSpPr>
            <p:nvPr/>
          </p:nvCxnSpPr>
          <p:spPr>
            <a:xfrm rot="5400000">
              <a:off x="2925378" y="322204"/>
              <a:ext cx="462310" cy="19913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肘形连接符 30"/>
            <p:cNvCxnSpPr>
              <a:endCxn id="27" idx="0"/>
            </p:cNvCxnSpPr>
            <p:nvPr/>
          </p:nvCxnSpPr>
          <p:spPr>
            <a:xfrm rot="5400000" flipH="1" flipV="1">
              <a:off x="-175364" y="1253614"/>
              <a:ext cx="4927000" cy="3728144"/>
            </a:xfrm>
            <a:prstGeom prst="bentConnector3">
              <a:avLst>
                <a:gd name="adj1" fmla="val 10464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圆角矩形 38"/>
            <p:cNvSpPr/>
            <p:nvPr/>
          </p:nvSpPr>
          <p:spPr>
            <a:xfrm>
              <a:off x="3535803" y="1549034"/>
              <a:ext cx="1232812" cy="2388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网络层发来数据包</a:t>
              </a:r>
              <a:endParaRPr lang="zh-CN" altLang="en-US" sz="900"/>
            </a:p>
          </p:txBody>
        </p:sp>
        <p:cxnSp>
          <p:nvCxnSpPr>
            <p:cNvPr id="40" name="直接箭头连接符 39"/>
            <p:cNvCxnSpPr>
              <a:stCxn id="27" idx="4"/>
              <a:endCxn id="39" idx="0"/>
            </p:cNvCxnSpPr>
            <p:nvPr/>
          </p:nvCxnSpPr>
          <p:spPr>
            <a:xfrm>
              <a:off x="4152208" y="1086724"/>
              <a:ext cx="1" cy="4623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H="1">
              <a:off x="889967" y="2899428"/>
              <a:ext cx="1" cy="26817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417371" y="5581618"/>
              <a:ext cx="731923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23" idx="2"/>
            </p:cNvCxnSpPr>
            <p:nvPr/>
          </p:nvCxnSpPr>
          <p:spPr>
            <a:xfrm>
              <a:off x="2160855" y="4182523"/>
              <a:ext cx="0" cy="13986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流程图: 决策 59"/>
            <p:cNvSpPr/>
            <p:nvPr/>
          </p:nvSpPr>
          <p:spPr>
            <a:xfrm>
              <a:off x="3583224" y="2030306"/>
              <a:ext cx="1136753" cy="43987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数据包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完好？</a:t>
              </a:r>
              <a:endParaRPr lang="zh-CN" altLang="en-US" sz="900"/>
            </a:p>
          </p:txBody>
        </p:sp>
        <p:cxnSp>
          <p:nvCxnSpPr>
            <p:cNvPr id="61" name="直接箭头连接符 60"/>
            <p:cNvCxnSpPr>
              <a:stCxn id="39" idx="2"/>
              <a:endCxn id="60" idx="0"/>
            </p:cNvCxnSpPr>
            <p:nvPr/>
          </p:nvCxnSpPr>
          <p:spPr>
            <a:xfrm flipH="1">
              <a:off x="4151601" y="1787932"/>
              <a:ext cx="608" cy="2423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肘形连接符 65"/>
            <p:cNvCxnSpPr>
              <a:stCxn id="60" idx="1"/>
            </p:cNvCxnSpPr>
            <p:nvPr/>
          </p:nvCxnSpPr>
          <p:spPr>
            <a:xfrm rot="10800000" flipV="1">
              <a:off x="3084488" y="2250242"/>
              <a:ext cx="498737" cy="333094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文本框 68"/>
            <p:cNvSpPr txBox="1"/>
            <p:nvPr/>
          </p:nvSpPr>
          <p:spPr>
            <a:xfrm>
              <a:off x="3351573" y="2024858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No</a:t>
              </a:r>
              <a:endParaRPr lang="zh-CN" altLang="en-US" sz="900"/>
            </a:p>
          </p:txBody>
        </p:sp>
        <p:sp>
          <p:nvSpPr>
            <p:cNvPr id="71" name="流程图: 决策 70"/>
            <p:cNvSpPr/>
            <p:nvPr/>
          </p:nvSpPr>
          <p:spPr>
            <a:xfrm>
              <a:off x="3277923" y="2682780"/>
              <a:ext cx="1747353" cy="59217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该包为对窗口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左边缘数据包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的确认？</a:t>
              </a:r>
              <a:endParaRPr lang="zh-CN" altLang="en-US" sz="900"/>
            </a:p>
          </p:txBody>
        </p:sp>
        <p:cxnSp>
          <p:nvCxnSpPr>
            <p:cNvPr id="73" name="肘形连接符 72"/>
            <p:cNvCxnSpPr>
              <a:stCxn id="71" idx="3"/>
              <a:endCxn id="54" idx="0"/>
            </p:cNvCxnSpPr>
            <p:nvPr/>
          </p:nvCxnSpPr>
          <p:spPr>
            <a:xfrm>
              <a:off x="5025276" y="2978866"/>
              <a:ext cx="1474321" cy="27023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文本框 75"/>
            <p:cNvSpPr txBox="1"/>
            <p:nvPr/>
          </p:nvSpPr>
          <p:spPr>
            <a:xfrm>
              <a:off x="4957858" y="2767463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No</a:t>
              </a:r>
              <a:endParaRPr lang="zh-CN" altLang="en-US" sz="90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117047" y="2426640"/>
              <a:ext cx="3433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Yes</a:t>
              </a:r>
              <a:endParaRPr lang="zh-CN" altLang="en-US" sz="900"/>
            </a:p>
          </p:txBody>
        </p:sp>
        <p:cxnSp>
          <p:nvCxnSpPr>
            <p:cNvPr id="80" name="直接箭头连接符 79"/>
            <p:cNvCxnSpPr>
              <a:stCxn id="60" idx="2"/>
              <a:endCxn id="71" idx="0"/>
            </p:cNvCxnSpPr>
            <p:nvPr/>
          </p:nvCxnSpPr>
          <p:spPr>
            <a:xfrm flipH="1">
              <a:off x="4151600" y="2470178"/>
              <a:ext cx="1" cy="2126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>
            <a:xfrm>
              <a:off x="3682399" y="3997665"/>
              <a:ext cx="930286" cy="2268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窗口向右滑动</a:t>
              </a:r>
              <a:endParaRPr lang="zh-CN" altLang="en-US" sz="900"/>
            </a:p>
          </p:txBody>
        </p:sp>
        <p:cxnSp>
          <p:nvCxnSpPr>
            <p:cNvPr id="84" name="直接箭头连接符 83"/>
            <p:cNvCxnSpPr>
              <a:stCxn id="71" idx="2"/>
              <a:endCxn id="57" idx="0"/>
            </p:cNvCxnSpPr>
            <p:nvPr/>
          </p:nvCxnSpPr>
          <p:spPr>
            <a:xfrm flipH="1">
              <a:off x="4147542" y="3274952"/>
              <a:ext cx="4058" cy="2688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流程图: 决策 88"/>
            <p:cNvSpPr/>
            <p:nvPr/>
          </p:nvSpPr>
          <p:spPr>
            <a:xfrm>
              <a:off x="3694086" y="4428027"/>
              <a:ext cx="916245" cy="400094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窗口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非空？</a:t>
              </a:r>
              <a:endParaRPr lang="zh-CN" altLang="en-US" sz="900"/>
            </a:p>
          </p:txBody>
        </p:sp>
        <p:cxnSp>
          <p:nvCxnSpPr>
            <p:cNvPr id="92" name="直接箭头连接符 91"/>
            <p:cNvCxnSpPr>
              <a:stCxn id="83" idx="2"/>
              <a:endCxn id="89" idx="0"/>
            </p:cNvCxnSpPr>
            <p:nvPr/>
          </p:nvCxnSpPr>
          <p:spPr>
            <a:xfrm>
              <a:off x="4147542" y="4224511"/>
              <a:ext cx="4667" cy="2035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>
            <a:xfrm>
              <a:off x="3765429" y="5055648"/>
              <a:ext cx="770542" cy="2284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重启定时器</a:t>
              </a:r>
              <a:endParaRPr lang="zh-CN" altLang="en-US" sz="900"/>
            </a:p>
          </p:txBody>
        </p:sp>
        <p:cxnSp>
          <p:nvCxnSpPr>
            <p:cNvPr id="97" name="直接箭头连接符 96"/>
            <p:cNvCxnSpPr>
              <a:stCxn id="89" idx="2"/>
              <a:endCxn id="96" idx="0"/>
            </p:cNvCxnSpPr>
            <p:nvPr/>
          </p:nvCxnSpPr>
          <p:spPr>
            <a:xfrm flipH="1">
              <a:off x="4150700" y="4828121"/>
              <a:ext cx="1509" cy="2275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>
              <a:stCxn id="96" idx="2"/>
            </p:cNvCxnSpPr>
            <p:nvPr/>
          </p:nvCxnSpPr>
          <p:spPr>
            <a:xfrm>
              <a:off x="4150700" y="5284123"/>
              <a:ext cx="0" cy="2970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圆角矩形 110"/>
            <p:cNvSpPr/>
            <p:nvPr/>
          </p:nvSpPr>
          <p:spPr>
            <a:xfrm>
              <a:off x="7324413" y="1549034"/>
              <a:ext cx="825607" cy="2388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计时器超时</a:t>
              </a:r>
              <a:endParaRPr lang="zh-CN" altLang="en-US" sz="900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7272073" y="2056350"/>
              <a:ext cx="930286" cy="3615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依次重传窗口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内所有数据包</a:t>
              </a:r>
              <a:endParaRPr lang="zh-CN" altLang="en-US" sz="900"/>
            </a:p>
          </p:txBody>
        </p:sp>
        <p:cxnSp>
          <p:nvCxnSpPr>
            <p:cNvPr id="113" name="直接箭头连接符 112"/>
            <p:cNvCxnSpPr>
              <a:stCxn id="111" idx="2"/>
              <a:endCxn id="112" idx="0"/>
            </p:cNvCxnSpPr>
            <p:nvPr/>
          </p:nvCxnSpPr>
          <p:spPr>
            <a:xfrm flipH="1">
              <a:off x="7737216" y="1787932"/>
              <a:ext cx="1" cy="2684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肘形连接符 115"/>
            <p:cNvCxnSpPr>
              <a:stCxn id="27" idx="4"/>
              <a:endCxn id="111" idx="0"/>
            </p:cNvCxnSpPr>
            <p:nvPr/>
          </p:nvCxnSpPr>
          <p:spPr>
            <a:xfrm rot="16200000" flipH="1">
              <a:off x="5713557" y="-474626"/>
              <a:ext cx="462310" cy="358500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矩形 120"/>
            <p:cNvSpPr/>
            <p:nvPr/>
          </p:nvSpPr>
          <p:spPr>
            <a:xfrm>
              <a:off x="4718176" y="5063206"/>
              <a:ext cx="770542" cy="2241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停止定时器</a:t>
              </a:r>
              <a:endParaRPr lang="zh-CN" altLang="en-US" sz="900"/>
            </a:p>
          </p:txBody>
        </p:sp>
        <p:cxnSp>
          <p:nvCxnSpPr>
            <p:cNvPr id="122" name="肘形连接符 121"/>
            <p:cNvCxnSpPr>
              <a:stCxn id="83" idx="3"/>
              <a:endCxn id="121" idx="0"/>
            </p:cNvCxnSpPr>
            <p:nvPr/>
          </p:nvCxnSpPr>
          <p:spPr>
            <a:xfrm>
              <a:off x="4612685" y="4111088"/>
              <a:ext cx="490762" cy="95211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>
              <a:stCxn id="121" idx="2"/>
            </p:cNvCxnSpPr>
            <p:nvPr/>
          </p:nvCxnSpPr>
          <p:spPr>
            <a:xfrm>
              <a:off x="5103447" y="5287326"/>
              <a:ext cx="0" cy="2938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矩形 129"/>
            <p:cNvSpPr/>
            <p:nvPr/>
          </p:nvSpPr>
          <p:spPr>
            <a:xfrm>
              <a:off x="7351945" y="2652927"/>
              <a:ext cx="770542" cy="288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重启定时器</a:t>
              </a:r>
              <a:endParaRPr lang="zh-CN" altLang="en-US" sz="900"/>
            </a:p>
          </p:txBody>
        </p:sp>
        <p:cxnSp>
          <p:nvCxnSpPr>
            <p:cNvPr id="131" name="直接箭头连接符 130"/>
            <p:cNvCxnSpPr>
              <a:stCxn id="112" idx="2"/>
              <a:endCxn id="130" idx="0"/>
            </p:cNvCxnSpPr>
            <p:nvPr/>
          </p:nvCxnSpPr>
          <p:spPr>
            <a:xfrm>
              <a:off x="7737216" y="2417938"/>
              <a:ext cx="0" cy="2349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>
              <a:stCxn id="130" idx="2"/>
            </p:cNvCxnSpPr>
            <p:nvPr/>
          </p:nvCxnSpPr>
          <p:spPr>
            <a:xfrm flipH="1">
              <a:off x="7734891" y="2941431"/>
              <a:ext cx="2325" cy="26406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矩形 53"/>
            <p:cNvSpPr/>
            <p:nvPr/>
          </p:nvSpPr>
          <p:spPr>
            <a:xfrm>
              <a:off x="5913766" y="3249101"/>
              <a:ext cx="1171662" cy="2187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冗余 </a:t>
              </a:r>
              <a:r>
                <a:rPr lang="en-US" altLang="zh-CN" sz="900" smtClean="0"/>
                <a:t>ACK </a:t>
              </a:r>
              <a:r>
                <a:rPr lang="zh-CN" altLang="en-US" sz="900" smtClean="0"/>
                <a:t>计数加一</a:t>
              </a:r>
              <a:endParaRPr lang="zh-CN" altLang="en-US" sz="900"/>
            </a:p>
          </p:txBody>
        </p:sp>
        <p:sp>
          <p:nvSpPr>
            <p:cNvPr id="57" name="矩形 56"/>
            <p:cNvSpPr/>
            <p:nvPr/>
          </p:nvSpPr>
          <p:spPr>
            <a:xfrm>
              <a:off x="3561711" y="3543824"/>
              <a:ext cx="1171662" cy="2187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冗余 </a:t>
              </a:r>
              <a:r>
                <a:rPr lang="en-US" altLang="zh-CN" sz="900" smtClean="0"/>
                <a:t>ACK </a:t>
              </a:r>
              <a:r>
                <a:rPr lang="zh-CN" altLang="en-US" sz="900" smtClean="0"/>
                <a:t>计数清零</a:t>
              </a:r>
              <a:endParaRPr lang="zh-CN" altLang="en-US" sz="900"/>
            </a:p>
          </p:txBody>
        </p:sp>
        <p:cxnSp>
          <p:nvCxnSpPr>
            <p:cNvPr id="62" name="直接箭头连接符 61"/>
            <p:cNvCxnSpPr>
              <a:stCxn id="57" idx="2"/>
              <a:endCxn id="83" idx="0"/>
            </p:cNvCxnSpPr>
            <p:nvPr/>
          </p:nvCxnSpPr>
          <p:spPr>
            <a:xfrm>
              <a:off x="4147542" y="3762580"/>
              <a:ext cx="0" cy="2350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流程图: 决策 66"/>
            <p:cNvSpPr/>
            <p:nvPr/>
          </p:nvSpPr>
          <p:spPr>
            <a:xfrm>
              <a:off x="5849480" y="3687753"/>
              <a:ext cx="1301516" cy="400094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计数值达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到阈值？</a:t>
              </a:r>
              <a:endParaRPr lang="zh-CN" altLang="en-US" sz="900"/>
            </a:p>
          </p:txBody>
        </p:sp>
        <p:cxnSp>
          <p:nvCxnSpPr>
            <p:cNvPr id="68" name="肘形连接符 67"/>
            <p:cNvCxnSpPr>
              <a:stCxn id="67" idx="1"/>
            </p:cNvCxnSpPr>
            <p:nvPr/>
          </p:nvCxnSpPr>
          <p:spPr>
            <a:xfrm rot="10800000" flipV="1">
              <a:off x="5649050" y="3887800"/>
              <a:ext cx="200430" cy="169338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文本框 69"/>
            <p:cNvSpPr txBox="1"/>
            <p:nvPr/>
          </p:nvSpPr>
          <p:spPr>
            <a:xfrm>
              <a:off x="5603955" y="3681452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No</a:t>
              </a:r>
              <a:endParaRPr lang="zh-CN" altLang="en-US" sz="90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4109043" y="3257879"/>
              <a:ext cx="3433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Yes</a:t>
              </a:r>
              <a:endParaRPr lang="zh-CN" altLang="en-US" sz="90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6473702" y="4038271"/>
              <a:ext cx="3433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Yes</a:t>
              </a:r>
              <a:endParaRPr lang="zh-CN" altLang="en-US" sz="900"/>
            </a:p>
          </p:txBody>
        </p:sp>
        <p:cxnSp>
          <p:nvCxnSpPr>
            <p:cNvPr id="75" name="直接箭头连接符 74"/>
            <p:cNvCxnSpPr>
              <a:stCxn id="54" idx="2"/>
              <a:endCxn id="67" idx="0"/>
            </p:cNvCxnSpPr>
            <p:nvPr/>
          </p:nvCxnSpPr>
          <p:spPr>
            <a:xfrm>
              <a:off x="6499597" y="3467857"/>
              <a:ext cx="641" cy="2198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>
              <a:off x="6111643" y="4381481"/>
              <a:ext cx="777191" cy="3615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重传窗口左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边缘数据包</a:t>
              </a:r>
              <a:endParaRPr lang="zh-CN" altLang="en-US" sz="900"/>
            </a:p>
          </p:txBody>
        </p:sp>
        <p:cxnSp>
          <p:nvCxnSpPr>
            <p:cNvPr id="78" name="直接箭头连接符 77"/>
            <p:cNvCxnSpPr>
              <a:stCxn id="67" idx="2"/>
              <a:endCxn id="77" idx="0"/>
            </p:cNvCxnSpPr>
            <p:nvPr/>
          </p:nvCxnSpPr>
          <p:spPr>
            <a:xfrm>
              <a:off x="6500238" y="4087847"/>
              <a:ext cx="1" cy="2936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矩形 81"/>
            <p:cNvSpPr/>
            <p:nvPr/>
          </p:nvSpPr>
          <p:spPr>
            <a:xfrm>
              <a:off x="6113672" y="4979396"/>
              <a:ext cx="770542" cy="2284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重启定时器</a:t>
              </a:r>
              <a:endParaRPr lang="zh-CN" altLang="en-US" sz="900"/>
            </a:p>
          </p:txBody>
        </p:sp>
        <p:cxnSp>
          <p:nvCxnSpPr>
            <p:cNvPr id="85" name="直接箭头连接符 84"/>
            <p:cNvCxnSpPr>
              <a:stCxn id="77" idx="2"/>
              <a:endCxn id="82" idx="0"/>
            </p:cNvCxnSpPr>
            <p:nvPr/>
          </p:nvCxnSpPr>
          <p:spPr>
            <a:xfrm flipH="1">
              <a:off x="6498943" y="4743069"/>
              <a:ext cx="1296" cy="2363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82" idx="2"/>
            </p:cNvCxnSpPr>
            <p:nvPr/>
          </p:nvCxnSpPr>
          <p:spPr>
            <a:xfrm>
              <a:off x="6498943" y="5207871"/>
              <a:ext cx="0" cy="3733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043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75968" y="461318"/>
            <a:ext cx="8241957" cy="3728261"/>
            <a:chOff x="275968" y="461318"/>
            <a:chExt cx="8241957" cy="3728261"/>
          </a:xfrm>
        </p:grpSpPr>
        <p:sp>
          <p:nvSpPr>
            <p:cNvPr id="32" name="矩形 31"/>
            <p:cNvSpPr/>
            <p:nvPr/>
          </p:nvSpPr>
          <p:spPr>
            <a:xfrm>
              <a:off x="4712042" y="3794162"/>
              <a:ext cx="3805882" cy="3954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585784" y="461318"/>
              <a:ext cx="2154194" cy="3954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WebServer</a:t>
              </a:r>
              <a:r>
                <a:rPr lang="zh-CN" altLang="en-US" smtClean="0"/>
                <a:t>主线程</a:t>
              </a:r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75968" y="1416905"/>
              <a:ext cx="2145956" cy="3954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FLTK</a:t>
              </a:r>
              <a:r>
                <a:rPr lang="zh-CN" altLang="en-US" smtClean="0"/>
                <a:t>图形界面线程</a:t>
              </a:r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006810" y="1416905"/>
              <a:ext cx="2298357" cy="3954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Server</a:t>
              </a:r>
              <a:r>
                <a:rPr lang="zh-CN" altLang="en-US" smtClean="0"/>
                <a:t>监听服务线程</a:t>
              </a:r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712043" y="2388962"/>
              <a:ext cx="3805882" cy="3954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Server</a:t>
              </a:r>
              <a:r>
                <a:rPr lang="zh-CN" altLang="en-US" smtClean="0"/>
                <a:t>用户请求接收、处理子线程</a:t>
              </a:r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712043" y="3163310"/>
              <a:ext cx="3805882" cy="3954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Server</a:t>
              </a:r>
              <a:r>
                <a:rPr lang="zh-CN" altLang="en-US" smtClean="0"/>
                <a:t>用户请求接收、处理子线程</a:t>
              </a:r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6363953" y="3752992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……</a:t>
              </a:r>
              <a:endParaRPr lang="zh-CN" altLang="en-US"/>
            </a:p>
          </p:txBody>
        </p:sp>
        <p:cxnSp>
          <p:nvCxnSpPr>
            <p:cNvPr id="18" name="肘形连接符 17"/>
            <p:cNvCxnSpPr>
              <a:stCxn id="22" idx="2"/>
              <a:endCxn id="23" idx="0"/>
            </p:cNvCxnSpPr>
            <p:nvPr/>
          </p:nvCxnSpPr>
          <p:spPr>
            <a:xfrm rot="5400000">
              <a:off x="1725829" y="479853"/>
              <a:ext cx="560170" cy="131393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肘形连接符 19"/>
            <p:cNvCxnSpPr>
              <a:stCxn id="22" idx="2"/>
              <a:endCxn id="24" idx="0"/>
            </p:cNvCxnSpPr>
            <p:nvPr/>
          </p:nvCxnSpPr>
          <p:spPr>
            <a:xfrm rot="16200000" flipH="1">
              <a:off x="3129350" y="390266"/>
              <a:ext cx="560170" cy="149310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>
              <a:stCxn id="24" idx="2"/>
              <a:endCxn id="14" idx="1"/>
            </p:cNvCxnSpPr>
            <p:nvPr/>
          </p:nvCxnSpPr>
          <p:spPr>
            <a:xfrm rot="16200000" flipH="1">
              <a:off x="4046842" y="1921469"/>
              <a:ext cx="774349" cy="55605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肘形连接符 25"/>
            <p:cNvCxnSpPr>
              <a:stCxn id="24" idx="2"/>
              <a:endCxn id="15" idx="1"/>
            </p:cNvCxnSpPr>
            <p:nvPr/>
          </p:nvCxnSpPr>
          <p:spPr>
            <a:xfrm rot="16200000" flipH="1">
              <a:off x="3659668" y="2308643"/>
              <a:ext cx="1548697" cy="55605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24" idx="2"/>
              <a:endCxn id="32" idx="1"/>
            </p:cNvCxnSpPr>
            <p:nvPr/>
          </p:nvCxnSpPr>
          <p:spPr>
            <a:xfrm rot="16200000" flipH="1">
              <a:off x="3344241" y="2624069"/>
              <a:ext cx="2179549" cy="556053"/>
            </a:xfrm>
            <a:prstGeom prst="bentConnector2">
              <a:avLst/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237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651993" y="228521"/>
            <a:ext cx="6732299" cy="4813036"/>
            <a:chOff x="651993" y="228521"/>
            <a:chExt cx="6732299" cy="4813036"/>
          </a:xfrm>
        </p:grpSpPr>
        <p:sp>
          <p:nvSpPr>
            <p:cNvPr id="9" name="矩形 8"/>
            <p:cNvSpPr/>
            <p:nvPr/>
          </p:nvSpPr>
          <p:spPr>
            <a:xfrm>
              <a:off x="714380" y="1044108"/>
              <a:ext cx="2115920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WebServerGUI</a:t>
              </a:r>
              <a:r>
                <a:rPr lang="zh-CN" altLang="en-US"/>
                <a:t>启动</a:t>
              </a:r>
            </a:p>
          </p:txBody>
        </p:sp>
        <p:cxnSp>
          <p:nvCxnSpPr>
            <p:cNvPr id="15" name="直接箭头连接符 14"/>
            <p:cNvCxnSpPr>
              <a:stCxn id="44" idx="2"/>
              <a:endCxn id="9" idx="0"/>
            </p:cNvCxnSpPr>
            <p:nvPr/>
          </p:nvCxnSpPr>
          <p:spPr>
            <a:xfrm>
              <a:off x="1772339" y="698078"/>
              <a:ext cx="1" cy="3460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2595521" y="2040885"/>
              <a:ext cx="2305992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Server</a:t>
              </a:r>
              <a:r>
                <a:rPr lang="zh-CN" altLang="en-US" smtClean="0"/>
                <a:t>监听循环启动</a:t>
              </a:r>
              <a:endParaRPr lang="zh-CN" altLang="en-US"/>
            </a:p>
          </p:txBody>
        </p:sp>
        <p:cxnSp>
          <p:nvCxnSpPr>
            <p:cNvPr id="19" name="肘形连接符 18"/>
            <p:cNvCxnSpPr>
              <a:stCxn id="9" idx="2"/>
              <a:endCxn id="18" idx="0"/>
            </p:cNvCxnSpPr>
            <p:nvPr/>
          </p:nvCxnSpPr>
          <p:spPr>
            <a:xfrm rot="16200000" flipH="1">
              <a:off x="2484461" y="776829"/>
              <a:ext cx="551934" cy="19761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2890750" y="1457140"/>
              <a:ext cx="17155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mtClean="0"/>
                <a:t>GUI</a:t>
              </a:r>
              <a:r>
                <a:rPr lang="zh-CN" altLang="en-US" sz="1400" smtClean="0"/>
                <a:t>中选择启动服务</a:t>
              </a:r>
              <a:endParaRPr lang="zh-CN" altLang="en-US" sz="1400"/>
            </a:p>
          </p:txBody>
        </p:sp>
        <p:sp>
          <p:nvSpPr>
            <p:cNvPr id="24" name="矩形 23"/>
            <p:cNvSpPr/>
            <p:nvPr/>
          </p:nvSpPr>
          <p:spPr>
            <a:xfrm>
              <a:off x="4092574" y="3037662"/>
              <a:ext cx="2883242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用户请求处理子线程启动</a:t>
              </a:r>
              <a:endParaRPr lang="zh-CN" altLang="en-US"/>
            </a:p>
          </p:txBody>
        </p:sp>
        <p:cxnSp>
          <p:nvCxnSpPr>
            <p:cNvPr id="25" name="肘形连接符 24"/>
            <p:cNvCxnSpPr>
              <a:stCxn id="18" idx="2"/>
              <a:endCxn id="24" idx="0"/>
            </p:cNvCxnSpPr>
            <p:nvPr/>
          </p:nvCxnSpPr>
          <p:spPr>
            <a:xfrm rot="16200000" flipH="1">
              <a:off x="4365389" y="1868856"/>
              <a:ext cx="551934" cy="178567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4936250" y="2453918"/>
              <a:ext cx="2448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mtClean="0"/>
                <a:t>Server</a:t>
              </a:r>
              <a:r>
                <a:rPr lang="zh-CN" altLang="en-US" sz="1400" smtClean="0"/>
                <a:t>监听到来自远端的请求</a:t>
              </a:r>
              <a:endParaRPr lang="zh-CN" altLang="en-US" sz="1400"/>
            </a:p>
          </p:txBody>
        </p:sp>
        <p:cxnSp>
          <p:nvCxnSpPr>
            <p:cNvPr id="30" name="直接箭头连接符 29"/>
            <p:cNvCxnSpPr>
              <a:stCxn id="9" idx="2"/>
              <a:endCxn id="46" idx="0"/>
            </p:cNvCxnSpPr>
            <p:nvPr/>
          </p:nvCxnSpPr>
          <p:spPr>
            <a:xfrm flipH="1">
              <a:off x="1772339" y="1488951"/>
              <a:ext cx="1" cy="30830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>
              <a:stCxn id="18" idx="2"/>
            </p:cNvCxnSpPr>
            <p:nvPr/>
          </p:nvCxnSpPr>
          <p:spPr>
            <a:xfrm rot="5400000">
              <a:off x="1910881" y="2347186"/>
              <a:ext cx="1699094" cy="19761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24" idx="2"/>
            </p:cNvCxnSpPr>
            <p:nvPr/>
          </p:nvCxnSpPr>
          <p:spPr>
            <a:xfrm>
              <a:off x="5534195" y="3482505"/>
              <a:ext cx="0" cy="33985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圆角矩形 43"/>
            <p:cNvSpPr/>
            <p:nvPr/>
          </p:nvSpPr>
          <p:spPr>
            <a:xfrm>
              <a:off x="651993" y="228521"/>
              <a:ext cx="2240692" cy="46955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WebServer</a:t>
              </a:r>
              <a:r>
                <a:rPr lang="zh-CN" altLang="en-US" smtClean="0"/>
                <a:t>程序启动</a:t>
              </a:r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651993" y="4572000"/>
              <a:ext cx="2240692" cy="46955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WebServer</a:t>
              </a:r>
              <a:r>
                <a:rPr lang="zh-CN" altLang="en-US" smtClean="0"/>
                <a:t>程序结束</a:t>
              </a:r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896026" y="3661603"/>
              <a:ext cx="17155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mtClean="0"/>
                <a:t>GUI</a:t>
              </a:r>
              <a:r>
                <a:rPr lang="zh-CN" altLang="en-US" sz="1400" smtClean="0"/>
                <a:t>中选择停止服务</a:t>
              </a:r>
              <a:endParaRPr lang="en-US" altLang="zh-CN" sz="1400" smtClean="0"/>
            </a:p>
            <a:p>
              <a:r>
                <a:rPr lang="zh-CN" altLang="en-US" sz="1400" smtClean="0"/>
                <a:t>或</a:t>
              </a:r>
              <a:r>
                <a:rPr lang="en-US" altLang="zh-CN" sz="1400" smtClean="0"/>
                <a:t>GUI</a:t>
              </a:r>
              <a:r>
                <a:rPr lang="zh-CN" altLang="en-US" sz="1400" smtClean="0"/>
                <a:t>窗口被关闭</a:t>
              </a:r>
              <a:endParaRPr lang="zh-CN" altLang="en-US" sz="140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534195" y="3514580"/>
              <a:ext cx="18004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请求相应后自动结束</a:t>
              </a: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390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193606" y="59493"/>
            <a:ext cx="6729354" cy="5187935"/>
            <a:chOff x="193606" y="59493"/>
            <a:chExt cx="6729354" cy="5187935"/>
          </a:xfrm>
        </p:grpSpPr>
        <p:sp>
          <p:nvSpPr>
            <p:cNvPr id="2" name="圆角矩形 1"/>
            <p:cNvSpPr/>
            <p:nvPr/>
          </p:nvSpPr>
          <p:spPr>
            <a:xfrm>
              <a:off x="2833738" y="59493"/>
              <a:ext cx="708453" cy="2388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进入函数</a:t>
              </a:r>
              <a:endParaRPr lang="zh-CN" altLang="en-US" sz="900"/>
            </a:p>
          </p:txBody>
        </p:sp>
        <p:sp>
          <p:nvSpPr>
            <p:cNvPr id="3" name="矩形 2"/>
            <p:cNvSpPr/>
            <p:nvPr/>
          </p:nvSpPr>
          <p:spPr>
            <a:xfrm>
              <a:off x="2314756" y="697798"/>
              <a:ext cx="1746421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遍历 </a:t>
              </a:r>
              <a:r>
                <a:rPr lang="en-US" altLang="zh-CN" sz="900" smtClean="0"/>
                <a:t>client_thread_pool</a:t>
              </a:r>
              <a:r>
                <a:rPr lang="zh-CN" altLang="en-US" sz="900" smtClean="0"/>
                <a:t>，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清除其中已经返回的子线程</a:t>
              </a:r>
              <a:endParaRPr lang="zh-CN" altLang="en-US" sz="900"/>
            </a:p>
          </p:txBody>
        </p:sp>
        <p:cxnSp>
          <p:nvCxnSpPr>
            <p:cNvPr id="9" name="直接箭头连接符 8"/>
            <p:cNvCxnSpPr>
              <a:stCxn id="2" idx="2"/>
              <a:endCxn id="3" idx="0"/>
            </p:cNvCxnSpPr>
            <p:nvPr/>
          </p:nvCxnSpPr>
          <p:spPr>
            <a:xfrm>
              <a:off x="3187965" y="298391"/>
              <a:ext cx="2" cy="3994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流程图: 决策 10"/>
            <p:cNvSpPr/>
            <p:nvPr/>
          </p:nvSpPr>
          <p:spPr>
            <a:xfrm>
              <a:off x="2553652" y="1385656"/>
              <a:ext cx="1268628" cy="45308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/>
                <a:t>running</a:t>
              </a:r>
            </a:p>
            <a:p>
              <a:pPr algn="ctr"/>
              <a:r>
                <a:rPr lang="zh-CN" altLang="en-US" sz="900" smtClean="0"/>
                <a:t>为 </a:t>
              </a:r>
              <a:r>
                <a:rPr lang="en-US" altLang="zh-CN" sz="900" smtClean="0"/>
                <a:t>true</a:t>
              </a:r>
              <a:r>
                <a:rPr lang="zh-CN" altLang="en-US" sz="900" smtClean="0"/>
                <a:t>？</a:t>
              </a:r>
              <a:endParaRPr lang="zh-CN" altLang="en-US" sz="900"/>
            </a:p>
          </p:txBody>
        </p:sp>
        <p:cxnSp>
          <p:nvCxnSpPr>
            <p:cNvPr id="15" name="直接箭头连接符 14"/>
            <p:cNvCxnSpPr>
              <a:stCxn id="3" idx="2"/>
              <a:endCxn id="11" idx="0"/>
            </p:cNvCxnSpPr>
            <p:nvPr/>
          </p:nvCxnSpPr>
          <p:spPr>
            <a:xfrm flipH="1">
              <a:off x="3187966" y="1142641"/>
              <a:ext cx="1" cy="2430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流程图: 决策 18"/>
            <p:cNvSpPr/>
            <p:nvPr/>
          </p:nvSpPr>
          <p:spPr>
            <a:xfrm>
              <a:off x="451813" y="2005055"/>
              <a:ext cx="2166553" cy="45308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/>
                <a:t>client_thread_pool</a:t>
              </a:r>
            </a:p>
            <a:p>
              <a:pPr algn="ctr"/>
              <a:r>
                <a:rPr lang="zh-CN" altLang="en-US" sz="900" smtClean="0"/>
                <a:t>非空？</a:t>
              </a:r>
              <a:endParaRPr lang="zh-CN" altLang="en-US" sz="900"/>
            </a:p>
          </p:txBody>
        </p:sp>
        <p:cxnSp>
          <p:nvCxnSpPr>
            <p:cNvPr id="20" name="肘形连接符 19"/>
            <p:cNvCxnSpPr>
              <a:stCxn id="11" idx="1"/>
              <a:endCxn id="19" idx="0"/>
            </p:cNvCxnSpPr>
            <p:nvPr/>
          </p:nvCxnSpPr>
          <p:spPr>
            <a:xfrm rot="10800000" flipV="1">
              <a:off x="1535090" y="1612197"/>
              <a:ext cx="1018562" cy="39285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2289181" y="1381365"/>
              <a:ext cx="3433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Yes</a:t>
              </a:r>
              <a:endParaRPr lang="zh-CN" altLang="en-US" sz="900"/>
            </a:p>
          </p:txBody>
        </p:sp>
        <p:cxnSp>
          <p:nvCxnSpPr>
            <p:cNvPr id="23" name="肘形连接符 22"/>
            <p:cNvCxnSpPr>
              <a:stCxn id="19" idx="1"/>
            </p:cNvCxnSpPr>
            <p:nvPr/>
          </p:nvCxnSpPr>
          <p:spPr>
            <a:xfrm rot="10800000" flipH="1">
              <a:off x="451812" y="487494"/>
              <a:ext cx="2736151" cy="1744103"/>
            </a:xfrm>
            <a:prstGeom prst="bentConnector3">
              <a:avLst>
                <a:gd name="adj1" fmla="val -8355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93606" y="1998619"/>
              <a:ext cx="3433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Yes</a:t>
              </a:r>
              <a:endParaRPr lang="zh-CN" altLang="en-US" sz="90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1180862" y="2731546"/>
              <a:ext cx="708453" cy="2388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函数返回</a:t>
              </a:r>
              <a:endParaRPr lang="zh-CN" altLang="en-US" sz="900"/>
            </a:p>
          </p:txBody>
        </p:sp>
        <p:cxnSp>
          <p:nvCxnSpPr>
            <p:cNvPr id="28" name="直接箭头连接符 27"/>
            <p:cNvCxnSpPr>
              <a:stCxn id="19" idx="2"/>
              <a:endCxn id="27" idx="0"/>
            </p:cNvCxnSpPr>
            <p:nvPr/>
          </p:nvCxnSpPr>
          <p:spPr>
            <a:xfrm flipH="1">
              <a:off x="1535089" y="2458137"/>
              <a:ext cx="1" cy="2734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2462380" y="2590255"/>
              <a:ext cx="1451172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将 </a:t>
              </a:r>
              <a:r>
                <a:rPr lang="en-US" altLang="zh-CN" sz="900" smtClean="0"/>
                <a:t>GUI </a:t>
              </a:r>
              <a:r>
                <a:rPr lang="zh-CN" altLang="en-US" sz="900" smtClean="0"/>
                <a:t>线程锁住，防止其访问 </a:t>
              </a:r>
              <a:r>
                <a:rPr lang="en-US" altLang="zh-CN" sz="900" smtClean="0"/>
                <a:t>log </a:t>
              </a:r>
              <a:r>
                <a:rPr lang="zh-CN" altLang="en-US" sz="900" smtClean="0"/>
                <a:t>显示缓冲区</a:t>
              </a:r>
              <a:endParaRPr lang="zh-CN" altLang="en-US" sz="900"/>
            </a:p>
          </p:txBody>
        </p:sp>
        <p:cxnSp>
          <p:nvCxnSpPr>
            <p:cNvPr id="33" name="直接箭头连接符 32"/>
            <p:cNvCxnSpPr>
              <a:stCxn id="11" idx="2"/>
              <a:endCxn id="32" idx="0"/>
            </p:cNvCxnSpPr>
            <p:nvPr/>
          </p:nvCxnSpPr>
          <p:spPr>
            <a:xfrm>
              <a:off x="3187966" y="1838738"/>
              <a:ext cx="0" cy="7515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3170742" y="1830584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No</a:t>
              </a:r>
              <a:endParaRPr lang="zh-CN" altLang="en-US" sz="900"/>
            </a:p>
          </p:txBody>
        </p:sp>
        <p:sp>
          <p:nvSpPr>
            <p:cNvPr id="37" name="矩形 36"/>
            <p:cNvSpPr/>
            <p:nvPr/>
          </p:nvSpPr>
          <p:spPr>
            <a:xfrm>
              <a:off x="2322664" y="3287084"/>
              <a:ext cx="1730603" cy="5599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将</a:t>
              </a:r>
              <a:r>
                <a:rPr lang="en-US" altLang="zh-CN" sz="900" smtClean="0"/>
                <a:t> output_buffer </a:t>
              </a:r>
              <a:r>
                <a:rPr lang="zh-CN" altLang="en-US" sz="900" smtClean="0"/>
                <a:t>中内容</a:t>
              </a:r>
              <a:endParaRPr lang="en-US" altLang="zh-CN" sz="900"/>
            </a:p>
            <a:p>
              <a:pPr algn="ctr"/>
              <a:r>
                <a:rPr lang="zh-CN" altLang="en-US" sz="900" smtClean="0"/>
                <a:t>按进入队列顺序依次送入</a:t>
              </a:r>
              <a:r>
                <a:rPr lang="en-US" altLang="zh-CN" sz="900"/>
                <a:t> </a:t>
              </a:r>
              <a:r>
                <a:rPr lang="en-US" altLang="zh-CN" sz="900" smtClean="0"/>
                <a:t>GUI</a:t>
              </a:r>
            </a:p>
            <a:p>
              <a:pPr algn="ctr"/>
              <a:r>
                <a:rPr lang="zh-CN" altLang="en-US" sz="900" smtClean="0"/>
                <a:t>的 </a:t>
              </a:r>
              <a:r>
                <a:rPr lang="en-US" altLang="zh-CN" sz="900" smtClean="0"/>
                <a:t>log </a:t>
              </a:r>
              <a:r>
                <a:rPr lang="zh-CN" altLang="en-US" sz="900" smtClean="0"/>
                <a:t>显示 </a:t>
              </a:r>
              <a:r>
                <a:rPr lang="en-US" altLang="zh-CN" sz="900" smtClean="0"/>
                <a:t>widget </a:t>
              </a:r>
              <a:r>
                <a:rPr lang="zh-CN" altLang="en-US" sz="900" smtClean="0"/>
                <a:t>缓冲区中</a:t>
              </a:r>
              <a:endParaRPr lang="zh-CN" altLang="en-US" sz="900"/>
            </a:p>
          </p:txBody>
        </p:sp>
        <p:cxnSp>
          <p:nvCxnSpPr>
            <p:cNvPr id="38" name="直接箭头连接符 37"/>
            <p:cNvCxnSpPr>
              <a:stCxn id="32" idx="2"/>
              <a:endCxn id="37" idx="0"/>
            </p:cNvCxnSpPr>
            <p:nvPr/>
          </p:nvCxnSpPr>
          <p:spPr>
            <a:xfrm>
              <a:off x="3187966" y="3035098"/>
              <a:ext cx="0" cy="2519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2462380" y="4102371"/>
              <a:ext cx="1451172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释放 </a:t>
              </a:r>
              <a:r>
                <a:rPr lang="en-US" altLang="zh-CN" sz="900" smtClean="0"/>
                <a:t>GUI </a:t>
              </a:r>
              <a:r>
                <a:rPr lang="zh-CN" altLang="en-US" sz="900" smtClean="0"/>
                <a:t>线程锁，更新</a:t>
              </a:r>
              <a:endParaRPr lang="en-US" altLang="zh-CN" sz="900" smtClean="0"/>
            </a:p>
            <a:p>
              <a:pPr algn="ctr"/>
              <a:r>
                <a:rPr lang="en-US" altLang="zh-CN" sz="900" smtClean="0"/>
                <a:t>log </a:t>
              </a:r>
              <a:r>
                <a:rPr lang="zh-CN" altLang="en-US" sz="900" smtClean="0"/>
                <a:t>显示 </a:t>
              </a:r>
              <a:r>
                <a:rPr lang="en-US" altLang="zh-CN" sz="900" smtClean="0"/>
                <a:t>widget </a:t>
              </a:r>
              <a:r>
                <a:rPr lang="zh-CN" altLang="en-US" sz="900" smtClean="0"/>
                <a:t>显示内容</a:t>
              </a:r>
              <a:endParaRPr lang="zh-CN" altLang="en-US" sz="900"/>
            </a:p>
          </p:txBody>
        </p:sp>
        <p:cxnSp>
          <p:nvCxnSpPr>
            <p:cNvPr id="44" name="直接箭头连接符 43"/>
            <p:cNvCxnSpPr>
              <a:stCxn id="37" idx="2"/>
              <a:endCxn id="43" idx="0"/>
            </p:cNvCxnSpPr>
            <p:nvPr/>
          </p:nvCxnSpPr>
          <p:spPr>
            <a:xfrm>
              <a:off x="3187966" y="3847000"/>
              <a:ext cx="0" cy="2553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2405041" y="4802585"/>
              <a:ext cx="1565848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阻塞式地等待一段时间，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监听 </a:t>
              </a:r>
              <a:r>
                <a:rPr lang="en-US" altLang="zh-CN" sz="900" smtClean="0"/>
                <a:t>Socket </a:t>
              </a:r>
              <a:r>
                <a:rPr lang="zh-CN" altLang="en-US" sz="900"/>
                <a:t>收到</a:t>
              </a:r>
              <a:r>
                <a:rPr lang="zh-CN" altLang="en-US" sz="900" smtClean="0"/>
                <a:t>连接请求</a:t>
              </a:r>
              <a:endParaRPr lang="zh-CN" altLang="en-US" sz="900"/>
            </a:p>
          </p:txBody>
        </p:sp>
        <p:cxnSp>
          <p:nvCxnSpPr>
            <p:cNvPr id="48" name="直接箭头连接符 47"/>
            <p:cNvCxnSpPr>
              <a:stCxn id="43" idx="2"/>
              <a:endCxn id="47" idx="0"/>
            </p:cNvCxnSpPr>
            <p:nvPr/>
          </p:nvCxnSpPr>
          <p:spPr>
            <a:xfrm flipH="1">
              <a:off x="3187965" y="4547214"/>
              <a:ext cx="1" cy="2553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流程图: 决策 52"/>
            <p:cNvSpPr/>
            <p:nvPr/>
          </p:nvSpPr>
          <p:spPr>
            <a:xfrm>
              <a:off x="4925283" y="689559"/>
              <a:ext cx="1997677" cy="45308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等待的时间段内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收到连接请求？</a:t>
              </a:r>
              <a:endParaRPr lang="zh-CN" altLang="en-US" sz="900"/>
            </a:p>
          </p:txBody>
        </p:sp>
        <p:cxnSp>
          <p:nvCxnSpPr>
            <p:cNvPr id="68" name="肘形连接符 67"/>
            <p:cNvCxnSpPr>
              <a:stCxn id="47" idx="2"/>
              <a:endCxn id="53" idx="0"/>
            </p:cNvCxnSpPr>
            <p:nvPr/>
          </p:nvCxnSpPr>
          <p:spPr>
            <a:xfrm rot="5400000" flipH="1" flipV="1">
              <a:off x="2277108" y="1600415"/>
              <a:ext cx="4557869" cy="2736157"/>
            </a:xfrm>
            <a:prstGeom prst="bentConnector5">
              <a:avLst>
                <a:gd name="adj1" fmla="val -5016"/>
                <a:gd name="adj2" fmla="val 46054"/>
                <a:gd name="adj3" fmla="val 105016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肘形连接符 71"/>
            <p:cNvCxnSpPr>
              <a:stCxn id="53" idx="1"/>
            </p:cNvCxnSpPr>
            <p:nvPr/>
          </p:nvCxnSpPr>
          <p:spPr>
            <a:xfrm rot="10800000">
              <a:off x="3187963" y="487494"/>
              <a:ext cx="1737320" cy="428606"/>
            </a:xfrm>
            <a:prstGeom prst="bentConnector3">
              <a:avLst>
                <a:gd name="adj1" fmla="val 3986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1487019" y="2449569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No</a:t>
              </a:r>
              <a:endParaRPr lang="zh-CN" altLang="en-US" sz="90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4694756" y="697678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No</a:t>
              </a:r>
              <a:endParaRPr lang="zh-CN" altLang="en-US" sz="900"/>
            </a:p>
          </p:txBody>
        </p:sp>
        <p:sp>
          <p:nvSpPr>
            <p:cNvPr id="80" name="矩形 79"/>
            <p:cNvSpPr/>
            <p:nvPr/>
          </p:nvSpPr>
          <p:spPr>
            <a:xfrm>
              <a:off x="4990930" y="1393895"/>
              <a:ext cx="1866381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创建用户请求处理子线程，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该连接请求将在子线程中被接收</a:t>
              </a:r>
              <a:endParaRPr lang="zh-CN" altLang="en-US" sz="900"/>
            </a:p>
          </p:txBody>
        </p:sp>
        <p:cxnSp>
          <p:nvCxnSpPr>
            <p:cNvPr id="81" name="直接箭头连接符 80"/>
            <p:cNvCxnSpPr>
              <a:stCxn id="53" idx="2"/>
              <a:endCxn id="80" idx="0"/>
            </p:cNvCxnSpPr>
            <p:nvPr/>
          </p:nvCxnSpPr>
          <p:spPr>
            <a:xfrm flipH="1">
              <a:off x="5924121" y="1142641"/>
              <a:ext cx="1" cy="2512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矩形 83"/>
            <p:cNvSpPr/>
            <p:nvPr/>
          </p:nvSpPr>
          <p:spPr>
            <a:xfrm>
              <a:off x="5205346" y="2114035"/>
              <a:ext cx="1437548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将新创建的子线程放入</a:t>
              </a:r>
              <a:endParaRPr lang="en-US" altLang="zh-CN" sz="900"/>
            </a:p>
            <a:p>
              <a:pPr algn="ctr"/>
              <a:r>
                <a:rPr lang="en-US" altLang="zh-CN" sz="900" smtClean="0"/>
                <a:t>client_thread_pool </a:t>
              </a:r>
              <a:r>
                <a:rPr lang="zh-CN" altLang="en-US" sz="900" smtClean="0"/>
                <a:t>中</a:t>
              </a:r>
              <a:endParaRPr lang="zh-CN" altLang="en-US" sz="900"/>
            </a:p>
          </p:txBody>
        </p:sp>
        <p:cxnSp>
          <p:nvCxnSpPr>
            <p:cNvPr id="85" name="直接箭头连接符 84"/>
            <p:cNvCxnSpPr>
              <a:stCxn id="80" idx="2"/>
              <a:endCxn id="84" idx="0"/>
            </p:cNvCxnSpPr>
            <p:nvPr/>
          </p:nvCxnSpPr>
          <p:spPr>
            <a:xfrm flipH="1">
              <a:off x="5924120" y="1838738"/>
              <a:ext cx="1" cy="2752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文本框 87"/>
            <p:cNvSpPr txBox="1"/>
            <p:nvPr/>
          </p:nvSpPr>
          <p:spPr>
            <a:xfrm>
              <a:off x="5897913" y="1113874"/>
              <a:ext cx="3433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Yes</a:t>
              </a:r>
              <a:endParaRPr lang="zh-CN" altLang="en-US" sz="900"/>
            </a:p>
          </p:txBody>
        </p:sp>
        <p:cxnSp>
          <p:nvCxnSpPr>
            <p:cNvPr id="89" name="肘形连接符 88"/>
            <p:cNvCxnSpPr>
              <a:stCxn id="84" idx="2"/>
            </p:cNvCxnSpPr>
            <p:nvPr/>
          </p:nvCxnSpPr>
          <p:spPr>
            <a:xfrm rot="5400000" flipH="1">
              <a:off x="3518828" y="153586"/>
              <a:ext cx="2071386" cy="2739199"/>
            </a:xfrm>
            <a:prstGeom prst="bentConnector4">
              <a:avLst>
                <a:gd name="adj1" fmla="val -11036"/>
                <a:gd name="adj2" fmla="val 61895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827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/>
          <p:cNvGrpSpPr/>
          <p:nvPr/>
        </p:nvGrpSpPr>
        <p:grpSpPr>
          <a:xfrm>
            <a:off x="731760" y="59493"/>
            <a:ext cx="3230641" cy="6403789"/>
            <a:chOff x="731760" y="59493"/>
            <a:chExt cx="3230641" cy="6403789"/>
          </a:xfrm>
        </p:grpSpPr>
        <p:sp>
          <p:nvSpPr>
            <p:cNvPr id="2" name="圆角矩形 1"/>
            <p:cNvSpPr/>
            <p:nvPr/>
          </p:nvSpPr>
          <p:spPr>
            <a:xfrm>
              <a:off x="2833738" y="59493"/>
              <a:ext cx="708453" cy="2388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进入函数</a:t>
              </a:r>
              <a:endParaRPr lang="zh-CN" altLang="en-US" sz="900"/>
            </a:p>
          </p:txBody>
        </p:sp>
        <p:sp>
          <p:nvSpPr>
            <p:cNvPr id="3" name="矩形 2"/>
            <p:cNvSpPr/>
            <p:nvPr/>
          </p:nvSpPr>
          <p:spPr>
            <a:xfrm>
              <a:off x="2413533" y="697798"/>
              <a:ext cx="1548868" cy="5214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接受 </a:t>
              </a:r>
              <a:r>
                <a:rPr lang="en-US" altLang="zh-CN" sz="900" smtClean="0"/>
                <a:t>sock_ptr </a:t>
              </a:r>
              <a:r>
                <a:rPr lang="zh-CN" altLang="en-US" sz="900" smtClean="0"/>
                <a:t>指向的监听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 </a:t>
              </a:r>
              <a:r>
                <a:rPr lang="en-US" altLang="zh-CN" sz="900" smtClean="0"/>
                <a:t>Socket </a:t>
              </a:r>
              <a:r>
                <a:rPr lang="zh-CN" altLang="en-US" sz="900" smtClean="0"/>
                <a:t>上挂起的用户请求，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令新的 </a:t>
              </a:r>
              <a:r>
                <a:rPr lang="en-US" altLang="zh-CN" sz="900" smtClean="0"/>
                <a:t>Socket </a:t>
              </a:r>
              <a:r>
                <a:rPr lang="zh-CN" altLang="en-US" sz="900" smtClean="0"/>
                <a:t>为 </a:t>
              </a:r>
              <a:r>
                <a:rPr lang="en-US" altLang="zh-CN" sz="900" smtClean="0"/>
                <a:t>cli_sock</a:t>
              </a:r>
              <a:endParaRPr lang="zh-CN" altLang="en-US" sz="900"/>
            </a:p>
          </p:txBody>
        </p:sp>
        <p:cxnSp>
          <p:nvCxnSpPr>
            <p:cNvPr id="9" name="直接箭头连接符 8"/>
            <p:cNvCxnSpPr>
              <a:stCxn id="2" idx="2"/>
              <a:endCxn id="3" idx="0"/>
            </p:cNvCxnSpPr>
            <p:nvPr/>
          </p:nvCxnSpPr>
          <p:spPr>
            <a:xfrm>
              <a:off x="3187965" y="298391"/>
              <a:ext cx="2" cy="3994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3198827" y="2448839"/>
              <a:ext cx="3433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Yes</a:t>
              </a:r>
              <a:endParaRPr lang="zh-CN" altLang="en-US" sz="90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965284" y="5701426"/>
              <a:ext cx="921182" cy="2388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函数</a:t>
              </a:r>
              <a:r>
                <a:rPr lang="zh-CN" altLang="en-US" sz="900"/>
                <a:t>错误</a:t>
              </a:r>
              <a:r>
                <a:rPr lang="zh-CN" altLang="en-US" sz="900" smtClean="0"/>
                <a:t>返回</a:t>
              </a:r>
              <a:endParaRPr lang="zh-CN" altLang="en-US" sz="900"/>
            </a:p>
          </p:txBody>
        </p:sp>
        <p:sp>
          <p:nvSpPr>
            <p:cNvPr id="35" name="矩形 34"/>
            <p:cNvSpPr/>
            <p:nvPr/>
          </p:nvSpPr>
          <p:spPr>
            <a:xfrm>
              <a:off x="2413530" y="1474355"/>
              <a:ext cx="1548868" cy="288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从 </a:t>
              </a:r>
              <a:r>
                <a:rPr lang="en-US" altLang="zh-CN" sz="900" smtClean="0"/>
                <a:t>cli_sock </a:t>
              </a:r>
              <a:r>
                <a:rPr lang="zh-CN" altLang="en-US" sz="900" smtClean="0"/>
                <a:t>读取 </a:t>
              </a:r>
              <a:r>
                <a:rPr lang="en-US" altLang="zh-CN" sz="900" smtClean="0"/>
                <a:t>Http </a:t>
              </a:r>
              <a:r>
                <a:rPr lang="zh-CN" altLang="en-US" sz="900"/>
                <a:t>报文</a:t>
              </a:r>
            </a:p>
          </p:txBody>
        </p:sp>
        <p:cxnSp>
          <p:nvCxnSpPr>
            <p:cNvPr id="39" name="直接箭头连接符 38"/>
            <p:cNvCxnSpPr>
              <a:stCxn id="3" idx="2"/>
              <a:endCxn id="35" idx="0"/>
            </p:cNvCxnSpPr>
            <p:nvPr/>
          </p:nvCxnSpPr>
          <p:spPr>
            <a:xfrm flipH="1">
              <a:off x="3187964" y="1219200"/>
              <a:ext cx="3" cy="2551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流程图: 决策 39"/>
            <p:cNvSpPr/>
            <p:nvPr/>
          </p:nvSpPr>
          <p:spPr>
            <a:xfrm>
              <a:off x="2490696" y="1995757"/>
              <a:ext cx="1394536" cy="45308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/>
                <a:t>Http </a:t>
              </a:r>
              <a:r>
                <a:rPr lang="zh-CN" altLang="en-US" sz="900" smtClean="0"/>
                <a:t>报文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合法？</a:t>
              </a:r>
              <a:endParaRPr lang="zh-CN" altLang="en-US" sz="900"/>
            </a:p>
          </p:txBody>
        </p:sp>
        <p:cxnSp>
          <p:nvCxnSpPr>
            <p:cNvPr id="41" name="直接箭头连接符 40"/>
            <p:cNvCxnSpPr>
              <a:stCxn id="35" idx="2"/>
              <a:endCxn id="40" idx="0"/>
            </p:cNvCxnSpPr>
            <p:nvPr/>
          </p:nvCxnSpPr>
          <p:spPr>
            <a:xfrm>
              <a:off x="3187964" y="1762859"/>
              <a:ext cx="0" cy="23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731760" y="5145417"/>
              <a:ext cx="1388232" cy="288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关闭 </a:t>
              </a:r>
              <a:r>
                <a:rPr lang="en-US" altLang="zh-CN" sz="900" smtClean="0"/>
                <a:t>cli_sock</a:t>
              </a:r>
              <a:r>
                <a:rPr lang="zh-CN" altLang="en-US" sz="900" smtClean="0"/>
                <a:t>，释放资源</a:t>
              </a:r>
              <a:endParaRPr lang="zh-CN" altLang="en-US" sz="900"/>
            </a:p>
          </p:txBody>
        </p:sp>
        <p:cxnSp>
          <p:nvCxnSpPr>
            <p:cNvPr id="46" name="肘形连接符 45"/>
            <p:cNvCxnSpPr>
              <a:stCxn id="40" idx="1"/>
              <a:endCxn id="45" idx="0"/>
            </p:cNvCxnSpPr>
            <p:nvPr/>
          </p:nvCxnSpPr>
          <p:spPr>
            <a:xfrm rot="10800000" flipV="1">
              <a:off x="1425876" y="2222297"/>
              <a:ext cx="1064820" cy="2923119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45" idx="2"/>
              <a:endCxn id="27" idx="0"/>
            </p:cNvCxnSpPr>
            <p:nvPr/>
          </p:nvCxnSpPr>
          <p:spPr>
            <a:xfrm flipH="1">
              <a:off x="1425875" y="5433921"/>
              <a:ext cx="1" cy="2675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2253871" y="1997544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No</a:t>
              </a:r>
              <a:endParaRPr lang="zh-CN" altLang="en-US" sz="900"/>
            </a:p>
          </p:txBody>
        </p:sp>
        <p:sp>
          <p:nvSpPr>
            <p:cNvPr id="52" name="矩形 51"/>
            <p:cNvSpPr/>
            <p:nvPr/>
          </p:nvSpPr>
          <p:spPr>
            <a:xfrm>
              <a:off x="2551513" y="2706835"/>
              <a:ext cx="1272902" cy="288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获取 </a:t>
              </a:r>
              <a:r>
                <a:rPr lang="en-US" altLang="zh-CN" sz="900" smtClean="0"/>
                <a:t>IP </a:t>
              </a:r>
              <a:r>
                <a:rPr lang="zh-CN" altLang="en-US" sz="900" smtClean="0"/>
                <a:t>与请求的 </a:t>
              </a:r>
              <a:r>
                <a:rPr lang="en-US" altLang="zh-CN" sz="900" smtClean="0"/>
                <a:t>URL</a:t>
              </a:r>
              <a:endParaRPr lang="zh-CN" altLang="en-US" sz="900"/>
            </a:p>
          </p:txBody>
        </p:sp>
        <p:cxnSp>
          <p:nvCxnSpPr>
            <p:cNvPr id="54" name="直接箭头连接符 53"/>
            <p:cNvCxnSpPr>
              <a:stCxn id="40" idx="2"/>
              <a:endCxn id="52" idx="0"/>
            </p:cNvCxnSpPr>
            <p:nvPr/>
          </p:nvCxnSpPr>
          <p:spPr>
            <a:xfrm>
              <a:off x="3187964" y="2448839"/>
              <a:ext cx="0" cy="2579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2705971" y="3277253"/>
              <a:ext cx="963985" cy="3467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向</a:t>
              </a:r>
              <a:r>
                <a:rPr lang="en-US" altLang="zh-CN" sz="900" smtClean="0"/>
                <a:t> output_buf</a:t>
              </a:r>
            </a:p>
            <a:p>
              <a:pPr algn="ctr"/>
              <a:r>
                <a:rPr lang="zh-CN" altLang="en-US" sz="900" smtClean="0"/>
                <a:t>写入 </a:t>
              </a:r>
              <a:r>
                <a:rPr lang="en-US" altLang="zh-CN" sz="900" smtClean="0"/>
                <a:t>log </a:t>
              </a:r>
              <a:r>
                <a:rPr lang="zh-CN" altLang="en-US" sz="900" smtClean="0"/>
                <a:t>信息</a:t>
              </a:r>
              <a:endParaRPr lang="zh-CN" altLang="en-US" sz="900"/>
            </a:p>
          </p:txBody>
        </p:sp>
        <p:cxnSp>
          <p:nvCxnSpPr>
            <p:cNvPr id="58" name="直接箭头连接符 57"/>
            <p:cNvCxnSpPr>
              <a:stCxn id="52" idx="2"/>
              <a:endCxn id="57" idx="0"/>
            </p:cNvCxnSpPr>
            <p:nvPr/>
          </p:nvCxnSpPr>
          <p:spPr>
            <a:xfrm>
              <a:off x="3187964" y="2995339"/>
              <a:ext cx="0" cy="2819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2482801" y="3890687"/>
              <a:ext cx="1410323" cy="395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尝试访问 </a:t>
              </a:r>
              <a:r>
                <a:rPr lang="en-US" altLang="zh-CN" sz="900" smtClean="0"/>
                <a:t>URL </a:t>
              </a:r>
              <a:r>
                <a:rPr lang="zh-CN" altLang="en-US" sz="900" smtClean="0"/>
                <a:t>请求内容，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生成相应报文</a:t>
              </a:r>
              <a:endParaRPr lang="zh-CN" altLang="en-US" sz="900"/>
            </a:p>
          </p:txBody>
        </p:sp>
        <p:cxnSp>
          <p:nvCxnSpPr>
            <p:cNvPr id="62" name="直接箭头连接符 61"/>
            <p:cNvCxnSpPr>
              <a:stCxn id="57" idx="2"/>
              <a:endCxn id="61" idx="0"/>
            </p:cNvCxnSpPr>
            <p:nvPr/>
          </p:nvCxnSpPr>
          <p:spPr>
            <a:xfrm flipH="1">
              <a:off x="3187963" y="3624036"/>
              <a:ext cx="1" cy="26665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流程图: 决策 64"/>
            <p:cNvSpPr/>
            <p:nvPr/>
          </p:nvSpPr>
          <p:spPr>
            <a:xfrm>
              <a:off x="2444850" y="4519384"/>
              <a:ext cx="1486223" cy="45308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/>
                <a:t>URL </a:t>
              </a:r>
              <a:r>
                <a:rPr lang="zh-CN" altLang="en-US" sz="900" smtClean="0"/>
                <a:t>请求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内容存在？</a:t>
              </a:r>
              <a:endParaRPr lang="zh-CN" altLang="en-US" sz="900"/>
            </a:p>
          </p:txBody>
        </p:sp>
        <p:cxnSp>
          <p:nvCxnSpPr>
            <p:cNvPr id="66" name="直接箭头连接符 65"/>
            <p:cNvCxnSpPr>
              <a:stCxn id="61" idx="2"/>
              <a:endCxn id="65" idx="0"/>
            </p:cNvCxnSpPr>
            <p:nvPr/>
          </p:nvCxnSpPr>
          <p:spPr>
            <a:xfrm flipH="1">
              <a:off x="3187962" y="4286344"/>
              <a:ext cx="1" cy="2330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肘形连接符 68"/>
            <p:cNvCxnSpPr>
              <a:stCxn id="65" idx="1"/>
              <a:endCxn id="45" idx="0"/>
            </p:cNvCxnSpPr>
            <p:nvPr/>
          </p:nvCxnSpPr>
          <p:spPr>
            <a:xfrm rot="10800000" flipV="1">
              <a:off x="1425876" y="4745925"/>
              <a:ext cx="1018974" cy="39949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2194301" y="4509015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No</a:t>
              </a:r>
              <a:endParaRPr lang="zh-CN" altLang="en-US" sz="900"/>
            </a:p>
          </p:txBody>
        </p:sp>
        <p:sp>
          <p:nvSpPr>
            <p:cNvPr id="82" name="矩形 81"/>
            <p:cNvSpPr/>
            <p:nvPr/>
          </p:nvSpPr>
          <p:spPr>
            <a:xfrm>
              <a:off x="2749540" y="5205364"/>
              <a:ext cx="876844" cy="2630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发送相应报文</a:t>
              </a:r>
              <a:endParaRPr lang="zh-CN" altLang="en-US" sz="900"/>
            </a:p>
          </p:txBody>
        </p:sp>
        <p:cxnSp>
          <p:nvCxnSpPr>
            <p:cNvPr id="83" name="直接箭头连接符 82"/>
            <p:cNvCxnSpPr>
              <a:stCxn id="65" idx="2"/>
              <a:endCxn id="82" idx="0"/>
            </p:cNvCxnSpPr>
            <p:nvPr/>
          </p:nvCxnSpPr>
          <p:spPr>
            <a:xfrm>
              <a:off x="3187962" y="4972466"/>
              <a:ext cx="0" cy="23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矩形 85"/>
            <p:cNvSpPr/>
            <p:nvPr/>
          </p:nvSpPr>
          <p:spPr>
            <a:xfrm>
              <a:off x="2470924" y="5702140"/>
              <a:ext cx="1434073" cy="288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关闭 </a:t>
              </a:r>
              <a:r>
                <a:rPr lang="en-US" altLang="zh-CN" sz="900" smtClean="0"/>
                <a:t>cli_sock</a:t>
              </a:r>
              <a:r>
                <a:rPr lang="zh-CN" altLang="en-US" sz="900" smtClean="0"/>
                <a:t>，释放资源</a:t>
              </a:r>
              <a:endParaRPr lang="zh-CN" altLang="en-US" sz="900"/>
            </a:p>
          </p:txBody>
        </p:sp>
        <p:cxnSp>
          <p:nvCxnSpPr>
            <p:cNvPr id="87" name="直接箭头连接符 86"/>
            <p:cNvCxnSpPr>
              <a:stCxn id="82" idx="2"/>
              <a:endCxn id="86" idx="0"/>
            </p:cNvCxnSpPr>
            <p:nvPr/>
          </p:nvCxnSpPr>
          <p:spPr>
            <a:xfrm flipH="1">
              <a:off x="3187961" y="5468400"/>
              <a:ext cx="1" cy="2337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圆角矩形 91"/>
            <p:cNvSpPr/>
            <p:nvPr/>
          </p:nvSpPr>
          <p:spPr>
            <a:xfrm>
              <a:off x="2727369" y="6224384"/>
              <a:ext cx="921182" cy="2388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函数正常返回</a:t>
              </a:r>
              <a:endParaRPr lang="zh-CN" altLang="en-US" sz="900"/>
            </a:p>
          </p:txBody>
        </p:sp>
        <p:cxnSp>
          <p:nvCxnSpPr>
            <p:cNvPr id="94" name="直接箭头连接符 93"/>
            <p:cNvCxnSpPr>
              <a:stCxn id="86" idx="2"/>
              <a:endCxn id="92" idx="0"/>
            </p:cNvCxnSpPr>
            <p:nvPr/>
          </p:nvCxnSpPr>
          <p:spPr>
            <a:xfrm flipH="1">
              <a:off x="3187960" y="5990644"/>
              <a:ext cx="1" cy="2337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943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组合 148"/>
          <p:cNvGrpSpPr/>
          <p:nvPr/>
        </p:nvGrpSpPr>
        <p:grpSpPr>
          <a:xfrm>
            <a:off x="427027" y="654186"/>
            <a:ext cx="5878525" cy="4632709"/>
            <a:chOff x="427027" y="654186"/>
            <a:chExt cx="5878525" cy="4632709"/>
          </a:xfrm>
        </p:grpSpPr>
        <p:sp>
          <p:nvSpPr>
            <p:cNvPr id="4" name="圆角矩形 3"/>
            <p:cNvSpPr/>
            <p:nvPr/>
          </p:nvSpPr>
          <p:spPr>
            <a:xfrm>
              <a:off x="1487075" y="1549034"/>
              <a:ext cx="1347564" cy="2388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应用层请求发送数据</a:t>
              </a:r>
              <a:endParaRPr lang="zh-CN" altLang="en-US" sz="900"/>
            </a:p>
          </p:txBody>
        </p:sp>
        <p:sp>
          <p:nvSpPr>
            <p:cNvPr id="5" name="流程图: 决策 4"/>
            <p:cNvSpPr/>
            <p:nvPr/>
          </p:nvSpPr>
          <p:spPr>
            <a:xfrm>
              <a:off x="1494277" y="2022258"/>
              <a:ext cx="1333159" cy="43987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窗口已满？</a:t>
              </a:r>
              <a:endParaRPr lang="zh-CN" altLang="en-US" sz="900"/>
            </a:p>
          </p:txBody>
        </p:sp>
        <p:cxnSp>
          <p:nvCxnSpPr>
            <p:cNvPr id="6" name="直接箭头连接符 5"/>
            <p:cNvCxnSpPr>
              <a:stCxn id="4" idx="2"/>
              <a:endCxn id="5" idx="0"/>
            </p:cNvCxnSpPr>
            <p:nvPr/>
          </p:nvCxnSpPr>
          <p:spPr>
            <a:xfrm>
              <a:off x="2160857" y="1787932"/>
              <a:ext cx="0" cy="23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524709" y="2660530"/>
              <a:ext cx="730512" cy="2388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拒绝发送</a:t>
              </a:r>
              <a:endParaRPr lang="zh-CN" altLang="en-US" sz="900"/>
            </a:p>
          </p:txBody>
        </p:sp>
        <p:cxnSp>
          <p:nvCxnSpPr>
            <p:cNvPr id="10" name="肘形连接符 9"/>
            <p:cNvCxnSpPr>
              <a:stCxn id="5" idx="1"/>
            </p:cNvCxnSpPr>
            <p:nvPr/>
          </p:nvCxnSpPr>
          <p:spPr>
            <a:xfrm rot="10800000" flipV="1">
              <a:off x="889965" y="2242194"/>
              <a:ext cx="604312" cy="41833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255221" y="2016810"/>
              <a:ext cx="3433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Yes</a:t>
              </a:r>
              <a:endParaRPr lang="zh-CN" altLang="en-US" sz="9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160856" y="2429698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No</a:t>
              </a:r>
              <a:endParaRPr lang="zh-CN" altLang="en-US" sz="9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463402" y="2779979"/>
              <a:ext cx="1394907" cy="3426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将当前数据做成数据包，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并编上序号放入窗口</a:t>
              </a:r>
              <a:endParaRPr lang="zh-CN" altLang="en-US" sz="900"/>
            </a:p>
          </p:txBody>
        </p:sp>
        <p:cxnSp>
          <p:nvCxnSpPr>
            <p:cNvPr id="16" name="直接箭头连接符 15"/>
            <p:cNvCxnSpPr>
              <a:stCxn id="5" idx="2"/>
              <a:endCxn id="15" idx="0"/>
            </p:cNvCxnSpPr>
            <p:nvPr/>
          </p:nvCxnSpPr>
          <p:spPr>
            <a:xfrm flipH="1">
              <a:off x="2160856" y="2462130"/>
              <a:ext cx="1" cy="3178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1519873" y="3364073"/>
              <a:ext cx="1281964" cy="288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向网络层发送数据包</a:t>
              </a:r>
              <a:endParaRPr lang="zh-CN" altLang="en-US" sz="900"/>
            </a:p>
          </p:txBody>
        </p:sp>
        <p:cxnSp>
          <p:nvCxnSpPr>
            <p:cNvPr id="20" name="直接箭头连接符 19"/>
            <p:cNvCxnSpPr>
              <a:stCxn id="15" idx="2"/>
              <a:endCxn id="19" idx="0"/>
            </p:cNvCxnSpPr>
            <p:nvPr/>
          </p:nvCxnSpPr>
          <p:spPr>
            <a:xfrm flipH="1">
              <a:off x="2160855" y="3122631"/>
              <a:ext cx="1" cy="2414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1775584" y="3894019"/>
              <a:ext cx="770542" cy="288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启动定时器</a:t>
              </a:r>
              <a:endParaRPr lang="zh-CN" altLang="en-US" sz="900"/>
            </a:p>
          </p:txBody>
        </p:sp>
        <p:cxnSp>
          <p:nvCxnSpPr>
            <p:cNvPr id="24" name="直接箭头连接符 23"/>
            <p:cNvCxnSpPr>
              <a:stCxn id="19" idx="2"/>
              <a:endCxn id="23" idx="0"/>
            </p:cNvCxnSpPr>
            <p:nvPr/>
          </p:nvCxnSpPr>
          <p:spPr>
            <a:xfrm>
              <a:off x="2160855" y="3652577"/>
              <a:ext cx="0" cy="2414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3682539" y="654186"/>
              <a:ext cx="939338" cy="4325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发送方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等待数据</a:t>
              </a:r>
              <a:endParaRPr lang="zh-CN" altLang="en-US" sz="900"/>
            </a:p>
          </p:txBody>
        </p:sp>
        <p:cxnSp>
          <p:nvCxnSpPr>
            <p:cNvPr id="28" name="肘形连接符 27"/>
            <p:cNvCxnSpPr>
              <a:stCxn id="27" idx="4"/>
              <a:endCxn id="4" idx="0"/>
            </p:cNvCxnSpPr>
            <p:nvPr/>
          </p:nvCxnSpPr>
          <p:spPr>
            <a:xfrm rot="5400000">
              <a:off x="2925378" y="322204"/>
              <a:ext cx="462310" cy="19913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肘形连接符 30"/>
            <p:cNvCxnSpPr>
              <a:endCxn id="27" idx="0"/>
            </p:cNvCxnSpPr>
            <p:nvPr/>
          </p:nvCxnSpPr>
          <p:spPr>
            <a:xfrm rot="5400000" flipH="1" flipV="1">
              <a:off x="-26736" y="1107950"/>
              <a:ext cx="4632708" cy="3725180"/>
            </a:xfrm>
            <a:prstGeom prst="bentConnector3">
              <a:avLst>
                <a:gd name="adj1" fmla="val 104934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圆角矩形 38"/>
            <p:cNvSpPr/>
            <p:nvPr/>
          </p:nvSpPr>
          <p:spPr>
            <a:xfrm>
              <a:off x="3535803" y="1549034"/>
              <a:ext cx="1232812" cy="2388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网络层发来数据包</a:t>
              </a:r>
              <a:endParaRPr lang="zh-CN" altLang="en-US" sz="900"/>
            </a:p>
          </p:txBody>
        </p:sp>
        <p:cxnSp>
          <p:nvCxnSpPr>
            <p:cNvPr id="40" name="直接箭头连接符 39"/>
            <p:cNvCxnSpPr>
              <a:stCxn id="27" idx="4"/>
              <a:endCxn id="39" idx="0"/>
            </p:cNvCxnSpPr>
            <p:nvPr/>
          </p:nvCxnSpPr>
          <p:spPr>
            <a:xfrm>
              <a:off x="4152208" y="1086724"/>
              <a:ext cx="1" cy="4623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H="1">
              <a:off x="889965" y="2899428"/>
              <a:ext cx="1" cy="23874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427027" y="5286894"/>
              <a:ext cx="54127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23" idx="2"/>
            </p:cNvCxnSpPr>
            <p:nvPr/>
          </p:nvCxnSpPr>
          <p:spPr>
            <a:xfrm>
              <a:off x="2160855" y="4182523"/>
              <a:ext cx="0" cy="11043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流程图: 决策 59"/>
            <p:cNvSpPr/>
            <p:nvPr/>
          </p:nvSpPr>
          <p:spPr>
            <a:xfrm>
              <a:off x="3583224" y="2030306"/>
              <a:ext cx="1136753" cy="43987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数据包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完好？</a:t>
              </a:r>
              <a:endParaRPr lang="zh-CN" altLang="en-US" sz="900"/>
            </a:p>
          </p:txBody>
        </p:sp>
        <p:cxnSp>
          <p:nvCxnSpPr>
            <p:cNvPr id="61" name="直接箭头连接符 60"/>
            <p:cNvCxnSpPr>
              <a:stCxn id="39" idx="2"/>
              <a:endCxn id="60" idx="0"/>
            </p:cNvCxnSpPr>
            <p:nvPr/>
          </p:nvCxnSpPr>
          <p:spPr>
            <a:xfrm flipH="1">
              <a:off x="4151601" y="1787932"/>
              <a:ext cx="608" cy="2423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肘形连接符 65"/>
            <p:cNvCxnSpPr>
              <a:stCxn id="60" idx="1"/>
            </p:cNvCxnSpPr>
            <p:nvPr/>
          </p:nvCxnSpPr>
          <p:spPr>
            <a:xfrm rot="10800000" flipV="1">
              <a:off x="3055746" y="2250242"/>
              <a:ext cx="527478" cy="303665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文本框 68"/>
            <p:cNvSpPr txBox="1"/>
            <p:nvPr/>
          </p:nvSpPr>
          <p:spPr>
            <a:xfrm>
              <a:off x="3351573" y="2024858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No</a:t>
              </a:r>
              <a:endParaRPr lang="zh-CN" altLang="en-US" sz="900"/>
            </a:p>
          </p:txBody>
        </p:sp>
        <p:sp>
          <p:nvSpPr>
            <p:cNvPr id="71" name="流程图: 决策 70"/>
            <p:cNvSpPr/>
            <p:nvPr/>
          </p:nvSpPr>
          <p:spPr>
            <a:xfrm>
              <a:off x="3277923" y="2682780"/>
              <a:ext cx="1747353" cy="59217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该包为对窗口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左边缘数据包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的确认？</a:t>
              </a:r>
              <a:endParaRPr lang="zh-CN" altLang="en-US" sz="900"/>
            </a:p>
          </p:txBody>
        </p:sp>
        <p:cxnSp>
          <p:nvCxnSpPr>
            <p:cNvPr id="73" name="肘形连接符 72"/>
            <p:cNvCxnSpPr>
              <a:stCxn id="71" idx="1"/>
            </p:cNvCxnSpPr>
            <p:nvPr/>
          </p:nvCxnSpPr>
          <p:spPr>
            <a:xfrm rot="10800000" flipV="1">
              <a:off x="3051933" y="2978866"/>
              <a:ext cx="225991" cy="230802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文本框 75"/>
            <p:cNvSpPr txBox="1"/>
            <p:nvPr/>
          </p:nvSpPr>
          <p:spPr>
            <a:xfrm>
              <a:off x="3098830" y="2759906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No</a:t>
              </a:r>
              <a:endParaRPr lang="zh-CN" altLang="en-US" sz="90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202919" y="2449333"/>
              <a:ext cx="3433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Yes</a:t>
              </a:r>
              <a:endParaRPr lang="zh-CN" altLang="en-US" sz="900"/>
            </a:p>
          </p:txBody>
        </p:sp>
        <p:cxnSp>
          <p:nvCxnSpPr>
            <p:cNvPr id="80" name="直接箭头连接符 79"/>
            <p:cNvCxnSpPr>
              <a:stCxn id="60" idx="2"/>
              <a:endCxn id="71" idx="0"/>
            </p:cNvCxnSpPr>
            <p:nvPr/>
          </p:nvCxnSpPr>
          <p:spPr>
            <a:xfrm flipH="1">
              <a:off x="4151600" y="2470178"/>
              <a:ext cx="1" cy="2126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>
            <a:xfrm>
              <a:off x="3682399" y="3520372"/>
              <a:ext cx="930286" cy="288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窗口向右滑动</a:t>
              </a:r>
              <a:endParaRPr lang="zh-CN" altLang="en-US" sz="900"/>
            </a:p>
          </p:txBody>
        </p:sp>
        <p:cxnSp>
          <p:nvCxnSpPr>
            <p:cNvPr id="84" name="直接箭头连接符 83"/>
            <p:cNvCxnSpPr>
              <a:stCxn id="71" idx="2"/>
              <a:endCxn id="83" idx="0"/>
            </p:cNvCxnSpPr>
            <p:nvPr/>
          </p:nvCxnSpPr>
          <p:spPr>
            <a:xfrm flipH="1">
              <a:off x="4147542" y="3274952"/>
              <a:ext cx="4058" cy="2454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流程图: 决策 88"/>
            <p:cNvSpPr/>
            <p:nvPr/>
          </p:nvSpPr>
          <p:spPr>
            <a:xfrm>
              <a:off x="3694086" y="4012392"/>
              <a:ext cx="916245" cy="400094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窗口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非空？</a:t>
              </a:r>
              <a:endParaRPr lang="zh-CN" altLang="en-US" sz="900"/>
            </a:p>
          </p:txBody>
        </p:sp>
        <p:cxnSp>
          <p:nvCxnSpPr>
            <p:cNvPr id="92" name="直接箭头连接符 91"/>
            <p:cNvCxnSpPr>
              <a:stCxn id="83" idx="2"/>
              <a:endCxn id="89" idx="0"/>
            </p:cNvCxnSpPr>
            <p:nvPr/>
          </p:nvCxnSpPr>
          <p:spPr>
            <a:xfrm>
              <a:off x="4147542" y="3808876"/>
              <a:ext cx="4667" cy="2035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>
            <a:xfrm>
              <a:off x="3765429" y="4670669"/>
              <a:ext cx="770542" cy="288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重启定时器</a:t>
              </a:r>
              <a:endParaRPr lang="zh-CN" altLang="en-US" sz="900"/>
            </a:p>
          </p:txBody>
        </p:sp>
        <p:cxnSp>
          <p:nvCxnSpPr>
            <p:cNvPr id="97" name="直接箭头连接符 96"/>
            <p:cNvCxnSpPr>
              <a:stCxn id="89" idx="2"/>
              <a:endCxn id="96" idx="0"/>
            </p:cNvCxnSpPr>
            <p:nvPr/>
          </p:nvCxnSpPr>
          <p:spPr>
            <a:xfrm flipH="1">
              <a:off x="4150700" y="4412486"/>
              <a:ext cx="1509" cy="2581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>
              <a:stCxn id="96" idx="2"/>
            </p:cNvCxnSpPr>
            <p:nvPr/>
          </p:nvCxnSpPr>
          <p:spPr>
            <a:xfrm>
              <a:off x="4150700" y="4959173"/>
              <a:ext cx="0" cy="3277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圆角矩形 110"/>
            <p:cNvSpPr/>
            <p:nvPr/>
          </p:nvSpPr>
          <p:spPr>
            <a:xfrm>
              <a:off x="5427606" y="1549034"/>
              <a:ext cx="825607" cy="2388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计时器超时</a:t>
              </a:r>
              <a:endParaRPr lang="zh-CN" altLang="en-US" sz="900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5375266" y="2056350"/>
              <a:ext cx="930286" cy="3615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依次重传窗口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内所有数据包</a:t>
              </a:r>
              <a:endParaRPr lang="zh-CN" altLang="en-US" sz="900"/>
            </a:p>
          </p:txBody>
        </p:sp>
        <p:cxnSp>
          <p:nvCxnSpPr>
            <p:cNvPr id="113" name="直接箭头连接符 112"/>
            <p:cNvCxnSpPr>
              <a:stCxn id="111" idx="2"/>
              <a:endCxn id="112" idx="0"/>
            </p:cNvCxnSpPr>
            <p:nvPr/>
          </p:nvCxnSpPr>
          <p:spPr>
            <a:xfrm flipH="1">
              <a:off x="5840409" y="1787932"/>
              <a:ext cx="1" cy="2684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肘形连接符 115"/>
            <p:cNvCxnSpPr>
              <a:stCxn id="27" idx="4"/>
              <a:endCxn id="111" idx="0"/>
            </p:cNvCxnSpPr>
            <p:nvPr/>
          </p:nvCxnSpPr>
          <p:spPr>
            <a:xfrm rot="16200000" flipH="1">
              <a:off x="4765154" y="473778"/>
              <a:ext cx="462310" cy="16882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矩形 120"/>
            <p:cNvSpPr/>
            <p:nvPr/>
          </p:nvSpPr>
          <p:spPr>
            <a:xfrm>
              <a:off x="4718176" y="4673871"/>
              <a:ext cx="770542" cy="288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停止定时器</a:t>
              </a:r>
              <a:endParaRPr lang="zh-CN" altLang="en-US" sz="900"/>
            </a:p>
          </p:txBody>
        </p:sp>
        <p:cxnSp>
          <p:nvCxnSpPr>
            <p:cNvPr id="122" name="肘形连接符 121"/>
            <p:cNvCxnSpPr>
              <a:stCxn id="83" idx="3"/>
              <a:endCxn id="121" idx="0"/>
            </p:cNvCxnSpPr>
            <p:nvPr/>
          </p:nvCxnSpPr>
          <p:spPr>
            <a:xfrm>
              <a:off x="4612685" y="3664624"/>
              <a:ext cx="490762" cy="100924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>
              <a:stCxn id="121" idx="2"/>
            </p:cNvCxnSpPr>
            <p:nvPr/>
          </p:nvCxnSpPr>
          <p:spPr>
            <a:xfrm flipH="1">
              <a:off x="5101938" y="4962375"/>
              <a:ext cx="1509" cy="3245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矩形 129"/>
            <p:cNvSpPr/>
            <p:nvPr/>
          </p:nvSpPr>
          <p:spPr>
            <a:xfrm>
              <a:off x="5455138" y="2652927"/>
              <a:ext cx="770542" cy="288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重启定时器</a:t>
              </a:r>
              <a:endParaRPr lang="zh-CN" altLang="en-US" sz="900"/>
            </a:p>
          </p:txBody>
        </p:sp>
        <p:cxnSp>
          <p:nvCxnSpPr>
            <p:cNvPr id="131" name="直接箭头连接符 130"/>
            <p:cNvCxnSpPr>
              <a:stCxn id="112" idx="2"/>
              <a:endCxn id="130" idx="0"/>
            </p:cNvCxnSpPr>
            <p:nvPr/>
          </p:nvCxnSpPr>
          <p:spPr>
            <a:xfrm>
              <a:off x="5840409" y="2417938"/>
              <a:ext cx="0" cy="2349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>
              <a:stCxn id="130" idx="2"/>
            </p:cNvCxnSpPr>
            <p:nvPr/>
          </p:nvCxnSpPr>
          <p:spPr>
            <a:xfrm flipH="1">
              <a:off x="5839800" y="2941431"/>
              <a:ext cx="609" cy="23454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7060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1240637" y="745626"/>
            <a:ext cx="3334997" cy="3394113"/>
            <a:chOff x="1240637" y="745626"/>
            <a:chExt cx="3334997" cy="3394113"/>
          </a:xfrm>
        </p:grpSpPr>
        <p:sp>
          <p:nvSpPr>
            <p:cNvPr id="4" name="椭圆 3"/>
            <p:cNvSpPr/>
            <p:nvPr/>
          </p:nvSpPr>
          <p:spPr>
            <a:xfrm>
              <a:off x="3100648" y="745626"/>
              <a:ext cx="939338" cy="4325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/>
                <a:t>接收</a:t>
              </a:r>
              <a:r>
                <a:rPr lang="zh-CN" altLang="en-US" sz="900" smtClean="0"/>
                <a:t>方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等待数据</a:t>
              </a:r>
              <a:endParaRPr lang="zh-CN" altLang="en-US" sz="90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3017069" y="1582284"/>
              <a:ext cx="1106496" cy="2388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网络层发来数据</a:t>
              </a:r>
              <a:endParaRPr lang="zh-CN" altLang="en-US" sz="900"/>
            </a:p>
          </p:txBody>
        </p:sp>
        <p:cxnSp>
          <p:nvCxnSpPr>
            <p:cNvPr id="6" name="直接箭头连接符 5"/>
            <p:cNvCxnSpPr>
              <a:stCxn id="4" idx="4"/>
              <a:endCxn id="5" idx="0"/>
            </p:cNvCxnSpPr>
            <p:nvPr/>
          </p:nvCxnSpPr>
          <p:spPr>
            <a:xfrm>
              <a:off x="3570317" y="1178164"/>
              <a:ext cx="0" cy="4041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流程图: 决策 8"/>
            <p:cNvSpPr/>
            <p:nvPr/>
          </p:nvSpPr>
          <p:spPr>
            <a:xfrm>
              <a:off x="2564999" y="2088495"/>
              <a:ext cx="2010635" cy="554953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数据包完好且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为期望的数据包？</a:t>
              </a:r>
              <a:endParaRPr lang="zh-CN" altLang="en-US" sz="900"/>
            </a:p>
          </p:txBody>
        </p:sp>
        <p:cxnSp>
          <p:nvCxnSpPr>
            <p:cNvPr id="10" name="直接箭头连接符 9"/>
            <p:cNvCxnSpPr>
              <a:stCxn id="5" idx="2"/>
              <a:endCxn id="9" idx="0"/>
            </p:cNvCxnSpPr>
            <p:nvPr/>
          </p:nvCxnSpPr>
          <p:spPr>
            <a:xfrm>
              <a:off x="3570317" y="1821182"/>
              <a:ext cx="0" cy="2673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9" idx="1"/>
              <a:endCxn id="16" idx="0"/>
            </p:cNvCxnSpPr>
            <p:nvPr/>
          </p:nvCxnSpPr>
          <p:spPr>
            <a:xfrm rot="10800000" flipV="1">
              <a:off x="2086495" y="2365972"/>
              <a:ext cx="478505" cy="39692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1463220" y="2762896"/>
              <a:ext cx="1246547" cy="2957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重发上一个包的确认</a:t>
              </a:r>
              <a:endParaRPr lang="zh-CN" altLang="en-US" sz="90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386293" y="2111818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No</a:t>
              </a:r>
              <a:endParaRPr lang="zh-CN" altLang="en-US" sz="900"/>
            </a:p>
          </p:txBody>
        </p:sp>
        <p:cxnSp>
          <p:nvCxnSpPr>
            <p:cNvPr id="20" name="肘形连接符 19"/>
            <p:cNvCxnSpPr>
              <a:endCxn id="4" idx="0"/>
            </p:cNvCxnSpPr>
            <p:nvPr/>
          </p:nvCxnSpPr>
          <p:spPr>
            <a:xfrm rot="5400000" flipH="1" flipV="1">
              <a:off x="708421" y="1277843"/>
              <a:ext cx="3394112" cy="2329679"/>
            </a:xfrm>
            <a:prstGeom prst="bentConnector3">
              <a:avLst>
                <a:gd name="adj1" fmla="val 106735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3570316" y="2623330"/>
              <a:ext cx="3433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Yes</a:t>
              </a:r>
              <a:endParaRPr lang="zh-CN" altLang="en-US" sz="900"/>
            </a:p>
          </p:txBody>
        </p:sp>
        <p:sp>
          <p:nvSpPr>
            <p:cNvPr id="24" name="矩形 23"/>
            <p:cNvSpPr/>
            <p:nvPr/>
          </p:nvSpPr>
          <p:spPr>
            <a:xfrm>
              <a:off x="2888903" y="3016186"/>
              <a:ext cx="1362826" cy="2957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发送当前数据包的确认</a:t>
              </a:r>
              <a:endParaRPr lang="zh-CN" altLang="en-US" sz="900"/>
            </a:p>
          </p:txBody>
        </p:sp>
        <p:cxnSp>
          <p:nvCxnSpPr>
            <p:cNvPr id="25" name="直接箭头连接符 24"/>
            <p:cNvCxnSpPr>
              <a:stCxn id="9" idx="2"/>
              <a:endCxn id="24" idx="0"/>
            </p:cNvCxnSpPr>
            <p:nvPr/>
          </p:nvCxnSpPr>
          <p:spPr>
            <a:xfrm flipH="1">
              <a:off x="3570316" y="2643448"/>
              <a:ext cx="1" cy="3727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3058859" y="3545847"/>
              <a:ext cx="1022917" cy="2957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数据递交应用层</a:t>
              </a:r>
              <a:endParaRPr lang="zh-CN" altLang="en-US" sz="900"/>
            </a:p>
          </p:txBody>
        </p:sp>
        <p:cxnSp>
          <p:nvCxnSpPr>
            <p:cNvPr id="30" name="直接箭头连接符 29"/>
            <p:cNvCxnSpPr>
              <a:stCxn id="24" idx="2"/>
              <a:endCxn id="29" idx="0"/>
            </p:cNvCxnSpPr>
            <p:nvPr/>
          </p:nvCxnSpPr>
          <p:spPr>
            <a:xfrm>
              <a:off x="3570316" y="3311916"/>
              <a:ext cx="2" cy="2339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9" idx="2"/>
            </p:cNvCxnSpPr>
            <p:nvPr/>
          </p:nvCxnSpPr>
          <p:spPr>
            <a:xfrm flipH="1">
              <a:off x="3570316" y="3841577"/>
              <a:ext cx="2" cy="2981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1249536" y="4139739"/>
              <a:ext cx="232078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16" idx="2"/>
            </p:cNvCxnSpPr>
            <p:nvPr/>
          </p:nvCxnSpPr>
          <p:spPr>
            <a:xfrm>
              <a:off x="2086494" y="3058626"/>
              <a:ext cx="0" cy="10811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8247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427028" y="654186"/>
            <a:ext cx="5878524" cy="4373628"/>
            <a:chOff x="427028" y="654186"/>
            <a:chExt cx="5878524" cy="4373628"/>
          </a:xfrm>
        </p:grpSpPr>
        <p:sp>
          <p:nvSpPr>
            <p:cNvPr id="4" name="圆角矩形 3"/>
            <p:cNvSpPr/>
            <p:nvPr/>
          </p:nvSpPr>
          <p:spPr>
            <a:xfrm>
              <a:off x="1487075" y="1549034"/>
              <a:ext cx="1347564" cy="2388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应用层请求发送数据</a:t>
              </a:r>
              <a:endParaRPr lang="zh-CN" altLang="en-US" sz="900"/>
            </a:p>
          </p:txBody>
        </p:sp>
        <p:sp>
          <p:nvSpPr>
            <p:cNvPr id="5" name="流程图: 决策 4"/>
            <p:cNvSpPr/>
            <p:nvPr/>
          </p:nvSpPr>
          <p:spPr>
            <a:xfrm>
              <a:off x="1494277" y="2022258"/>
              <a:ext cx="1333159" cy="43987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窗口已满？</a:t>
              </a:r>
              <a:endParaRPr lang="zh-CN" altLang="en-US" sz="900"/>
            </a:p>
          </p:txBody>
        </p:sp>
        <p:cxnSp>
          <p:nvCxnSpPr>
            <p:cNvPr id="6" name="直接箭头连接符 5"/>
            <p:cNvCxnSpPr>
              <a:stCxn id="4" idx="2"/>
              <a:endCxn id="5" idx="0"/>
            </p:cNvCxnSpPr>
            <p:nvPr/>
          </p:nvCxnSpPr>
          <p:spPr>
            <a:xfrm>
              <a:off x="2160857" y="1787932"/>
              <a:ext cx="0" cy="23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524709" y="2660530"/>
              <a:ext cx="730512" cy="2388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拒绝发送</a:t>
              </a:r>
              <a:endParaRPr lang="zh-CN" altLang="en-US" sz="900"/>
            </a:p>
          </p:txBody>
        </p:sp>
        <p:cxnSp>
          <p:nvCxnSpPr>
            <p:cNvPr id="10" name="肘形连接符 9"/>
            <p:cNvCxnSpPr>
              <a:stCxn id="5" idx="1"/>
            </p:cNvCxnSpPr>
            <p:nvPr/>
          </p:nvCxnSpPr>
          <p:spPr>
            <a:xfrm rot="10800000" flipV="1">
              <a:off x="889965" y="2242194"/>
              <a:ext cx="604312" cy="41833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255221" y="2016810"/>
              <a:ext cx="3433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Yes</a:t>
              </a:r>
              <a:endParaRPr lang="zh-CN" altLang="en-US" sz="9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160856" y="2429698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No</a:t>
              </a:r>
              <a:endParaRPr lang="zh-CN" altLang="en-US" sz="9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463402" y="2779979"/>
              <a:ext cx="1394907" cy="3426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将当前数据做成数据包，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并编上序号放入窗口</a:t>
              </a:r>
              <a:endParaRPr lang="zh-CN" altLang="en-US" sz="900"/>
            </a:p>
          </p:txBody>
        </p:sp>
        <p:cxnSp>
          <p:nvCxnSpPr>
            <p:cNvPr id="16" name="直接箭头连接符 15"/>
            <p:cNvCxnSpPr>
              <a:stCxn id="5" idx="2"/>
              <a:endCxn id="15" idx="0"/>
            </p:cNvCxnSpPr>
            <p:nvPr/>
          </p:nvCxnSpPr>
          <p:spPr>
            <a:xfrm flipH="1">
              <a:off x="2160856" y="2462130"/>
              <a:ext cx="1" cy="3178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1519873" y="3364073"/>
              <a:ext cx="1281964" cy="288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向网络层发送数据包</a:t>
              </a:r>
              <a:endParaRPr lang="zh-CN" altLang="en-US" sz="900"/>
            </a:p>
          </p:txBody>
        </p:sp>
        <p:cxnSp>
          <p:nvCxnSpPr>
            <p:cNvPr id="20" name="直接箭头连接符 19"/>
            <p:cNvCxnSpPr>
              <a:stCxn id="15" idx="2"/>
              <a:endCxn id="19" idx="0"/>
            </p:cNvCxnSpPr>
            <p:nvPr/>
          </p:nvCxnSpPr>
          <p:spPr>
            <a:xfrm flipH="1">
              <a:off x="2160855" y="3122631"/>
              <a:ext cx="1" cy="2414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1715670" y="3894018"/>
              <a:ext cx="890370" cy="3274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启动对该数据包的定时器</a:t>
              </a:r>
              <a:endParaRPr lang="zh-CN" altLang="en-US" sz="900"/>
            </a:p>
          </p:txBody>
        </p:sp>
        <p:cxnSp>
          <p:nvCxnSpPr>
            <p:cNvPr id="24" name="直接箭头连接符 23"/>
            <p:cNvCxnSpPr>
              <a:stCxn id="19" idx="2"/>
              <a:endCxn id="23" idx="0"/>
            </p:cNvCxnSpPr>
            <p:nvPr/>
          </p:nvCxnSpPr>
          <p:spPr>
            <a:xfrm>
              <a:off x="2160855" y="3652577"/>
              <a:ext cx="0" cy="2414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3682539" y="654186"/>
              <a:ext cx="939338" cy="4325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发送方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等待数据</a:t>
              </a:r>
              <a:endParaRPr lang="zh-CN" altLang="en-US" sz="900"/>
            </a:p>
          </p:txBody>
        </p:sp>
        <p:cxnSp>
          <p:nvCxnSpPr>
            <p:cNvPr id="28" name="肘形连接符 27"/>
            <p:cNvCxnSpPr>
              <a:stCxn id="27" idx="4"/>
              <a:endCxn id="4" idx="0"/>
            </p:cNvCxnSpPr>
            <p:nvPr/>
          </p:nvCxnSpPr>
          <p:spPr>
            <a:xfrm rot="5400000">
              <a:off x="2925378" y="322204"/>
              <a:ext cx="462310" cy="19913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肘形连接符 30"/>
            <p:cNvCxnSpPr>
              <a:endCxn id="27" idx="0"/>
            </p:cNvCxnSpPr>
            <p:nvPr/>
          </p:nvCxnSpPr>
          <p:spPr>
            <a:xfrm rot="5400000" flipH="1" flipV="1">
              <a:off x="102804" y="978410"/>
              <a:ext cx="4373628" cy="3725180"/>
            </a:xfrm>
            <a:prstGeom prst="bentConnector3">
              <a:avLst>
                <a:gd name="adj1" fmla="val 105227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圆角矩形 38"/>
            <p:cNvSpPr/>
            <p:nvPr/>
          </p:nvSpPr>
          <p:spPr>
            <a:xfrm>
              <a:off x="3535803" y="1549034"/>
              <a:ext cx="1232812" cy="2388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网络层发来数据包</a:t>
              </a:r>
              <a:endParaRPr lang="zh-CN" altLang="en-US" sz="900"/>
            </a:p>
          </p:txBody>
        </p:sp>
        <p:cxnSp>
          <p:nvCxnSpPr>
            <p:cNvPr id="40" name="直接箭头连接符 39"/>
            <p:cNvCxnSpPr>
              <a:stCxn id="27" idx="4"/>
              <a:endCxn id="39" idx="0"/>
            </p:cNvCxnSpPr>
            <p:nvPr/>
          </p:nvCxnSpPr>
          <p:spPr>
            <a:xfrm>
              <a:off x="4152208" y="1086724"/>
              <a:ext cx="1" cy="4623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H="1">
              <a:off x="889964" y="2899428"/>
              <a:ext cx="3" cy="21283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427028" y="5027814"/>
              <a:ext cx="54127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23" idx="2"/>
            </p:cNvCxnSpPr>
            <p:nvPr/>
          </p:nvCxnSpPr>
          <p:spPr>
            <a:xfrm>
              <a:off x="2160855" y="4221479"/>
              <a:ext cx="0" cy="80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流程图: 决策 59"/>
            <p:cNvSpPr/>
            <p:nvPr/>
          </p:nvSpPr>
          <p:spPr>
            <a:xfrm>
              <a:off x="3583224" y="2030306"/>
              <a:ext cx="1136753" cy="43987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数据包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完好？</a:t>
              </a:r>
              <a:endParaRPr lang="zh-CN" altLang="en-US" sz="900"/>
            </a:p>
          </p:txBody>
        </p:sp>
        <p:cxnSp>
          <p:nvCxnSpPr>
            <p:cNvPr id="61" name="直接箭头连接符 60"/>
            <p:cNvCxnSpPr>
              <a:stCxn id="39" idx="2"/>
              <a:endCxn id="60" idx="0"/>
            </p:cNvCxnSpPr>
            <p:nvPr/>
          </p:nvCxnSpPr>
          <p:spPr>
            <a:xfrm flipH="1">
              <a:off x="4151601" y="1787932"/>
              <a:ext cx="608" cy="2423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肘形连接符 65"/>
            <p:cNvCxnSpPr>
              <a:stCxn id="60" idx="1"/>
            </p:cNvCxnSpPr>
            <p:nvPr/>
          </p:nvCxnSpPr>
          <p:spPr>
            <a:xfrm rot="10800000" flipV="1">
              <a:off x="3066490" y="2250241"/>
              <a:ext cx="516734" cy="2777571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文本框 68"/>
            <p:cNvSpPr txBox="1"/>
            <p:nvPr/>
          </p:nvSpPr>
          <p:spPr>
            <a:xfrm>
              <a:off x="3351573" y="2024858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No</a:t>
              </a:r>
              <a:endParaRPr lang="zh-CN" altLang="en-US" sz="900"/>
            </a:p>
          </p:txBody>
        </p:sp>
        <p:sp>
          <p:nvSpPr>
            <p:cNvPr id="71" name="流程图: 决策 70"/>
            <p:cNvSpPr/>
            <p:nvPr/>
          </p:nvSpPr>
          <p:spPr>
            <a:xfrm>
              <a:off x="3277923" y="2682780"/>
              <a:ext cx="1747353" cy="455204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该包的序号在发送窗口中？</a:t>
              </a:r>
              <a:endParaRPr lang="zh-CN" altLang="en-US" sz="900"/>
            </a:p>
          </p:txBody>
        </p:sp>
        <p:cxnSp>
          <p:nvCxnSpPr>
            <p:cNvPr id="73" name="肘形连接符 72"/>
            <p:cNvCxnSpPr>
              <a:stCxn id="71" idx="1"/>
            </p:cNvCxnSpPr>
            <p:nvPr/>
          </p:nvCxnSpPr>
          <p:spPr>
            <a:xfrm rot="10800000" flipV="1">
              <a:off x="3066491" y="2910382"/>
              <a:ext cx="211433" cy="211743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文本框 75"/>
            <p:cNvSpPr txBox="1"/>
            <p:nvPr/>
          </p:nvSpPr>
          <p:spPr>
            <a:xfrm>
              <a:off x="3066490" y="2699590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No</a:t>
              </a:r>
              <a:endParaRPr lang="zh-CN" altLang="en-US" sz="90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202919" y="2449333"/>
              <a:ext cx="3433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Yes</a:t>
              </a:r>
              <a:endParaRPr lang="zh-CN" altLang="en-US" sz="900"/>
            </a:p>
          </p:txBody>
        </p:sp>
        <p:cxnSp>
          <p:nvCxnSpPr>
            <p:cNvPr id="80" name="直接箭头连接符 79"/>
            <p:cNvCxnSpPr>
              <a:stCxn id="60" idx="2"/>
              <a:endCxn id="71" idx="0"/>
            </p:cNvCxnSpPr>
            <p:nvPr/>
          </p:nvCxnSpPr>
          <p:spPr>
            <a:xfrm flipH="1">
              <a:off x="4151600" y="2470178"/>
              <a:ext cx="1" cy="2126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>
            <a:xfrm>
              <a:off x="3799049" y="4492016"/>
              <a:ext cx="705100" cy="2343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窗口右规</a:t>
              </a:r>
              <a:endParaRPr lang="zh-CN" altLang="en-US" sz="900"/>
            </a:p>
          </p:txBody>
        </p:sp>
        <p:sp>
          <p:nvSpPr>
            <p:cNvPr id="111" name="圆角矩形 110"/>
            <p:cNvSpPr/>
            <p:nvPr/>
          </p:nvSpPr>
          <p:spPr>
            <a:xfrm>
              <a:off x="5427606" y="1549034"/>
              <a:ext cx="825607" cy="2388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计时器超时</a:t>
              </a:r>
              <a:endParaRPr lang="zh-CN" altLang="en-US" sz="900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5375266" y="2056350"/>
              <a:ext cx="930286" cy="3615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重传发出超时事件的数据包</a:t>
              </a:r>
              <a:endParaRPr lang="zh-CN" altLang="en-US" sz="900"/>
            </a:p>
          </p:txBody>
        </p:sp>
        <p:cxnSp>
          <p:nvCxnSpPr>
            <p:cNvPr id="113" name="直接箭头连接符 112"/>
            <p:cNvCxnSpPr>
              <a:stCxn id="111" idx="2"/>
              <a:endCxn id="112" idx="0"/>
            </p:cNvCxnSpPr>
            <p:nvPr/>
          </p:nvCxnSpPr>
          <p:spPr>
            <a:xfrm flipH="1">
              <a:off x="5840409" y="1787932"/>
              <a:ext cx="1" cy="2684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肘形连接符 115"/>
            <p:cNvCxnSpPr>
              <a:stCxn id="27" idx="4"/>
              <a:endCxn id="111" idx="0"/>
            </p:cNvCxnSpPr>
            <p:nvPr/>
          </p:nvCxnSpPr>
          <p:spPr>
            <a:xfrm rot="16200000" flipH="1">
              <a:off x="4765154" y="473778"/>
              <a:ext cx="462310" cy="16882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矩形 129"/>
            <p:cNvSpPr/>
            <p:nvPr/>
          </p:nvSpPr>
          <p:spPr>
            <a:xfrm>
              <a:off x="5455138" y="2652927"/>
              <a:ext cx="770542" cy="3615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重启该数据包的定时器</a:t>
              </a:r>
              <a:endParaRPr lang="zh-CN" altLang="en-US" sz="900"/>
            </a:p>
          </p:txBody>
        </p:sp>
        <p:cxnSp>
          <p:nvCxnSpPr>
            <p:cNvPr id="131" name="直接箭头连接符 130"/>
            <p:cNvCxnSpPr>
              <a:stCxn id="112" idx="2"/>
              <a:endCxn id="130" idx="0"/>
            </p:cNvCxnSpPr>
            <p:nvPr/>
          </p:nvCxnSpPr>
          <p:spPr>
            <a:xfrm>
              <a:off x="5840409" y="2417938"/>
              <a:ext cx="0" cy="2349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>
              <a:stCxn id="130" idx="2"/>
            </p:cNvCxnSpPr>
            <p:nvPr/>
          </p:nvCxnSpPr>
          <p:spPr>
            <a:xfrm flipH="1">
              <a:off x="5839801" y="3014515"/>
              <a:ext cx="608" cy="20132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矩形 53"/>
            <p:cNvSpPr/>
            <p:nvPr/>
          </p:nvSpPr>
          <p:spPr>
            <a:xfrm>
              <a:off x="3569478" y="3351254"/>
              <a:ext cx="1164242" cy="3736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将窗口中对应数据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包标记为已确认</a:t>
              </a:r>
              <a:endParaRPr lang="zh-CN" altLang="en-US" sz="900"/>
            </a:p>
          </p:txBody>
        </p:sp>
        <p:cxnSp>
          <p:nvCxnSpPr>
            <p:cNvPr id="56" name="直接箭头连接符 55"/>
            <p:cNvCxnSpPr>
              <a:stCxn id="71" idx="2"/>
              <a:endCxn id="54" idx="0"/>
            </p:cNvCxnSpPr>
            <p:nvPr/>
          </p:nvCxnSpPr>
          <p:spPr>
            <a:xfrm flipH="1">
              <a:off x="4151599" y="3137984"/>
              <a:ext cx="1" cy="2132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54" idx="2"/>
              <a:endCxn id="63" idx="0"/>
            </p:cNvCxnSpPr>
            <p:nvPr/>
          </p:nvCxnSpPr>
          <p:spPr>
            <a:xfrm>
              <a:off x="4151599" y="3724902"/>
              <a:ext cx="1331" cy="2208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3707745" y="3945758"/>
              <a:ext cx="890370" cy="3274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/>
                <a:t>停止</a:t>
              </a:r>
              <a:r>
                <a:rPr lang="zh-CN" altLang="en-US" sz="900" smtClean="0"/>
                <a:t>对该数据包的定时器</a:t>
              </a:r>
              <a:endParaRPr lang="zh-CN" altLang="en-US" sz="900"/>
            </a:p>
          </p:txBody>
        </p:sp>
        <p:cxnSp>
          <p:nvCxnSpPr>
            <p:cNvPr id="67" name="直接箭头连接符 66"/>
            <p:cNvCxnSpPr>
              <a:stCxn id="63" idx="2"/>
              <a:endCxn id="83" idx="0"/>
            </p:cNvCxnSpPr>
            <p:nvPr/>
          </p:nvCxnSpPr>
          <p:spPr>
            <a:xfrm flipH="1">
              <a:off x="4151599" y="4273219"/>
              <a:ext cx="1331" cy="2187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83" idx="2"/>
            </p:cNvCxnSpPr>
            <p:nvPr/>
          </p:nvCxnSpPr>
          <p:spPr>
            <a:xfrm>
              <a:off x="4151599" y="4726343"/>
              <a:ext cx="0" cy="3014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2630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>
            <a:off x="1245087" y="942108"/>
            <a:ext cx="3393018" cy="4837150"/>
            <a:chOff x="1245087" y="942108"/>
            <a:chExt cx="3393018" cy="4837150"/>
          </a:xfrm>
        </p:grpSpPr>
        <p:sp>
          <p:nvSpPr>
            <p:cNvPr id="4" name="椭圆 3"/>
            <p:cNvSpPr/>
            <p:nvPr/>
          </p:nvSpPr>
          <p:spPr>
            <a:xfrm>
              <a:off x="3100648" y="942108"/>
              <a:ext cx="939338" cy="4325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/>
                <a:t>接收</a:t>
              </a:r>
              <a:r>
                <a:rPr lang="zh-CN" altLang="en-US" sz="900" smtClean="0"/>
                <a:t>方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等待数据</a:t>
              </a:r>
              <a:endParaRPr lang="zh-CN" altLang="en-US" sz="90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3017069" y="1612512"/>
              <a:ext cx="1106496" cy="2388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网络层发来数据</a:t>
              </a:r>
              <a:endParaRPr lang="zh-CN" altLang="en-US" sz="900"/>
            </a:p>
          </p:txBody>
        </p:sp>
        <p:cxnSp>
          <p:nvCxnSpPr>
            <p:cNvPr id="6" name="直接箭头连接符 5"/>
            <p:cNvCxnSpPr>
              <a:stCxn id="4" idx="4"/>
              <a:endCxn id="5" idx="0"/>
            </p:cNvCxnSpPr>
            <p:nvPr/>
          </p:nvCxnSpPr>
          <p:spPr>
            <a:xfrm>
              <a:off x="3570317" y="1374646"/>
              <a:ext cx="0" cy="2378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流程图: 决策 8"/>
            <p:cNvSpPr/>
            <p:nvPr/>
          </p:nvSpPr>
          <p:spPr>
            <a:xfrm>
              <a:off x="3017069" y="2108614"/>
              <a:ext cx="1106496" cy="438103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数据包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完好？</a:t>
              </a:r>
              <a:endParaRPr lang="zh-CN" altLang="en-US" sz="900"/>
            </a:p>
          </p:txBody>
        </p:sp>
        <p:cxnSp>
          <p:nvCxnSpPr>
            <p:cNvPr id="10" name="直接箭头连接符 9"/>
            <p:cNvCxnSpPr>
              <a:stCxn id="5" idx="2"/>
              <a:endCxn id="9" idx="0"/>
            </p:cNvCxnSpPr>
            <p:nvPr/>
          </p:nvCxnSpPr>
          <p:spPr>
            <a:xfrm>
              <a:off x="3570317" y="1851410"/>
              <a:ext cx="0" cy="2572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9" idx="1"/>
              <a:endCxn id="16" idx="0"/>
            </p:cNvCxnSpPr>
            <p:nvPr/>
          </p:nvCxnSpPr>
          <p:spPr>
            <a:xfrm rot="10800000" flipV="1">
              <a:off x="2082339" y="2327666"/>
              <a:ext cx="934731" cy="252690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1474374" y="2580356"/>
              <a:ext cx="1215928" cy="2308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重发上一个包的确认</a:t>
              </a:r>
              <a:endParaRPr lang="zh-CN" altLang="en-US" sz="90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786815" y="2104261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No</a:t>
              </a:r>
              <a:endParaRPr lang="zh-CN" altLang="en-US" sz="900"/>
            </a:p>
          </p:txBody>
        </p:sp>
        <p:cxnSp>
          <p:nvCxnSpPr>
            <p:cNvPr id="20" name="肘形连接符 19"/>
            <p:cNvCxnSpPr>
              <a:endCxn id="4" idx="0"/>
            </p:cNvCxnSpPr>
            <p:nvPr/>
          </p:nvCxnSpPr>
          <p:spPr>
            <a:xfrm rot="5400000" flipH="1" flipV="1">
              <a:off x="-10871" y="2198069"/>
              <a:ext cx="4837149" cy="2325228"/>
            </a:xfrm>
            <a:prstGeom prst="bentConnector3">
              <a:avLst>
                <a:gd name="adj1" fmla="val 104726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3524974" y="2509974"/>
              <a:ext cx="3433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Yes</a:t>
              </a:r>
              <a:endParaRPr lang="zh-CN" altLang="en-US" sz="900"/>
            </a:p>
          </p:txBody>
        </p:sp>
        <p:cxnSp>
          <p:nvCxnSpPr>
            <p:cNvPr id="25" name="直接箭头连接符 24"/>
            <p:cNvCxnSpPr>
              <a:stCxn id="9" idx="2"/>
              <a:endCxn id="40" idx="0"/>
            </p:cNvCxnSpPr>
            <p:nvPr/>
          </p:nvCxnSpPr>
          <p:spPr>
            <a:xfrm>
              <a:off x="3570317" y="2546717"/>
              <a:ext cx="0" cy="3175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1245087" y="5779258"/>
              <a:ext cx="232078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16" idx="2"/>
            </p:cNvCxnSpPr>
            <p:nvPr/>
          </p:nvCxnSpPr>
          <p:spPr>
            <a:xfrm>
              <a:off x="2082338" y="2811213"/>
              <a:ext cx="0" cy="29680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流程图: 决策 39"/>
            <p:cNvSpPr/>
            <p:nvPr/>
          </p:nvSpPr>
          <p:spPr>
            <a:xfrm>
              <a:off x="2898831" y="2864218"/>
              <a:ext cx="1342971" cy="418257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数据包在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窗口内？</a:t>
              </a:r>
              <a:endParaRPr lang="zh-CN" altLang="en-US" sz="900"/>
            </a:p>
          </p:txBody>
        </p:sp>
        <p:sp>
          <p:nvSpPr>
            <p:cNvPr id="44" name="矩形 43"/>
            <p:cNvSpPr/>
            <p:nvPr/>
          </p:nvSpPr>
          <p:spPr>
            <a:xfrm>
              <a:off x="2836197" y="3521697"/>
              <a:ext cx="1468242" cy="2308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数据包放入窗口对应位置</a:t>
              </a:r>
              <a:endParaRPr lang="zh-CN" altLang="en-US" sz="900"/>
            </a:p>
          </p:txBody>
        </p:sp>
        <p:cxnSp>
          <p:nvCxnSpPr>
            <p:cNvPr id="46" name="直接箭头连接符 45"/>
            <p:cNvCxnSpPr>
              <a:stCxn id="40" idx="2"/>
              <a:endCxn id="44" idx="0"/>
            </p:cNvCxnSpPr>
            <p:nvPr/>
          </p:nvCxnSpPr>
          <p:spPr>
            <a:xfrm>
              <a:off x="3570317" y="3282475"/>
              <a:ext cx="1" cy="2392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肘形连接符 48"/>
            <p:cNvCxnSpPr>
              <a:stCxn id="40" idx="1"/>
            </p:cNvCxnSpPr>
            <p:nvPr/>
          </p:nvCxnSpPr>
          <p:spPr>
            <a:xfrm rot="10800000" flipV="1">
              <a:off x="2086801" y="3073346"/>
              <a:ext cx="812031" cy="2705911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2651332" y="2867626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No</a:t>
              </a:r>
              <a:endParaRPr lang="zh-CN" altLang="en-US" sz="90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531913" y="3252247"/>
              <a:ext cx="3433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Yes</a:t>
              </a:r>
              <a:endParaRPr lang="zh-CN" altLang="en-US" sz="900"/>
            </a:p>
          </p:txBody>
        </p:sp>
        <p:sp>
          <p:nvSpPr>
            <p:cNvPr id="56" name="流程图: 决策 55"/>
            <p:cNvSpPr/>
            <p:nvPr/>
          </p:nvSpPr>
          <p:spPr>
            <a:xfrm>
              <a:off x="2799669" y="3991776"/>
              <a:ext cx="1541298" cy="403931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窗口左边缘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有数据包？</a:t>
              </a:r>
              <a:endParaRPr lang="zh-CN" altLang="en-US" sz="900"/>
            </a:p>
          </p:txBody>
        </p:sp>
        <p:cxnSp>
          <p:nvCxnSpPr>
            <p:cNvPr id="57" name="直接箭头连接符 56"/>
            <p:cNvCxnSpPr>
              <a:stCxn id="44" idx="2"/>
              <a:endCxn id="56" idx="0"/>
            </p:cNvCxnSpPr>
            <p:nvPr/>
          </p:nvCxnSpPr>
          <p:spPr>
            <a:xfrm>
              <a:off x="3570318" y="3752554"/>
              <a:ext cx="0" cy="2392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矩形 61"/>
            <p:cNvSpPr/>
            <p:nvPr/>
          </p:nvSpPr>
          <p:spPr>
            <a:xfrm>
              <a:off x="2836197" y="4644174"/>
              <a:ext cx="1468242" cy="2308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/>
                <a:t>左</a:t>
              </a:r>
              <a:r>
                <a:rPr lang="zh-CN" altLang="en-US" sz="900" smtClean="0"/>
                <a:t>边缘数据包递交应用层</a:t>
              </a:r>
              <a:endParaRPr lang="zh-CN" altLang="en-US" sz="900"/>
            </a:p>
          </p:txBody>
        </p:sp>
        <p:cxnSp>
          <p:nvCxnSpPr>
            <p:cNvPr id="63" name="直接箭头连接符 62"/>
            <p:cNvCxnSpPr>
              <a:stCxn id="56" idx="2"/>
              <a:endCxn id="62" idx="0"/>
            </p:cNvCxnSpPr>
            <p:nvPr/>
          </p:nvCxnSpPr>
          <p:spPr>
            <a:xfrm>
              <a:off x="3570318" y="4395707"/>
              <a:ext cx="0" cy="2484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/>
          </p:nvSpPr>
          <p:spPr>
            <a:xfrm>
              <a:off x="3554343" y="4388206"/>
              <a:ext cx="3433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Yes</a:t>
              </a:r>
              <a:endParaRPr lang="zh-CN" altLang="en-US" sz="90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318787" y="3991776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No</a:t>
              </a:r>
              <a:endParaRPr lang="zh-CN" altLang="en-US" sz="900"/>
            </a:p>
          </p:txBody>
        </p:sp>
        <p:cxnSp>
          <p:nvCxnSpPr>
            <p:cNvPr id="69" name="肘形连接符 68"/>
            <p:cNvCxnSpPr>
              <a:stCxn id="62" idx="2"/>
              <a:endCxn id="56" idx="1"/>
            </p:cNvCxnSpPr>
            <p:nvPr/>
          </p:nvCxnSpPr>
          <p:spPr>
            <a:xfrm rot="5400000" flipH="1">
              <a:off x="2844349" y="4149063"/>
              <a:ext cx="681289" cy="770649"/>
            </a:xfrm>
            <a:prstGeom prst="bentConnector4">
              <a:avLst>
                <a:gd name="adj1" fmla="val -18025"/>
                <a:gd name="adj2" fmla="val 129663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>
            <a:xfrm>
              <a:off x="2930008" y="5289026"/>
              <a:ext cx="1271698" cy="2200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发送该数据包的确认</a:t>
              </a:r>
              <a:endParaRPr lang="zh-CN" altLang="en-US" sz="900"/>
            </a:p>
          </p:txBody>
        </p:sp>
        <p:cxnSp>
          <p:nvCxnSpPr>
            <p:cNvPr id="77" name="肘形连接符 76"/>
            <p:cNvCxnSpPr>
              <a:stCxn id="56" idx="3"/>
              <a:endCxn id="75" idx="0"/>
            </p:cNvCxnSpPr>
            <p:nvPr/>
          </p:nvCxnSpPr>
          <p:spPr>
            <a:xfrm flipH="1">
              <a:off x="3565857" y="4193742"/>
              <a:ext cx="775110" cy="1095284"/>
            </a:xfrm>
            <a:prstGeom prst="bentConnector4">
              <a:avLst>
                <a:gd name="adj1" fmla="val -29493"/>
                <a:gd name="adj2" fmla="val 83369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75" idx="2"/>
            </p:cNvCxnSpPr>
            <p:nvPr/>
          </p:nvCxnSpPr>
          <p:spPr>
            <a:xfrm>
              <a:off x="3565857" y="5509072"/>
              <a:ext cx="0" cy="2701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9737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2451</TotalTime>
  <Words>628</Words>
  <Application>Microsoft Office PowerPoint</Application>
  <PresentationFormat>全屏显示(4:3)</PresentationFormat>
  <Paragraphs>192</Paragraphs>
  <Slides>10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 晓光</dc:creator>
  <cp:lastModifiedBy>朱 晓光</cp:lastModifiedBy>
  <cp:revision>50</cp:revision>
  <dcterms:created xsi:type="dcterms:W3CDTF">2018-12-08T08:54:14Z</dcterms:created>
  <dcterms:modified xsi:type="dcterms:W3CDTF">2018-12-12T18:26:55Z</dcterms:modified>
</cp:coreProperties>
</file>