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Group 18"/>
          <p:cNvGrpSpPr/>
          <p:nvPr/>
        </p:nvGrpSpPr>
        <p:grpSpPr>
          <a:xfrm>
            <a:off x="958215" y="483235"/>
            <a:ext cx="2448560" cy="4566285"/>
            <a:chOff x="1509" y="761"/>
            <a:chExt cx="3856" cy="7191"/>
          </a:xfrm>
        </p:grpSpPr>
        <p:sp>
          <p:nvSpPr>
            <p:cNvPr id="4" name="Rounded Rectangle 3"/>
            <p:cNvSpPr/>
            <p:nvPr/>
          </p:nvSpPr>
          <p:spPr>
            <a:xfrm>
              <a:off x="1968" y="761"/>
              <a:ext cx="2939" cy="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cbuf_getputloc()</a:t>
              </a:r>
              <a:endParaRPr lang="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10" y="1812"/>
              <a:ext cx="3855" cy="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P可向缓冲区写信号灯</a:t>
              </a:r>
              <a:endParaRPr lang="" altLang="en-US"/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3438" y="1286"/>
              <a:ext cx="0" cy="52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511" y="2852"/>
              <a:ext cx="3855" cy="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P</a:t>
              </a:r>
              <a:r>
                <a:rPr lang="" altLang="en-US"/>
                <a:t>状态变量操作</a:t>
              </a:r>
              <a:r>
                <a:rPr lang="en-US" altLang="en-US"/>
                <a:t>信号灯</a:t>
              </a:r>
              <a:endParaRPr lang="en-US" altLang="en-US"/>
            </a:p>
          </p:txBody>
        </p:sp>
        <p:cxnSp>
          <p:nvCxnSpPr>
            <p:cNvPr id="8" name="Straight Arrow Connector 7"/>
            <p:cNvCxnSpPr>
              <a:stCxn id="5" idx="2"/>
              <a:endCxn id="7" idx="0"/>
            </p:cNvCxnSpPr>
            <p:nvPr/>
          </p:nvCxnSpPr>
          <p:spPr>
            <a:xfrm>
              <a:off x="3438" y="2338"/>
              <a:ext cx="1" cy="51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062" y="3889"/>
              <a:ext cx="2754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retval := oneoff</a:t>
              </a:r>
              <a:endParaRPr lang="" altLang="en-US"/>
            </a:p>
          </p:txBody>
        </p:sp>
        <p:cxnSp>
          <p:nvCxnSpPr>
            <p:cNvPr id="10" name="Straight Arrow Connector 9"/>
            <p:cNvCxnSpPr>
              <a:stCxn id="9" idx="2"/>
              <a:endCxn id="11" idx="0"/>
            </p:cNvCxnSpPr>
            <p:nvPr/>
          </p:nvCxnSpPr>
          <p:spPr>
            <a:xfrm flipH="1">
              <a:off x="3437" y="4416"/>
              <a:ext cx="2" cy="53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60" y="4946"/>
              <a:ext cx="3554" cy="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oneoff = (oneoff + 1)</a:t>
              </a:r>
              <a:endParaRPr lang="" altLang="en-US"/>
            </a:p>
            <a:p>
              <a:pPr algn="ctr"/>
              <a:r>
                <a:rPr lang="" altLang="en-US"/>
                <a:t>	% num_cells</a:t>
              </a:r>
              <a:endParaRPr lang="" altLang="en-US"/>
            </a:p>
          </p:txBody>
        </p:sp>
        <p:cxnSp>
          <p:nvCxnSpPr>
            <p:cNvPr id="12" name="Straight Arrow Connector 11"/>
            <p:cNvCxnSpPr>
              <a:stCxn id="7" idx="2"/>
              <a:endCxn id="9" idx="0"/>
            </p:cNvCxnSpPr>
            <p:nvPr/>
          </p:nvCxnSpPr>
          <p:spPr>
            <a:xfrm>
              <a:off x="3439" y="3378"/>
              <a:ext cx="0" cy="5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09" y="6368"/>
              <a:ext cx="3855" cy="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V</a:t>
              </a:r>
              <a:r>
                <a:rPr lang="en-US" altLang="en-US"/>
                <a:t>状态变量操作信号灯</a:t>
              </a:r>
              <a:endParaRPr lang="en-US" altLang="en-US"/>
            </a:p>
          </p:txBody>
        </p:sp>
        <p:cxnSp>
          <p:nvCxnSpPr>
            <p:cNvPr id="15" name="Straight Arrow Connector 14"/>
            <p:cNvCxnSpPr>
              <a:stCxn id="11" idx="2"/>
              <a:endCxn id="14" idx="0"/>
            </p:cNvCxnSpPr>
            <p:nvPr/>
          </p:nvCxnSpPr>
          <p:spPr>
            <a:xfrm>
              <a:off x="3437" y="5827"/>
              <a:ext cx="0" cy="5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2380" y="7428"/>
              <a:ext cx="2112" cy="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返回retval</a:t>
              </a:r>
              <a:endParaRPr lang="" altLang="en-US"/>
            </a:p>
          </p:txBody>
        </p:sp>
        <p:cxnSp>
          <p:nvCxnSpPr>
            <p:cNvPr id="18" name="Straight Arrow Connector 17"/>
            <p:cNvCxnSpPr>
              <a:stCxn id="14" idx="2"/>
              <a:endCxn id="17" idx="0"/>
            </p:cNvCxnSpPr>
            <p:nvPr/>
          </p:nvCxnSpPr>
          <p:spPr>
            <a:xfrm flipH="1">
              <a:off x="3436" y="6894"/>
              <a:ext cx="1" cy="53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708525" y="483235"/>
            <a:ext cx="2447290" cy="1661160"/>
            <a:chOff x="7415" y="761"/>
            <a:chExt cx="3854" cy="2616"/>
          </a:xfrm>
        </p:grpSpPr>
        <p:sp>
          <p:nvSpPr>
            <p:cNvPr id="21" name="Rounded Rectangle 20"/>
            <p:cNvSpPr/>
            <p:nvPr/>
          </p:nvSpPr>
          <p:spPr>
            <a:xfrm>
              <a:off x="8104" y="761"/>
              <a:ext cx="2476" cy="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cbuf_</a:t>
              </a:r>
              <a:r>
                <a:rPr lang="" altLang="en-US"/>
                <a:t>regput</a:t>
              </a:r>
              <a:r>
                <a:rPr lang="en-US" altLang="en-US"/>
                <a:t>()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15" y="1812"/>
              <a:ext cx="3855" cy="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V可从缓冲区读</a:t>
              </a:r>
              <a:r>
                <a:rPr lang="en-US" altLang="en-US"/>
                <a:t>信号灯</a:t>
              </a:r>
              <a:endParaRPr lang="en-US" altLang="en-US"/>
            </a:p>
          </p:txBody>
        </p:sp>
        <p:cxnSp>
          <p:nvCxnSpPr>
            <p:cNvPr id="24" name="Straight Arrow Connector 23"/>
            <p:cNvCxnSpPr>
              <a:stCxn id="21" idx="2"/>
              <a:endCxn id="23" idx="0"/>
            </p:cNvCxnSpPr>
            <p:nvPr/>
          </p:nvCxnSpPr>
          <p:spPr>
            <a:xfrm>
              <a:off x="9342" y="1286"/>
              <a:ext cx="1" cy="52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743" y="2853"/>
              <a:ext cx="1199" cy="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返回</a:t>
              </a:r>
              <a:endParaRPr lang="en-US" altLang="en-US"/>
            </a:p>
          </p:txBody>
        </p:sp>
        <p:cxnSp>
          <p:nvCxnSpPr>
            <p:cNvPr id="26" name="Straight Arrow Connector 25"/>
            <p:cNvCxnSpPr>
              <a:stCxn id="23" idx="2"/>
              <a:endCxn id="25" idx="0"/>
            </p:cNvCxnSpPr>
            <p:nvPr/>
          </p:nvCxnSpPr>
          <p:spPr>
            <a:xfrm>
              <a:off x="9343" y="2338"/>
              <a:ext cx="0" cy="5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709160" y="2716530"/>
            <a:ext cx="2447290" cy="1661160"/>
            <a:chOff x="7415" y="761"/>
            <a:chExt cx="3854" cy="2616"/>
          </a:xfrm>
        </p:grpSpPr>
        <p:sp>
          <p:nvSpPr>
            <p:cNvPr id="29" name="Rounded Rectangle 28"/>
            <p:cNvSpPr/>
            <p:nvPr/>
          </p:nvSpPr>
          <p:spPr>
            <a:xfrm>
              <a:off x="8104" y="761"/>
              <a:ext cx="2476" cy="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cbuf_reg</a:t>
              </a:r>
              <a:r>
                <a:rPr lang="" altLang="en-US"/>
                <a:t>get</a:t>
              </a:r>
              <a:r>
                <a:rPr lang="en-US" altLang="en-US"/>
                <a:t>()</a:t>
              </a:r>
              <a:endParaRPr lang="en-US" alt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15" y="1812"/>
              <a:ext cx="3855" cy="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V可</a:t>
              </a:r>
              <a:r>
                <a:rPr lang="" altLang="en-US"/>
                <a:t>向</a:t>
              </a:r>
              <a:r>
                <a:rPr lang="en-US" altLang="en-US"/>
                <a:t>缓冲区</a:t>
              </a:r>
              <a:r>
                <a:rPr lang="" altLang="en-US"/>
                <a:t>写</a:t>
              </a:r>
              <a:r>
                <a:rPr lang="en-US" altLang="en-US"/>
                <a:t>信号灯</a:t>
              </a:r>
              <a:endParaRPr lang="en-US" altLang="en-US"/>
            </a:p>
          </p:txBody>
        </p:sp>
        <p:cxnSp>
          <p:nvCxnSpPr>
            <p:cNvPr id="31" name="Straight Arrow Connector 30"/>
            <p:cNvCxnSpPr>
              <a:stCxn id="29" idx="2"/>
              <a:endCxn id="30" idx="0"/>
            </p:cNvCxnSpPr>
            <p:nvPr/>
          </p:nvCxnSpPr>
          <p:spPr>
            <a:xfrm>
              <a:off x="9342" y="1286"/>
              <a:ext cx="1" cy="52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8743" y="2853"/>
              <a:ext cx="1199" cy="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返回</a:t>
              </a:r>
              <a:endParaRPr lang="en-US" altLang="en-US"/>
            </a:p>
          </p:txBody>
        </p:sp>
        <p:cxnSp>
          <p:nvCxnSpPr>
            <p:cNvPr id="33" name="Straight Arrow Connector 32"/>
            <p:cNvCxnSpPr>
              <a:stCxn id="30" idx="2"/>
              <a:endCxn id="32" idx="0"/>
            </p:cNvCxnSpPr>
            <p:nvPr/>
          </p:nvCxnSpPr>
          <p:spPr>
            <a:xfrm>
              <a:off x="9343" y="2338"/>
              <a:ext cx="0" cy="5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493125" y="483870"/>
            <a:ext cx="2448560" cy="4566285"/>
            <a:chOff x="1509" y="761"/>
            <a:chExt cx="3856" cy="7191"/>
          </a:xfrm>
        </p:grpSpPr>
        <p:sp>
          <p:nvSpPr>
            <p:cNvPr id="35" name="Rounded Rectangle 34"/>
            <p:cNvSpPr/>
            <p:nvPr/>
          </p:nvSpPr>
          <p:spPr>
            <a:xfrm>
              <a:off x="1968" y="761"/>
              <a:ext cx="2939" cy="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cbuf_get</a:t>
              </a:r>
              <a:r>
                <a:rPr lang="" altLang="en-US"/>
                <a:t>get</a:t>
              </a:r>
              <a:r>
                <a:rPr lang="en-US" altLang="en-US"/>
                <a:t>loc()</a:t>
              </a:r>
              <a:endParaRPr lang="en-US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0" y="1812"/>
              <a:ext cx="3855" cy="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P可</a:t>
              </a:r>
              <a:r>
                <a:rPr lang="" altLang="en-US"/>
                <a:t>从</a:t>
              </a:r>
              <a:r>
                <a:rPr lang="en-US" altLang="en-US"/>
                <a:t>缓冲区</a:t>
              </a:r>
              <a:r>
                <a:rPr lang="" altLang="en-US"/>
                <a:t>读</a:t>
              </a:r>
              <a:r>
                <a:rPr lang="en-US" altLang="en-US"/>
                <a:t>信号灯</a:t>
              </a:r>
              <a:endParaRPr lang="en-US" altLang="en-US"/>
            </a:p>
          </p:txBody>
        </p:sp>
        <p:cxnSp>
          <p:nvCxnSpPr>
            <p:cNvPr id="37" name="Straight Arrow Connector 36"/>
            <p:cNvCxnSpPr>
              <a:stCxn id="35" idx="2"/>
              <a:endCxn id="36" idx="0"/>
            </p:cNvCxnSpPr>
            <p:nvPr/>
          </p:nvCxnSpPr>
          <p:spPr>
            <a:xfrm>
              <a:off x="3438" y="1286"/>
              <a:ext cx="0" cy="52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511" y="2852"/>
              <a:ext cx="3855" cy="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P状态变量操作信号灯</a:t>
              </a:r>
              <a:endParaRPr lang="en-US" altLang="en-US"/>
            </a:p>
          </p:txBody>
        </p:sp>
        <p:cxnSp>
          <p:nvCxnSpPr>
            <p:cNvPr id="39" name="Straight Arrow Connector 38"/>
            <p:cNvCxnSpPr>
              <a:stCxn id="36" idx="2"/>
              <a:endCxn id="38" idx="0"/>
            </p:cNvCxnSpPr>
            <p:nvPr/>
          </p:nvCxnSpPr>
          <p:spPr>
            <a:xfrm>
              <a:off x="3438" y="2338"/>
              <a:ext cx="1" cy="51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062" y="3889"/>
              <a:ext cx="2754" cy="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retval := </a:t>
              </a:r>
              <a:r>
                <a:rPr lang="" altLang="en-US"/>
                <a:t>left</a:t>
              </a:r>
              <a:endParaRPr lang="" altLang="en-US"/>
            </a:p>
          </p:txBody>
        </p:sp>
        <p:cxnSp>
          <p:nvCxnSpPr>
            <p:cNvPr id="41" name="Straight Arrow Connector 40"/>
            <p:cNvCxnSpPr>
              <a:stCxn id="40" idx="2"/>
              <a:endCxn id="42" idx="0"/>
            </p:cNvCxnSpPr>
            <p:nvPr/>
          </p:nvCxnSpPr>
          <p:spPr>
            <a:xfrm flipH="1">
              <a:off x="3437" y="4416"/>
              <a:ext cx="2" cy="53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660" y="4946"/>
              <a:ext cx="3554" cy="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left </a:t>
              </a:r>
              <a:r>
                <a:rPr lang="en-US" altLang="en-US"/>
                <a:t>= (</a:t>
              </a:r>
              <a:r>
                <a:rPr lang="" altLang="en-US"/>
                <a:t>left </a:t>
              </a:r>
              <a:r>
                <a:rPr lang="en-US" altLang="en-US"/>
                <a:t>+ 1)</a:t>
              </a:r>
              <a:endParaRPr lang="en-US" altLang="en-US"/>
            </a:p>
            <a:p>
              <a:pPr algn="ctr"/>
              <a:r>
                <a:rPr lang="" altLang="en-US"/>
                <a:t>	</a:t>
              </a:r>
              <a:r>
                <a:rPr lang="en-US" altLang="en-US"/>
                <a:t>% num_cells</a:t>
              </a:r>
              <a:endParaRPr lang="en-US" altLang="en-US"/>
            </a:p>
          </p:txBody>
        </p:sp>
        <p:cxnSp>
          <p:nvCxnSpPr>
            <p:cNvPr id="43" name="Straight Arrow Connector 42"/>
            <p:cNvCxnSpPr>
              <a:stCxn id="38" idx="2"/>
              <a:endCxn id="40" idx="0"/>
            </p:cNvCxnSpPr>
            <p:nvPr/>
          </p:nvCxnSpPr>
          <p:spPr>
            <a:xfrm>
              <a:off x="3439" y="3378"/>
              <a:ext cx="0" cy="5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509" y="6368"/>
              <a:ext cx="3855" cy="5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V状态变量操作信号灯</a:t>
              </a:r>
              <a:endParaRPr lang="en-US" altLang="en-US"/>
            </a:p>
          </p:txBody>
        </p:sp>
        <p:cxnSp>
          <p:nvCxnSpPr>
            <p:cNvPr id="45" name="Straight Arrow Connector 44"/>
            <p:cNvCxnSpPr>
              <a:stCxn id="42" idx="2"/>
              <a:endCxn id="44" idx="0"/>
            </p:cNvCxnSpPr>
            <p:nvPr/>
          </p:nvCxnSpPr>
          <p:spPr>
            <a:xfrm>
              <a:off x="3437" y="5827"/>
              <a:ext cx="0" cy="5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2380" y="7428"/>
              <a:ext cx="2112" cy="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返回retval</a:t>
              </a:r>
              <a:endParaRPr lang="en-US" altLang="en-US"/>
            </a:p>
          </p:txBody>
        </p:sp>
        <p:cxnSp>
          <p:nvCxnSpPr>
            <p:cNvPr id="47" name="Straight Arrow Connector 46"/>
            <p:cNvCxnSpPr>
              <a:stCxn id="44" idx="2"/>
              <a:endCxn id="46" idx="0"/>
            </p:cNvCxnSpPr>
            <p:nvPr/>
          </p:nvCxnSpPr>
          <p:spPr>
            <a:xfrm flipH="1">
              <a:off x="3436" y="6894"/>
              <a:ext cx="1" cy="53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Presentation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</vt:lpstr>
      <vt:lpstr>Microsoft YaHei</vt:lpstr>
      <vt:lpstr>Abyssinica SIL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smdsbz</dc:creator>
  <cp:lastModifiedBy>神马都是包子</cp:lastModifiedBy>
  <cp:revision>10</cp:revision>
  <dcterms:created xsi:type="dcterms:W3CDTF">2018-12-31T05:41:33Z</dcterms:created>
  <dcterms:modified xsi:type="dcterms:W3CDTF">2018-12-31T05:41:33Z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