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72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3" r:id="rId15"/>
    <p:sldId id="271" r:id="rId16"/>
  </p:sldIdLst>
  <p:sldSz cx="21674138" cy="12192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5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/>
    <p:restoredTop sz="94708"/>
  </p:normalViewPr>
  <p:slideViewPr>
    <p:cSldViewPr snapToGrid="0" snapToObjects="1">
      <p:cViewPr>
        <p:scale>
          <a:sx n="70" d="100"/>
          <a:sy n="70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D1934-5DF5-C54F-B23E-73DBB33C8C5F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60896-5EA2-E84A-8303-B8EF42F2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5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0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8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4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29" indent="0" algn="ctr">
              <a:buNone/>
              <a:defRPr sz="3555"/>
            </a:lvl2pPr>
            <a:lvl3pPr marL="1625458" indent="0" algn="ctr">
              <a:buNone/>
              <a:defRPr sz="3200"/>
            </a:lvl3pPr>
            <a:lvl4pPr marL="2438187" indent="0" algn="ctr">
              <a:buNone/>
              <a:defRPr sz="2844"/>
            </a:lvl4pPr>
            <a:lvl5pPr marL="3250916" indent="0" algn="ctr">
              <a:buNone/>
              <a:defRPr sz="2844"/>
            </a:lvl5pPr>
            <a:lvl6pPr marL="4063644" indent="0" algn="ctr">
              <a:buNone/>
              <a:defRPr sz="2844"/>
            </a:lvl6pPr>
            <a:lvl7pPr marL="4876373" indent="0" algn="ctr">
              <a:buNone/>
              <a:defRPr sz="2844"/>
            </a:lvl7pPr>
            <a:lvl8pPr marL="5689102" indent="0" algn="ctr">
              <a:buNone/>
              <a:defRPr sz="2844"/>
            </a:lvl8pPr>
            <a:lvl9pPr marL="6501831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8" y="649111"/>
            <a:ext cx="4673484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9" y="649111"/>
            <a:ext cx="13749531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9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8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29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4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1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09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644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37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10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183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9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4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649113"/>
            <a:ext cx="18693944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29" indent="0">
              <a:buNone/>
              <a:defRPr sz="3555" b="1"/>
            </a:lvl2pPr>
            <a:lvl3pPr marL="1625458" indent="0">
              <a:buNone/>
              <a:defRPr sz="3200" b="1"/>
            </a:lvl3pPr>
            <a:lvl4pPr marL="2438187" indent="0">
              <a:buNone/>
              <a:defRPr sz="2844" b="1"/>
            </a:lvl4pPr>
            <a:lvl5pPr marL="3250916" indent="0">
              <a:buNone/>
              <a:defRPr sz="2844" b="1"/>
            </a:lvl5pPr>
            <a:lvl6pPr marL="4063644" indent="0">
              <a:buNone/>
              <a:defRPr sz="2844" b="1"/>
            </a:lvl6pPr>
            <a:lvl7pPr marL="4876373" indent="0">
              <a:buNone/>
              <a:defRPr sz="2844" b="1"/>
            </a:lvl7pPr>
            <a:lvl8pPr marL="5689102" indent="0">
              <a:buNone/>
              <a:defRPr sz="2844" b="1"/>
            </a:lvl8pPr>
            <a:lvl9pPr marL="650183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8"/>
            <a:ext cx="916917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4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29" indent="0">
              <a:buNone/>
              <a:defRPr sz="3555" b="1"/>
            </a:lvl2pPr>
            <a:lvl3pPr marL="1625458" indent="0">
              <a:buNone/>
              <a:defRPr sz="3200" b="1"/>
            </a:lvl3pPr>
            <a:lvl4pPr marL="2438187" indent="0">
              <a:buNone/>
              <a:defRPr sz="2844" b="1"/>
            </a:lvl4pPr>
            <a:lvl5pPr marL="3250916" indent="0">
              <a:buNone/>
              <a:defRPr sz="2844" b="1"/>
            </a:lvl5pPr>
            <a:lvl6pPr marL="4063644" indent="0">
              <a:buNone/>
              <a:defRPr sz="2844" b="1"/>
            </a:lvl6pPr>
            <a:lvl7pPr marL="4876373" indent="0">
              <a:buNone/>
              <a:defRPr sz="2844" b="1"/>
            </a:lvl7pPr>
            <a:lvl8pPr marL="5689102" indent="0">
              <a:buNone/>
              <a:defRPr sz="2844" b="1"/>
            </a:lvl8pPr>
            <a:lvl9pPr marL="650183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4" y="4453468"/>
            <a:ext cx="9214332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7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5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4" y="1755423"/>
            <a:ext cx="10972531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5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29" indent="0">
              <a:buNone/>
              <a:defRPr sz="2489"/>
            </a:lvl2pPr>
            <a:lvl3pPr marL="1625458" indent="0">
              <a:buNone/>
              <a:defRPr sz="2133"/>
            </a:lvl3pPr>
            <a:lvl4pPr marL="2438187" indent="0">
              <a:buNone/>
              <a:defRPr sz="1778"/>
            </a:lvl4pPr>
            <a:lvl5pPr marL="3250916" indent="0">
              <a:buNone/>
              <a:defRPr sz="1778"/>
            </a:lvl5pPr>
            <a:lvl6pPr marL="4063644" indent="0">
              <a:buNone/>
              <a:defRPr sz="1778"/>
            </a:lvl6pPr>
            <a:lvl7pPr marL="4876373" indent="0">
              <a:buNone/>
              <a:defRPr sz="1778"/>
            </a:lvl7pPr>
            <a:lvl8pPr marL="5689102" indent="0">
              <a:buNone/>
              <a:defRPr sz="1778"/>
            </a:lvl8pPr>
            <a:lvl9pPr marL="650183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5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4" y="1755423"/>
            <a:ext cx="10972531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29" indent="0">
              <a:buNone/>
              <a:defRPr sz="4978"/>
            </a:lvl2pPr>
            <a:lvl3pPr marL="1625458" indent="0">
              <a:buNone/>
              <a:defRPr sz="4266"/>
            </a:lvl3pPr>
            <a:lvl4pPr marL="2438187" indent="0">
              <a:buNone/>
              <a:defRPr sz="3555"/>
            </a:lvl4pPr>
            <a:lvl5pPr marL="3250916" indent="0">
              <a:buNone/>
              <a:defRPr sz="3555"/>
            </a:lvl5pPr>
            <a:lvl6pPr marL="4063644" indent="0">
              <a:buNone/>
              <a:defRPr sz="3555"/>
            </a:lvl6pPr>
            <a:lvl7pPr marL="4876373" indent="0">
              <a:buNone/>
              <a:defRPr sz="3555"/>
            </a:lvl7pPr>
            <a:lvl8pPr marL="5689102" indent="0">
              <a:buNone/>
              <a:defRPr sz="3555"/>
            </a:lvl8pPr>
            <a:lvl9pPr marL="6501831" indent="0">
              <a:buNone/>
              <a:defRPr sz="355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5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29" indent="0">
              <a:buNone/>
              <a:defRPr sz="2489"/>
            </a:lvl2pPr>
            <a:lvl3pPr marL="1625458" indent="0">
              <a:buNone/>
              <a:defRPr sz="2133"/>
            </a:lvl3pPr>
            <a:lvl4pPr marL="2438187" indent="0">
              <a:buNone/>
              <a:defRPr sz="1778"/>
            </a:lvl4pPr>
            <a:lvl5pPr marL="3250916" indent="0">
              <a:buNone/>
              <a:defRPr sz="1778"/>
            </a:lvl5pPr>
            <a:lvl6pPr marL="4063644" indent="0">
              <a:buNone/>
              <a:defRPr sz="1778"/>
            </a:lvl6pPr>
            <a:lvl7pPr marL="4876373" indent="0">
              <a:buNone/>
              <a:defRPr sz="1778"/>
            </a:lvl7pPr>
            <a:lvl8pPr marL="5689102" indent="0">
              <a:buNone/>
              <a:defRPr sz="1778"/>
            </a:lvl8pPr>
            <a:lvl9pPr marL="650183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9" y="649113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9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9" y="11300182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8006-D355-7B42-8642-83EF30980978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60" y="11300182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2" y="11300182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458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64" indent="-406364" algn="l" defTabSz="1625458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093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822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551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80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009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738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467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196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29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58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187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916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644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373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102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831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950" y="4224259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演示系统</a:t>
            </a:r>
            <a:endParaRPr lang="en-US" sz="1801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用户操作界面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922209" y="6010719"/>
            <a:ext cx="1132539" cy="409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功能调用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3225027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菜单显示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3225027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用户输入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3225027" y="2764640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结果输出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3225027" y="3342814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错误提示</a:t>
            </a:r>
            <a:endParaRPr lang="en-US" sz="1801" dirty="0"/>
          </a:p>
        </p:txBody>
      </p:sp>
      <p:sp>
        <p:nvSpPr>
          <p:cNvPr id="30" name="Left Brace 29"/>
          <p:cNvSpPr/>
          <p:nvPr/>
        </p:nvSpPr>
        <p:spPr>
          <a:xfrm>
            <a:off x="3117191" y="4044119"/>
            <a:ext cx="241315" cy="43430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Left Brace 31"/>
          <p:cNvSpPr/>
          <p:nvPr/>
        </p:nvSpPr>
        <p:spPr>
          <a:xfrm>
            <a:off x="1547844" y="2673139"/>
            <a:ext cx="311923" cy="35425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Left Brace 36"/>
          <p:cNvSpPr/>
          <p:nvPr/>
        </p:nvSpPr>
        <p:spPr>
          <a:xfrm>
            <a:off x="2882116" y="1636981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3428622" y="3998530"/>
            <a:ext cx="20702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1.</a:t>
            </a:r>
            <a:r>
              <a:rPr lang="zh-CN" altLang="en-US" sz="1801" dirty="0"/>
              <a:t> 创建新的线性表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4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2.</a:t>
            </a:r>
            <a:r>
              <a:rPr lang="zh-CN" altLang="en-US" sz="1801" dirty="0"/>
              <a:t> 销毁线性表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3428622" y="5154878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3.</a:t>
            </a:r>
            <a:r>
              <a:rPr lang="zh-CN" altLang="en-US" sz="1801" dirty="0"/>
              <a:t> 清空线性表</a:t>
            </a:r>
            <a:endParaRPr lang="en-US" sz="1801" dirty="0"/>
          </a:p>
        </p:txBody>
      </p:sp>
      <p:sp>
        <p:nvSpPr>
          <p:cNvPr id="41" name="Rectangle 40"/>
          <p:cNvSpPr/>
          <p:nvPr/>
        </p:nvSpPr>
        <p:spPr>
          <a:xfrm>
            <a:off x="3428621" y="5733051"/>
            <a:ext cx="270905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4.</a:t>
            </a:r>
            <a:r>
              <a:rPr lang="zh-CN" altLang="en-US" sz="1801" dirty="0"/>
              <a:t> 判断线性表是否为空表</a:t>
            </a:r>
            <a:endParaRPr lang="en-US" sz="1801" dirty="0"/>
          </a:p>
        </p:txBody>
      </p:sp>
      <p:sp>
        <p:nvSpPr>
          <p:cNvPr id="42" name="Rectangle 41"/>
          <p:cNvSpPr/>
          <p:nvPr/>
        </p:nvSpPr>
        <p:spPr>
          <a:xfrm>
            <a:off x="3428622" y="6311225"/>
            <a:ext cx="228317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5.</a:t>
            </a:r>
            <a:r>
              <a:rPr lang="zh-CN" altLang="en-US" sz="1801" dirty="0"/>
              <a:t> 显示线性表的长度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428621" y="6889400"/>
            <a:ext cx="2972105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6.</a:t>
            </a:r>
            <a:r>
              <a:rPr lang="zh-CN" altLang="en-US" sz="1801" dirty="0"/>
              <a:t> 获取表中指定元素的位置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428620" y="7467574"/>
            <a:ext cx="249611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7.</a:t>
            </a:r>
            <a:r>
              <a:rPr lang="zh-CN" altLang="en-US" sz="1801" dirty="0"/>
              <a:t> 查找表中元素的位置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428619" y="8045748"/>
            <a:ext cx="249611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8.</a:t>
            </a:r>
            <a:r>
              <a:rPr lang="zh-CN" altLang="en-US" sz="1801" dirty="0"/>
              <a:t> 查找表中元素的前驱</a:t>
            </a:r>
            <a:endParaRPr lang="en-US" sz="1801" dirty="0"/>
          </a:p>
        </p:txBody>
      </p:sp>
      <p:sp>
        <p:nvSpPr>
          <p:cNvPr id="46" name="Rectangle 45"/>
          <p:cNvSpPr/>
          <p:nvPr/>
        </p:nvSpPr>
        <p:spPr>
          <a:xfrm>
            <a:off x="6750106" y="3998531"/>
            <a:ext cx="249410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9.</a:t>
            </a:r>
            <a:r>
              <a:rPr lang="zh-CN" altLang="en-US" sz="1801" dirty="0"/>
              <a:t> 查找表中元素的后继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6750108" y="4576706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10.</a:t>
            </a:r>
            <a:r>
              <a:rPr lang="zh-CN" altLang="en-US" sz="1801" dirty="0"/>
              <a:t> 在表中指定位置插入元素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6750108" y="5154878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11.</a:t>
            </a:r>
            <a:r>
              <a:rPr lang="zh-CN" altLang="en-US" sz="1801" dirty="0"/>
              <a:t> 在表中指定位置删除元素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6750105" y="5733051"/>
            <a:ext cx="21684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12.</a:t>
            </a:r>
            <a:r>
              <a:rPr lang="zh-CN" altLang="en-US" sz="1801" dirty="0"/>
              <a:t> 遍历表中的元素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6750106" y="6311225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13.</a:t>
            </a:r>
            <a:r>
              <a:rPr lang="zh-CN" altLang="en-US" sz="1801" dirty="0"/>
              <a:t> 将当前工作表保存到文件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6750103" y="6889401"/>
            <a:ext cx="374670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14.</a:t>
            </a:r>
            <a:r>
              <a:rPr lang="zh-CN" altLang="en-US" sz="1801" dirty="0"/>
              <a:t> 将文件中数据导入到当前工作表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6750106" y="7467576"/>
            <a:ext cx="235631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15.</a:t>
            </a:r>
            <a:r>
              <a:rPr lang="zh-CN" altLang="en-US" sz="1801" dirty="0"/>
              <a:t> 切换当前的工作表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6750105" y="8045750"/>
            <a:ext cx="135423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0.</a:t>
            </a:r>
            <a:r>
              <a:rPr lang="zh-CN" altLang="en-US" sz="1801" dirty="0"/>
              <a:t> 退出系统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0640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486203" y="1633634"/>
            <a:ext cx="899489" cy="793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419476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85409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245374" y="3383405"/>
            <a:ext cx="2348208" cy="12082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遍历结束或</a:t>
            </a:r>
            <a:r>
              <a:rPr lang="en-US" altLang="zh-CN" sz="1801" dirty="0" err="1"/>
              <a:t>curr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419477" y="2926519"/>
            <a:ext cx="2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2990" y="456732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2028100" y="363058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68223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989243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85692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25219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419476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15303" y="5884404"/>
            <a:ext cx="221099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已经</a:t>
            </a:r>
            <a:r>
              <a:rPr lang="zh-CN" altLang="en-US" sz="1801"/>
              <a:t>遍历整张表？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76658" y="5123708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 flipH="1">
            <a:off x="3416731" y="4591690"/>
            <a:ext cx="2745" cy="53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56806" y="3987549"/>
            <a:ext cx="236773" cy="1327482"/>
          </a:xfrm>
          <a:prstGeom prst="bentConnector3">
            <a:avLst>
              <a:gd name="adj1" fmla="val 1965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2245372" y="3987546"/>
            <a:ext cx="1175426" cy="1896857"/>
          </a:xfrm>
          <a:prstGeom prst="bentConnector4">
            <a:avLst>
              <a:gd name="adj1" fmla="val -24310"/>
              <a:gd name="adj2" fmla="val 88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486200" y="6356612"/>
            <a:ext cx="829100" cy="321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70819" y="7271803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419474" y="6828824"/>
            <a:ext cx="1323" cy="442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088356" y="60612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440524" y="678020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486201" y="7744012"/>
            <a:ext cx="884618" cy="1827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58363" y="744175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34666" y="8637852"/>
            <a:ext cx="1769617" cy="68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-&gt;next-&gt;data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419474" y="8216223"/>
            <a:ext cx="0" cy="42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922519" y="9680959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412605" y="81538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419475" y="9320123"/>
            <a:ext cx="2" cy="36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1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5640836" y="5557265"/>
            <a:ext cx="2496712" cy="242715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6704012" y="5224885"/>
            <a:ext cx="42066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指向插入位置的前驱）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703886" y="539382"/>
            <a:ext cx="2200277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640833" y="1492379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4232207" y="12520714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49033" y="277923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804024" y="1056215"/>
            <a:ext cx="0" cy="436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1974" y="2366589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6801973" y="3952055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729166" y="1929485"/>
            <a:ext cx="911670" cy="105912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729165" y="3365643"/>
            <a:ext cx="919867" cy="91550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5960201" y="6100012"/>
            <a:ext cx="837446" cy="2352501"/>
          </a:xfrm>
          <a:prstGeom prst="bentConnector4">
            <a:avLst>
              <a:gd name="adj1" fmla="val -66537"/>
              <a:gd name="adj2" fmla="val 905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7646" y="6389749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79211" y="231751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66049" y="304975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775449" y="3888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6065657" y="4377747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表长加一：</a:t>
            </a:r>
            <a:endParaRPr lang="en-US" altLang="zh-CN" sz="1801" dirty="0"/>
          </a:p>
          <a:p>
            <a:pPr algn="ctr"/>
            <a:r>
              <a:rPr lang="en-US" sz="1801" dirty="0"/>
              <a:t>L-&gt;data += 1</a:t>
            </a:r>
          </a:p>
        </p:txBody>
      </p:sp>
      <p:sp>
        <p:nvSpPr>
          <p:cNvPr id="59" name="Diamond 58"/>
          <p:cNvSpPr/>
          <p:nvPr/>
        </p:nvSpPr>
        <p:spPr>
          <a:xfrm>
            <a:off x="5960202" y="5736306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59" idx="0"/>
          </p:cNvCxnSpPr>
          <p:nvPr/>
        </p:nvCxnSpPr>
        <p:spPr>
          <a:xfrm>
            <a:off x="6801973" y="5053434"/>
            <a:ext cx="0" cy="682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154511" y="6790476"/>
            <a:ext cx="1294921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</a:t>
            </a:r>
            <a:r>
              <a:rPr lang="en-US" altLang="zh-CN" sz="1801"/>
              <a:t>= L-&gt;next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6801974" y="6463722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11559" y="7486754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6801974" y="7160002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7192388" y="6100016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08913" y="16129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5690471" y="573630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5684341" y="8452514"/>
            <a:ext cx="2226609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为新节点创建空间，并使</a:t>
            </a:r>
            <a:r>
              <a:rPr lang="en-US" altLang="zh-CN" sz="1801" dirty="0" err="1"/>
              <a:t>new_node</a:t>
            </a:r>
            <a:r>
              <a:rPr lang="zh-CN" altLang="en-US" sz="1801" dirty="0"/>
              <a:t>指向这一段空间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5768732" y="9783919"/>
            <a:ext cx="2050087" cy="612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 err="1"/>
              <a:t>new_node</a:t>
            </a:r>
            <a:r>
              <a:rPr lang="en-US" altLang="zh-CN" sz="1801" dirty="0"/>
              <a:t>-&gt;next</a:t>
            </a:r>
            <a:r>
              <a:rPr lang="zh-CN" altLang="en-US" sz="1801" dirty="0"/>
              <a:t>指向</a:t>
            </a:r>
            <a:r>
              <a:rPr lang="en-US" altLang="zh-CN" sz="1801" dirty="0"/>
              <a:t>L</a:t>
            </a:r>
            <a:r>
              <a:rPr lang="zh-CN" altLang="en-US" sz="1801" dirty="0"/>
              <a:t>的后继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 flipH="1">
            <a:off x="6793777" y="9422590"/>
            <a:ext cx="3870" cy="36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061387" y="10753995"/>
            <a:ext cx="146150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/>
              <a:t>L-&gt;next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new_node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6792140" y="10396876"/>
            <a:ext cx="1636" cy="357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140299" y="11711124"/>
            <a:ext cx="1294847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为新节点赋值</a:t>
            </a:r>
            <a:r>
              <a:rPr lang="en-US" altLang="zh-CN" sz="1801" dirty="0" err="1"/>
              <a:t>val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 flipH="1">
            <a:off x="6787721" y="1135631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270074" y="12654031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>
            <a:off x="6787721" y="12299224"/>
            <a:ext cx="0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6940121" y="1150871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5529263" y="5557264"/>
            <a:ext cx="2728912" cy="3229284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6704012" y="5224885"/>
            <a:ext cx="45264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</a:t>
            </a:r>
            <a:r>
              <a:rPr lang="zh-CN" altLang="en-US" sz="1801" dirty="0" smtClean="0"/>
              <a:t>使</a:t>
            </a:r>
            <a:r>
              <a:rPr lang="en-US" altLang="zh-CN" sz="1801" dirty="0" err="1" smtClean="0"/>
              <a:t>prev</a:t>
            </a:r>
            <a:r>
              <a:rPr lang="zh-CN" altLang="en-US" sz="1801" dirty="0" smtClean="0"/>
              <a:t>指向删除元素的</a:t>
            </a:r>
            <a:r>
              <a:rPr lang="zh-CN" altLang="en-US" sz="1801" dirty="0"/>
              <a:t>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671335" y="538398"/>
            <a:ext cx="226332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ListDelete</a:t>
            </a:r>
            <a:r>
              <a:rPr lang="en-US" altLang="zh-CN" sz="1801" dirty="0" smtClean="0"/>
              <a:t>(L</a:t>
            </a:r>
            <a:r>
              <a:rPr lang="en-US" altLang="zh-CN" sz="1801" dirty="0"/>
              <a:t>, key, </a:t>
            </a:r>
            <a:r>
              <a:rPr lang="en-US" altLang="zh-CN" sz="1801" dirty="0" smtClean="0"/>
              <a:t>&amp;</a:t>
            </a:r>
            <a:r>
              <a:rPr lang="en-US" altLang="zh-CN" sz="1801" dirty="0" err="1" smtClean="0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640833" y="1492379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4372136" y="13792210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49033" y="277923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803000" y="1055232"/>
            <a:ext cx="1024" cy="437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1974" y="2366589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6801973" y="3952055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869093" y="1929484"/>
            <a:ext cx="771740" cy="118627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869093" y="3365644"/>
            <a:ext cx="779940" cy="104265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5960200" y="6839086"/>
            <a:ext cx="845858" cy="2451294"/>
          </a:xfrm>
          <a:prstGeom prst="bentConnector4">
            <a:avLst>
              <a:gd name="adj1" fmla="val -72632"/>
              <a:gd name="adj2" fmla="val 888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7644" y="712882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79211" y="231751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66049" y="304975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775449" y="3888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6065657" y="4377747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</a:t>
            </a:r>
            <a:r>
              <a:rPr lang="zh-CN" altLang="en-US" sz="1801" dirty="0" smtClean="0"/>
              <a:t>长减一</a:t>
            </a:r>
            <a:r>
              <a:rPr lang="zh-CN" altLang="en-US" sz="1801" dirty="0"/>
              <a:t>：</a:t>
            </a:r>
            <a:endParaRPr lang="en-US" altLang="zh-CN" sz="1801" dirty="0"/>
          </a:p>
          <a:p>
            <a:pPr algn="ctr"/>
            <a:r>
              <a:rPr lang="en-US" sz="1801" dirty="0"/>
              <a:t>L-&gt;data </a:t>
            </a:r>
            <a:r>
              <a:rPr lang="en-US" altLang="zh-CN" sz="1801" dirty="0" smtClean="0"/>
              <a:t>-</a:t>
            </a:r>
            <a:r>
              <a:rPr lang="en-US" sz="1801" dirty="0" smtClean="0"/>
              <a:t>= </a:t>
            </a:r>
            <a:r>
              <a:rPr lang="en-US" sz="1801" dirty="0"/>
              <a:t>1</a:t>
            </a:r>
          </a:p>
        </p:txBody>
      </p:sp>
      <p:sp>
        <p:nvSpPr>
          <p:cNvPr id="59" name="Diamond 58"/>
          <p:cNvSpPr/>
          <p:nvPr/>
        </p:nvSpPr>
        <p:spPr>
          <a:xfrm>
            <a:off x="5960200" y="6475379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40" idx="0"/>
          </p:cNvCxnSpPr>
          <p:nvPr/>
        </p:nvCxnSpPr>
        <p:spPr>
          <a:xfrm>
            <a:off x="6801973" y="5053432"/>
            <a:ext cx="1026" cy="745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814159" y="7555143"/>
            <a:ext cx="196310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 </a:t>
            </a:r>
            <a:r>
              <a:rPr lang="en-US" altLang="zh-CN" sz="1801" dirty="0"/>
              <a:t>= </a:t>
            </a:r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-&gt;</a:t>
            </a:r>
            <a:r>
              <a:rPr lang="en-US" altLang="zh-CN" sz="1801" dirty="0"/>
              <a:t>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6795710" y="7202792"/>
            <a:ext cx="6263" cy="352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11557" y="8225827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6795710" y="7924666"/>
            <a:ext cx="6263" cy="301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7192386" y="6839089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08913" y="16129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5690469" y="647537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5606192" y="9290380"/>
            <a:ext cx="2399731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将要删除元素的值赋给</a:t>
            </a:r>
            <a:r>
              <a:rPr lang="en-US" altLang="zh-CN" sz="1801" dirty="0" err="1" smtClean="0"/>
              <a:t>val</a:t>
            </a:r>
            <a:r>
              <a:rPr lang="zh-CN" altLang="en-US" sz="1801" dirty="0" smtClean="0"/>
              <a:t>带出：</a:t>
            </a:r>
            <a:endParaRPr lang="en-US" altLang="zh-CN" sz="1801" dirty="0" smtClean="0"/>
          </a:p>
          <a:p>
            <a:pPr algn="ctr"/>
            <a:r>
              <a:rPr lang="en-US" sz="1801" dirty="0" smtClean="0"/>
              <a:t>*</a:t>
            </a:r>
            <a:r>
              <a:rPr lang="en-US" sz="1801" dirty="0" err="1" smtClean="0"/>
              <a:t>val</a:t>
            </a:r>
            <a:r>
              <a:rPr lang="en-US" sz="1801" dirty="0" smtClean="0"/>
              <a:t> = </a:t>
            </a:r>
            <a:r>
              <a:rPr lang="en-US" sz="1801" dirty="0" err="1" smtClean="0"/>
              <a:t>prev</a:t>
            </a:r>
            <a:r>
              <a:rPr lang="en-US" sz="1801" dirty="0" smtClean="0"/>
              <a:t>-&gt;next-&gt;data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5699795" y="10635764"/>
            <a:ext cx="2220969" cy="97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用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保存要删除元素的后继的地址：</a:t>
            </a:r>
            <a:endParaRPr lang="en-US" altLang="zh-CN" sz="1801" dirty="0" smtClean="0"/>
          </a:p>
          <a:p>
            <a:pPr algn="ctr"/>
            <a:r>
              <a:rPr lang="en-US" sz="1801" dirty="0" smtClean="0"/>
              <a:t>L = </a:t>
            </a:r>
            <a:r>
              <a:rPr lang="en-US" sz="1801" dirty="0" err="1" smtClean="0"/>
              <a:t>prev</a:t>
            </a:r>
            <a:r>
              <a:rPr lang="en-US" sz="1801" dirty="0" smtClean="0"/>
              <a:t>-&gt;next-&gt;next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>
            <a:off x="6806058" y="10260456"/>
            <a:ext cx="4222" cy="375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967045" y="11970201"/>
            <a:ext cx="166985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释放要删除元素</a:t>
            </a:r>
            <a:r>
              <a:rPr lang="zh-CN" altLang="en-US" sz="1801" smtClean="0"/>
              <a:t>占用的空间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6801974" y="11607314"/>
            <a:ext cx="8306" cy="36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014524" y="12962118"/>
            <a:ext cx="1590945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连接链表：</a:t>
            </a:r>
            <a:endParaRPr lang="en-US" altLang="zh-CN" sz="1801" dirty="0" smtClean="0"/>
          </a:p>
          <a:p>
            <a:pPr algn="ctr"/>
            <a:r>
              <a:rPr lang="en-US" sz="1801" dirty="0" err="1" smtClean="0"/>
              <a:t>prev</a:t>
            </a:r>
            <a:r>
              <a:rPr lang="en-US" sz="1801" dirty="0" smtClean="0"/>
              <a:t>-&gt;next = 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>
            <a:off x="6801974" y="12572522"/>
            <a:ext cx="8023" cy="38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290414" y="13925527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 flipH="1">
            <a:off x="6808061" y="13550219"/>
            <a:ext cx="1936" cy="375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97537" y="5799179"/>
            <a:ext cx="1210923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令</a:t>
            </a:r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 = L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0" idx="2"/>
            <a:endCxn id="59" idx="0"/>
          </p:cNvCxnSpPr>
          <p:nvPr/>
        </p:nvCxnSpPr>
        <p:spPr>
          <a:xfrm flipH="1">
            <a:off x="6801973" y="6168702"/>
            <a:ext cx="1026" cy="306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7212825" y="1551303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830487" y="314451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10021205" y="258417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9709597" y="111419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9709597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9734263" y="3592455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9796164" y="4947426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9796164" y="6008006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9973028" y="7349403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7716539" y="7669190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9726817" y="9110622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9918104" y="11418629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10065741" y="10118440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10370086" y="12743842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0355141" y="1350709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6715868" y="1337377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10872788" y="775251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10872788" y="1988410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498106" y="24577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7212825" y="2781817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7212825" y="8040527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10872787" y="3218924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10872787" y="4562531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10877400" y="5623111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10877400" y="6978516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10876208" y="8731654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10876208" y="9730139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10887074" y="11055352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10872786" y="12369317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11375486" y="9420381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498106" y="124715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11006516" y="20557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9751231" y="7708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10865340" y="86557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24602" y="906360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9726816" y="9420380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9474462" y="8040528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0874866" y="967541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3387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2183625" y="1551303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801287" y="314451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4992005" y="258417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4680397" y="111419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4680397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4705063" y="3592455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4766964" y="4947426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4766964" y="6008006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4943828" y="7349403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2687339" y="7669190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4697617" y="9110622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4888904" y="11418629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5036541" y="10118440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5340886" y="12743842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325941" y="1350709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1686668" y="1337377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5843588" y="775251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5843588" y="1988410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8906" y="24577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2183625" y="2781817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2183625" y="8040527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5843587" y="3218924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5843587" y="4562531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5848200" y="5623111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5848200" y="6978516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5847008" y="8731654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5847008" y="9730139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5857874" y="11055352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5843586" y="12369317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6346286" y="9420381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68906" y="124715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5977316" y="20557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4722031" y="7708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5836140" y="86557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4495402" y="906360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4697616" y="9420380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4445262" y="8040528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845666" y="967541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8" name="Rounded Rectangle 47"/>
          <p:cNvSpPr/>
          <p:nvPr/>
        </p:nvSpPr>
        <p:spPr>
          <a:xfrm>
            <a:off x="10338197" y="258417"/>
            <a:ext cx="1567291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ClearBiTree</a:t>
            </a:r>
            <a:r>
              <a:rPr lang="en-US" altLang="zh-CN" sz="1801" dirty="0" smtClean="0"/>
              <a:t>(T)</a:t>
            </a:r>
            <a:endParaRPr lang="en-US" sz="1801" dirty="0"/>
          </a:p>
        </p:txBody>
      </p:sp>
      <p:sp>
        <p:nvSpPr>
          <p:cNvPr id="53" name="Decision 52"/>
          <p:cNvSpPr/>
          <p:nvPr/>
        </p:nvSpPr>
        <p:spPr>
          <a:xfrm>
            <a:off x="10148423" y="1114197"/>
            <a:ext cx="1946837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T</a:t>
            </a:r>
            <a:r>
              <a:rPr lang="zh-CN" altLang="en-US" sz="1801" dirty="0" smtClean="0"/>
              <a:t>为</a:t>
            </a:r>
            <a:r>
              <a:rPr lang="zh-CN" altLang="en-US" sz="1801" dirty="0"/>
              <a:t>空指针？</a:t>
            </a:r>
            <a:endParaRPr lang="en-US" sz="1801" dirty="0"/>
          </a:p>
        </p:txBody>
      </p:sp>
      <p:sp>
        <p:nvSpPr>
          <p:cNvPr id="58" name="Decision 57"/>
          <p:cNvSpPr/>
          <p:nvPr/>
        </p:nvSpPr>
        <p:spPr>
          <a:xfrm>
            <a:off x="9958650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lchild</a:t>
            </a:r>
            <a:r>
              <a:rPr lang="zh-CN" altLang="en-US" sz="1801" dirty="0" smtClean="0"/>
              <a:t>为空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59" name="Rectangle 58"/>
          <p:cNvSpPr/>
          <p:nvPr/>
        </p:nvSpPr>
        <p:spPr>
          <a:xfrm>
            <a:off x="10103814" y="3592455"/>
            <a:ext cx="2036053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将头节点地址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备份到</a:t>
            </a:r>
            <a:r>
              <a:rPr lang="en-US" altLang="zh-CN" sz="1801" dirty="0" err="1" smtClean="0"/>
              <a:t>T_bak</a:t>
            </a:r>
            <a:r>
              <a:rPr lang="zh-CN" altLang="en-US" sz="1801" dirty="0" smtClean="0"/>
              <a:t>中，并令 </a:t>
            </a:r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sp>
        <p:nvSpPr>
          <p:cNvPr id="60" name="Rectangle 59"/>
          <p:cNvSpPr/>
          <p:nvPr/>
        </p:nvSpPr>
        <p:spPr>
          <a:xfrm>
            <a:off x="10274372" y="4927440"/>
            <a:ext cx="1694935" cy="374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61" name="Rectangle 60"/>
          <p:cNvSpPr/>
          <p:nvPr/>
        </p:nvSpPr>
        <p:spPr>
          <a:xfrm>
            <a:off x="10164086" y="8303983"/>
            <a:ext cx="1942013" cy="703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向辅助栈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中压入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当前指向的节点</a:t>
            </a:r>
            <a:endParaRPr lang="en-US" altLang="zh-CN" sz="1801" dirty="0" smtClean="0"/>
          </a:p>
        </p:txBody>
      </p:sp>
      <p:sp>
        <p:nvSpPr>
          <p:cNvPr id="64" name="Decision 63"/>
          <p:cNvSpPr/>
          <p:nvPr/>
        </p:nvSpPr>
        <p:spPr>
          <a:xfrm>
            <a:off x="9369750" y="5766866"/>
            <a:ext cx="3504177" cy="10859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辅助栈</a:t>
            </a:r>
            <a:r>
              <a:rPr lang="en-US" altLang="zh-CN" sz="1801" dirty="0"/>
              <a:t>S</a:t>
            </a:r>
            <a:r>
              <a:rPr lang="zh-CN" altLang="en-US" sz="1801" dirty="0"/>
              <a:t>非空或</a:t>
            </a:r>
            <a:r>
              <a:rPr lang="en-US" altLang="zh-CN" sz="1801" dirty="0"/>
              <a:t>T</a:t>
            </a:r>
            <a:r>
              <a:rPr lang="zh-CN" altLang="en-US" sz="1801" dirty="0"/>
              <a:t>不是空</a:t>
            </a:r>
            <a:r>
              <a:rPr lang="zh-CN" altLang="en-US" sz="1801" dirty="0" smtClean="0"/>
              <a:t>指针？</a:t>
            </a:r>
            <a:endParaRPr lang="en-US" altLang="zh-CN" sz="1801" dirty="0"/>
          </a:p>
        </p:txBody>
      </p:sp>
      <p:sp>
        <p:nvSpPr>
          <p:cNvPr id="65" name="Decision 64"/>
          <p:cNvSpPr/>
          <p:nvPr/>
        </p:nvSpPr>
        <p:spPr>
          <a:xfrm>
            <a:off x="10130320" y="7161778"/>
            <a:ext cx="2009547" cy="783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不是空指针？</a:t>
            </a:r>
            <a:endParaRPr lang="en-US" altLang="zh-CN" sz="1801" dirty="0"/>
          </a:p>
        </p:txBody>
      </p:sp>
      <p:sp>
        <p:nvSpPr>
          <p:cNvPr id="66" name="Rectangle 65"/>
          <p:cNvSpPr/>
          <p:nvPr/>
        </p:nvSpPr>
        <p:spPr>
          <a:xfrm>
            <a:off x="10210147" y="9383190"/>
            <a:ext cx="1823381" cy="909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指向当前指向元素的左子树：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altLang="zh-CN" sz="1801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10053016" y="10899648"/>
            <a:ext cx="2137641" cy="706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中栈顶元素的右子树</a:t>
            </a:r>
            <a:endParaRPr lang="en-US" altLang="zh-CN" sz="1801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9979192" y="12037007"/>
            <a:ext cx="2285288" cy="706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的栈顶元素，并释放其空间</a:t>
            </a:r>
            <a:endParaRPr lang="en-US" altLang="zh-CN" sz="1801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7817288" y="13718541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72" name="Elbow Connector 71"/>
          <p:cNvCxnSpPr>
            <a:stCxn id="53" idx="1"/>
            <a:endCxn id="71" idx="0"/>
          </p:cNvCxnSpPr>
          <p:nvPr/>
        </p:nvCxnSpPr>
        <p:spPr>
          <a:xfrm rot="10800000" flipV="1">
            <a:off x="8314245" y="1551303"/>
            <a:ext cx="1834178" cy="121672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8" idx="1"/>
            <a:endCxn id="75" idx="0"/>
          </p:cNvCxnSpPr>
          <p:nvPr/>
        </p:nvCxnSpPr>
        <p:spPr>
          <a:xfrm rot="10800000" flipH="1" flipV="1">
            <a:off x="9958650" y="2781818"/>
            <a:ext cx="1176442" cy="10636656"/>
          </a:xfrm>
          <a:prstGeom prst="bentConnector4">
            <a:avLst>
              <a:gd name="adj1" fmla="val -95602"/>
              <a:gd name="adj2" fmla="val 9693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0617445" y="13418474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48" idx="2"/>
            <a:endCxn id="53" idx="0"/>
          </p:cNvCxnSpPr>
          <p:nvPr/>
        </p:nvCxnSpPr>
        <p:spPr>
          <a:xfrm flipH="1">
            <a:off x="11121842" y="775251"/>
            <a:ext cx="1" cy="338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3" idx="2"/>
            <a:endCxn id="58" idx="0"/>
          </p:cNvCxnSpPr>
          <p:nvPr/>
        </p:nvCxnSpPr>
        <p:spPr>
          <a:xfrm flipH="1">
            <a:off x="11121841" y="1988409"/>
            <a:ext cx="1" cy="356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2"/>
            <a:endCxn id="59" idx="0"/>
          </p:cNvCxnSpPr>
          <p:nvPr/>
        </p:nvCxnSpPr>
        <p:spPr>
          <a:xfrm>
            <a:off x="11121841" y="3218924"/>
            <a:ext cx="0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29" idx="1"/>
          </p:cNvCxnSpPr>
          <p:nvPr/>
        </p:nvCxnSpPr>
        <p:spPr>
          <a:xfrm rot="10800000" flipV="1">
            <a:off x="1486203" y="1633634"/>
            <a:ext cx="899489" cy="793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29" idx="0"/>
          </p:cNvCxnSpPr>
          <p:nvPr/>
        </p:nvCxnSpPr>
        <p:spPr>
          <a:xfrm>
            <a:off x="3419476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985409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7" name="Decision 6"/>
          <p:cNvSpPr/>
          <p:nvPr/>
        </p:nvSpPr>
        <p:spPr>
          <a:xfrm>
            <a:off x="2245374" y="3383405"/>
            <a:ext cx="2348208" cy="12082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遍历结束或</a:t>
            </a:r>
            <a:r>
              <a:rPr lang="en-US" altLang="zh-CN" sz="1801" dirty="0" err="1"/>
              <a:t>curr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8" name="Straight Arrow Connector 7"/>
          <p:cNvCxnSpPr>
            <a:stCxn id="32" idx="2"/>
          </p:cNvCxnSpPr>
          <p:nvPr/>
        </p:nvCxnSpPr>
        <p:spPr>
          <a:xfrm>
            <a:off x="3419477" y="2926519"/>
            <a:ext cx="2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82990" y="456732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0" name="TextBox 9"/>
          <p:cNvSpPr txBox="1"/>
          <p:nvPr/>
        </p:nvSpPr>
        <p:spPr>
          <a:xfrm>
            <a:off x="2028100" y="363058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" name="TextBox 10"/>
          <p:cNvSpPr txBox="1"/>
          <p:nvPr/>
        </p:nvSpPr>
        <p:spPr>
          <a:xfrm>
            <a:off x="2168223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" name="Rounded Rectangle 11"/>
          <p:cNvSpPr/>
          <p:nvPr/>
        </p:nvSpPr>
        <p:spPr>
          <a:xfrm>
            <a:off x="989243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13" name="Decision 12"/>
          <p:cNvSpPr/>
          <p:nvPr/>
        </p:nvSpPr>
        <p:spPr>
          <a:xfrm>
            <a:off x="2385692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2825219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15" name="Straight Arrow Connector 14"/>
          <p:cNvCxnSpPr>
            <a:stCxn id="34" idx="2"/>
            <a:endCxn id="36" idx="0"/>
          </p:cNvCxnSpPr>
          <p:nvPr/>
        </p:nvCxnSpPr>
        <p:spPr>
          <a:xfrm flipH="1">
            <a:off x="8617992" y="2115537"/>
            <a:ext cx="647" cy="435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2315303" y="5884404"/>
            <a:ext cx="221099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已经</a:t>
            </a:r>
            <a:r>
              <a:rPr lang="zh-CN" altLang="en-US" sz="1801"/>
              <a:t>遍历整张表？</a:t>
            </a:r>
            <a:endParaRPr lang="en-US" sz="1801" dirty="0"/>
          </a:p>
        </p:txBody>
      </p:sp>
      <p:sp>
        <p:nvSpPr>
          <p:cNvPr id="17" name="Rectangle 16"/>
          <p:cNvSpPr/>
          <p:nvPr/>
        </p:nvSpPr>
        <p:spPr>
          <a:xfrm>
            <a:off x="2476658" y="5123708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16731" y="4591690"/>
            <a:ext cx="2745" cy="53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4356806" y="3987549"/>
            <a:ext cx="236773" cy="1327482"/>
          </a:xfrm>
          <a:prstGeom prst="bentConnector3">
            <a:avLst>
              <a:gd name="adj1" fmla="val 1965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H="1" flipV="1">
            <a:off x="2245372" y="3987546"/>
            <a:ext cx="1175426" cy="1896857"/>
          </a:xfrm>
          <a:prstGeom prst="bentConnector4">
            <a:avLst>
              <a:gd name="adj1" fmla="val -24310"/>
              <a:gd name="adj2" fmla="val 88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1486200" y="6356612"/>
            <a:ext cx="829100" cy="321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Decision 21"/>
          <p:cNvSpPr/>
          <p:nvPr/>
        </p:nvSpPr>
        <p:spPr>
          <a:xfrm>
            <a:off x="2370819" y="7271803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419474" y="6828824"/>
            <a:ext cx="1323" cy="442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88356" y="60612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5" name="TextBox 24"/>
          <p:cNvSpPr txBox="1"/>
          <p:nvPr/>
        </p:nvSpPr>
        <p:spPr>
          <a:xfrm>
            <a:off x="3440524" y="678020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26" name="Elbow Connector 25"/>
          <p:cNvCxnSpPr/>
          <p:nvPr/>
        </p:nvCxnSpPr>
        <p:spPr>
          <a:xfrm rot="10800000" flipV="1">
            <a:off x="1486201" y="7744012"/>
            <a:ext cx="884618" cy="1827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58363" y="744175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" name="Rectangle 27"/>
          <p:cNvSpPr/>
          <p:nvPr/>
        </p:nvSpPr>
        <p:spPr>
          <a:xfrm>
            <a:off x="2534666" y="8637852"/>
            <a:ext cx="1769617" cy="68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-&gt;next-&gt;data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19474" y="8216223"/>
            <a:ext cx="0" cy="42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922519" y="9680959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31" name="TextBox 30"/>
          <p:cNvSpPr txBox="1"/>
          <p:nvPr/>
        </p:nvSpPr>
        <p:spPr>
          <a:xfrm>
            <a:off x="3412605" y="81538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19475" y="9320123"/>
            <a:ext cx="2" cy="36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286496" y="197621"/>
            <a:ext cx="266557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CreateBiTree</a:t>
            </a:r>
            <a:r>
              <a:rPr lang="en-US" altLang="zh-CN" sz="1801" dirty="0" smtClean="0"/>
              <a:t>(T, definition)</a:t>
            </a:r>
            <a:endParaRPr lang="en-US" sz="1801" dirty="0"/>
          </a:p>
        </p:txBody>
      </p:sp>
      <p:sp>
        <p:nvSpPr>
          <p:cNvPr id="34" name="Decision 33"/>
          <p:cNvSpPr/>
          <p:nvPr/>
        </p:nvSpPr>
        <p:spPr>
          <a:xfrm>
            <a:off x="7286496" y="1151731"/>
            <a:ext cx="2664285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</a:t>
            </a:r>
            <a:r>
              <a:rPr lang="zh-CN" altLang="en-US" sz="1801" dirty="0"/>
              <a:t>空</a:t>
            </a:r>
            <a:r>
              <a:rPr lang="zh-CN" altLang="en-US" sz="1801" dirty="0" smtClean="0"/>
              <a:t>指针，或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35" name="Straight Arrow Connector 34"/>
          <p:cNvCxnSpPr>
            <a:stCxn id="33" idx="2"/>
            <a:endCxn id="34" idx="0"/>
          </p:cNvCxnSpPr>
          <p:nvPr/>
        </p:nvCxnSpPr>
        <p:spPr>
          <a:xfrm flipH="1">
            <a:off x="8618639" y="714455"/>
            <a:ext cx="647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54468" y="2550555"/>
            <a:ext cx="1927047" cy="375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7820710" y="3383405"/>
            <a:ext cx="1594564" cy="423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elem_id</a:t>
            </a:r>
            <a:r>
              <a:rPr lang="en-US" altLang="zh-CN" sz="1801" dirty="0" smtClean="0"/>
              <a:t> = 1</a:t>
            </a:r>
            <a:endParaRPr lang="en-US" sz="1801" dirty="0"/>
          </a:p>
        </p:txBody>
      </p:sp>
      <p:cxnSp>
        <p:nvCxnSpPr>
          <p:cNvPr id="40" name="Straight Arrow Connector 39"/>
          <p:cNvCxnSpPr>
            <a:stCxn id="36" idx="2"/>
            <a:endCxn id="39" idx="0"/>
          </p:cNvCxnSpPr>
          <p:nvPr/>
        </p:nvCxnSpPr>
        <p:spPr>
          <a:xfrm>
            <a:off x="8617992" y="2926518"/>
            <a:ext cx="0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371351" y="4227616"/>
            <a:ext cx="2493280" cy="1087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elem</a:t>
            </a:r>
            <a:r>
              <a:rPr lang="en-US" altLang="zh-CN" sz="1801" dirty="0" smtClean="0"/>
              <a:t>_</a:t>
            </a:r>
            <a:r>
              <a:rPr lang="zh-CN" altLang="en-US" sz="1801" dirty="0"/>
              <a:t> 在头节点的左孩子处创建根节点，并令其</a:t>
            </a:r>
            <a:r>
              <a:rPr lang="en-US" altLang="zh-CN" sz="1801" dirty="0" err="1"/>
              <a:t>data.id</a:t>
            </a:r>
            <a:r>
              <a:rPr lang="en-US" altLang="zh-CN" sz="1801" dirty="0"/>
              <a:t> = </a:t>
            </a:r>
            <a:r>
              <a:rPr lang="en-US" altLang="zh-CN" sz="1801" dirty="0" err="1" smtClean="0"/>
              <a:t>elem_id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9" idx="2"/>
            <a:endCxn id="44" idx="0"/>
          </p:cNvCxnSpPr>
          <p:nvPr/>
        </p:nvCxnSpPr>
        <p:spPr>
          <a:xfrm flipH="1">
            <a:off x="8617991" y="3807060"/>
            <a:ext cx="1" cy="420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820709" y="5735586"/>
            <a:ext cx="1594564" cy="423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根节点</a:t>
            </a:r>
            <a:r>
              <a:rPr lang="zh-CN" altLang="en-US" sz="1801" smtClean="0"/>
              <a:t>进栈</a:t>
            </a:r>
            <a:endParaRPr lang="en-US" altLang="zh-CN" sz="1801" dirty="0" smtClean="0"/>
          </a:p>
        </p:txBody>
      </p:sp>
      <p:cxnSp>
        <p:nvCxnSpPr>
          <p:cNvPr id="52" name="Straight Arrow Connector 51"/>
          <p:cNvCxnSpPr>
            <a:stCxn id="44" idx="2"/>
            <a:endCxn id="51" idx="0"/>
          </p:cNvCxnSpPr>
          <p:nvPr/>
        </p:nvCxnSpPr>
        <p:spPr>
          <a:xfrm>
            <a:off x="8617991" y="5315030"/>
            <a:ext cx="0" cy="420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41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106" y="4850209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演示系统</a:t>
            </a:r>
            <a:endParaRPr lang="en-US" sz="1801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用户操作界面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862743" y="7181262"/>
            <a:ext cx="1132539" cy="409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功能调用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3225027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菜单显示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3225027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用户输入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3225027" y="2764640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结果输出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3225027" y="3342814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错误提示</a:t>
            </a:r>
            <a:endParaRPr lang="en-US" sz="1801" dirty="0"/>
          </a:p>
        </p:txBody>
      </p:sp>
      <p:sp>
        <p:nvSpPr>
          <p:cNvPr id="30" name="Left Brace 29"/>
          <p:cNvSpPr/>
          <p:nvPr/>
        </p:nvSpPr>
        <p:spPr>
          <a:xfrm>
            <a:off x="3117192" y="3998532"/>
            <a:ext cx="189733" cy="67263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Left Brace 31"/>
          <p:cNvSpPr/>
          <p:nvPr/>
        </p:nvSpPr>
        <p:spPr>
          <a:xfrm>
            <a:off x="1566133" y="2673139"/>
            <a:ext cx="192988" cy="47944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Left Brace 36"/>
          <p:cNvSpPr/>
          <p:nvPr/>
        </p:nvSpPr>
        <p:spPr>
          <a:xfrm>
            <a:off x="2882116" y="1636981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3428622" y="3998531"/>
            <a:ext cx="1822745" cy="366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初始化二叉树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4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2.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销毁二叉树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3428622" y="5154878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3.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创建二叉树</a:t>
            </a:r>
            <a:endParaRPr lang="en-US" sz="1801" dirty="0"/>
          </a:p>
        </p:txBody>
      </p:sp>
      <p:sp>
        <p:nvSpPr>
          <p:cNvPr id="41" name="Rectangle 40"/>
          <p:cNvSpPr/>
          <p:nvPr/>
        </p:nvSpPr>
        <p:spPr>
          <a:xfrm>
            <a:off x="3428621" y="5733051"/>
            <a:ext cx="160676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4.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置空二叉树</a:t>
            </a:r>
            <a:endParaRPr lang="en-US" sz="1801" dirty="0"/>
          </a:p>
        </p:txBody>
      </p:sp>
      <p:sp>
        <p:nvSpPr>
          <p:cNvPr id="42" name="Rectangle 41"/>
          <p:cNvSpPr/>
          <p:nvPr/>
        </p:nvSpPr>
        <p:spPr>
          <a:xfrm>
            <a:off x="3428622" y="6311225"/>
            <a:ext cx="2496114" cy="366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5</a:t>
            </a:r>
            <a:r>
              <a:rPr lang="en-US" altLang="zh-CN" sz="1801"/>
              <a:t>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判断二叉树是否为空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428622" y="6889398"/>
            <a:ext cx="182274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6.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求二叉树深度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428620" y="7467572"/>
            <a:ext cx="1822747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7.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求二叉树的根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428619" y="8045746"/>
            <a:ext cx="2935605" cy="366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8.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求二叉树中指定元素的值</a:t>
            </a:r>
            <a:endParaRPr lang="en-US" sz="1801" dirty="0"/>
          </a:p>
        </p:txBody>
      </p:sp>
      <p:sp>
        <p:nvSpPr>
          <p:cNvPr id="46" name="Rectangle 45"/>
          <p:cNvSpPr/>
          <p:nvPr/>
        </p:nvSpPr>
        <p:spPr>
          <a:xfrm>
            <a:off x="3428620" y="8623914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9.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给二叉树中指定元素赋值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3428622" y="9202087"/>
            <a:ext cx="3308292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10.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求二叉树中指定元素的双亲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3428622" y="9780255"/>
            <a:ext cx="3509460" cy="366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11.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求二叉树中指定节点的左孩子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3428619" y="10358427"/>
            <a:ext cx="3509463" cy="36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12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</a:t>
            </a:r>
            <a:r>
              <a:rPr lang="zh-CN" altLang="en-US" sz="1801" dirty="0" smtClean="0"/>
              <a:t>的右孩子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7371898" y="3998531"/>
            <a:ext cx="3509462" cy="36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13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求二叉树中指定节点的</a:t>
            </a:r>
            <a:r>
              <a:rPr lang="zh-CN" altLang="en-US" sz="1801" dirty="0" smtClean="0"/>
              <a:t>左兄弟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7371895" y="4576705"/>
            <a:ext cx="3509465" cy="366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14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</a:t>
            </a:r>
            <a:r>
              <a:rPr lang="zh-CN" altLang="en-US" sz="1801" dirty="0" smtClean="0"/>
              <a:t>的右兄弟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7371898" y="5154878"/>
            <a:ext cx="3728918" cy="36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15.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在二叉树中的指定位置插入子树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7371895" y="10358435"/>
            <a:ext cx="135423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0.</a:t>
            </a:r>
            <a:r>
              <a:rPr lang="zh-CN" altLang="en-US" sz="1801" dirty="0"/>
              <a:t> 退出系统</a:t>
            </a:r>
            <a:endParaRPr lang="en-US" sz="1801" dirty="0"/>
          </a:p>
        </p:txBody>
      </p:sp>
      <p:sp>
        <p:nvSpPr>
          <p:cNvPr id="28" name="Rectangle 27"/>
          <p:cNvSpPr/>
          <p:nvPr/>
        </p:nvSpPr>
        <p:spPr>
          <a:xfrm>
            <a:off x="7371895" y="5733051"/>
            <a:ext cx="307055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16.</a:t>
            </a:r>
            <a:r>
              <a:rPr lang="zh-CN" altLang="en-US" sz="1801" dirty="0" smtClean="0"/>
              <a:t> 删除二叉树中指定的子树</a:t>
            </a:r>
            <a:endParaRPr lang="en-US" sz="1801" dirty="0"/>
          </a:p>
        </p:txBody>
      </p:sp>
      <p:sp>
        <p:nvSpPr>
          <p:cNvPr id="29" name="Rectangle 28"/>
          <p:cNvSpPr/>
          <p:nvPr/>
        </p:nvSpPr>
        <p:spPr>
          <a:xfrm>
            <a:off x="7371894" y="6311212"/>
            <a:ext cx="3271722" cy="374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17.</a:t>
            </a:r>
            <a:r>
              <a:rPr lang="zh-CN" altLang="en-US" sz="1801" dirty="0" smtClean="0"/>
              <a:t> 输出二叉树的前序遍历序列</a:t>
            </a:r>
            <a:endParaRPr lang="en-US" sz="1801" dirty="0"/>
          </a:p>
        </p:txBody>
      </p:sp>
      <p:sp>
        <p:nvSpPr>
          <p:cNvPr id="31" name="Rectangle 30"/>
          <p:cNvSpPr/>
          <p:nvPr/>
        </p:nvSpPr>
        <p:spPr>
          <a:xfrm>
            <a:off x="7371894" y="6885332"/>
            <a:ext cx="3271722" cy="374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18.</a:t>
            </a:r>
            <a:r>
              <a:rPr lang="zh-CN" altLang="en-US" sz="1801" dirty="0" smtClean="0"/>
              <a:t> 输出二叉树的中序遍历序列</a:t>
            </a:r>
            <a:endParaRPr lang="en-US" sz="1801" dirty="0"/>
          </a:p>
        </p:txBody>
      </p:sp>
      <p:sp>
        <p:nvSpPr>
          <p:cNvPr id="33" name="Rectangle 32"/>
          <p:cNvSpPr/>
          <p:nvPr/>
        </p:nvSpPr>
        <p:spPr>
          <a:xfrm>
            <a:off x="7371894" y="7467548"/>
            <a:ext cx="3271722" cy="366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19.</a:t>
            </a:r>
            <a:r>
              <a:rPr lang="zh-CN" altLang="en-US" sz="1801" dirty="0" smtClean="0"/>
              <a:t> 输出二叉树的后序遍历序列</a:t>
            </a:r>
            <a:endParaRPr lang="en-US" sz="1801" dirty="0"/>
          </a:p>
        </p:txBody>
      </p:sp>
      <p:sp>
        <p:nvSpPr>
          <p:cNvPr id="34" name="Rectangle 33"/>
          <p:cNvSpPr/>
          <p:nvPr/>
        </p:nvSpPr>
        <p:spPr>
          <a:xfrm>
            <a:off x="7371894" y="8041659"/>
            <a:ext cx="3271722" cy="366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20.</a:t>
            </a:r>
            <a:r>
              <a:rPr lang="zh-CN" altLang="en-US" sz="1801" dirty="0" smtClean="0"/>
              <a:t> 输出二叉树的层次遍历序列</a:t>
            </a:r>
            <a:endParaRPr lang="en-US" sz="1801" dirty="0"/>
          </a:p>
        </p:txBody>
      </p:sp>
      <p:sp>
        <p:nvSpPr>
          <p:cNvPr id="35" name="Rectangle 34"/>
          <p:cNvSpPr/>
          <p:nvPr/>
        </p:nvSpPr>
        <p:spPr>
          <a:xfrm>
            <a:off x="7371894" y="8615770"/>
            <a:ext cx="2595066" cy="38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21.</a:t>
            </a:r>
            <a:r>
              <a:rPr lang="zh-CN" altLang="en-US" sz="1801" dirty="0" smtClean="0"/>
              <a:t> 将二叉树保存到文件</a:t>
            </a:r>
            <a:endParaRPr lang="en-US" sz="1801" dirty="0"/>
          </a:p>
        </p:txBody>
      </p:sp>
      <p:sp>
        <p:nvSpPr>
          <p:cNvPr id="36" name="Rectangle 35"/>
          <p:cNvSpPr/>
          <p:nvPr/>
        </p:nvSpPr>
        <p:spPr>
          <a:xfrm>
            <a:off x="7371894" y="9202086"/>
            <a:ext cx="259506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22.</a:t>
            </a:r>
            <a:r>
              <a:rPr lang="zh-CN" altLang="en-US" sz="1801" dirty="0" smtClean="0"/>
              <a:t> 从文件中读取二叉树</a:t>
            </a:r>
            <a:endParaRPr lang="en-US" sz="1801" dirty="0"/>
          </a:p>
        </p:txBody>
      </p:sp>
      <p:sp>
        <p:nvSpPr>
          <p:cNvPr id="54" name="Rectangle 53"/>
          <p:cNvSpPr/>
          <p:nvPr/>
        </p:nvSpPr>
        <p:spPr>
          <a:xfrm>
            <a:off x="7371894" y="9772131"/>
            <a:ext cx="259506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23.</a:t>
            </a:r>
            <a:r>
              <a:rPr lang="zh-CN" altLang="en-US" sz="1801" dirty="0" smtClean="0"/>
              <a:t> 切换操作中的二叉树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509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73219" y="7275447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486399" y="357809"/>
            <a:ext cx="264380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(&amp;L,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431731" y="1292089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</a:t>
            </a:r>
            <a:r>
              <a:rPr lang="en-US" sz="1801" dirty="0" err="1"/>
              <a:t>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874644" y="11757305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55362" y="2922107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sp>
        <p:nvSpPr>
          <p:cNvPr id="3" name="Diamond 2"/>
          <p:cNvSpPr/>
          <p:nvPr/>
        </p:nvSpPr>
        <p:spPr>
          <a:xfrm>
            <a:off x="5431730" y="4552125"/>
            <a:ext cx="2753143" cy="1133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</a:t>
            </a:r>
            <a:r>
              <a:rPr lang="zh-CN" altLang="en-US" sz="1801"/>
              <a:t>是否还有剩余容量？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868558" y="4790662"/>
            <a:ext cx="3061250" cy="655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重新分配</a:t>
            </a:r>
            <a:r>
              <a:rPr lang="zh-CN" altLang="en-US" sz="1801" dirty="0"/>
              <a:t>大小为</a:t>
            </a:r>
            <a:r>
              <a:rPr lang="en-US" altLang="zh-CN" sz="1801" dirty="0"/>
              <a:t> L-&gt;</a:t>
            </a:r>
            <a:r>
              <a:rPr lang="en-US" altLang="zh-CN" sz="1801" dirty="0" err="1"/>
              <a:t>list_size</a:t>
            </a:r>
            <a:r>
              <a:rPr lang="en-US" altLang="zh-CN" sz="1801" dirty="0"/>
              <a:t> + LIST_INC_SIZE </a:t>
            </a:r>
            <a:r>
              <a:rPr lang="zh-CN" altLang="en-US" sz="1801" dirty="0"/>
              <a:t>单位的空间</a:t>
            </a:r>
            <a:endParaRPr lang="en-US" sz="1801" dirty="0"/>
          </a:p>
        </p:txBody>
      </p:sp>
      <p:sp>
        <p:nvSpPr>
          <p:cNvPr id="8" name="Diamond 7"/>
          <p:cNvSpPr/>
          <p:nvPr/>
        </p:nvSpPr>
        <p:spPr>
          <a:xfrm>
            <a:off x="2266120" y="6047963"/>
            <a:ext cx="2266122" cy="96906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空间分配成功？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6808302" y="874645"/>
            <a:ext cx="2" cy="41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8302" y="2464905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3" idx="0"/>
          </p:cNvCxnSpPr>
          <p:nvPr/>
        </p:nvCxnSpPr>
        <p:spPr>
          <a:xfrm flipH="1">
            <a:off x="6808302" y="4094924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371602" y="1878496"/>
            <a:ext cx="4060130" cy="98788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1371601" y="3508515"/>
            <a:ext cx="4283760" cy="82487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1"/>
            <a:endCxn id="6" idx="0"/>
          </p:cNvCxnSpPr>
          <p:nvPr/>
        </p:nvCxnSpPr>
        <p:spPr>
          <a:xfrm rot="10800000" flipV="1">
            <a:off x="1371601" y="6532494"/>
            <a:ext cx="894519" cy="52248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1"/>
            <a:endCxn id="7" idx="3"/>
          </p:cNvCxnSpPr>
          <p:nvPr/>
        </p:nvCxnSpPr>
        <p:spPr>
          <a:xfrm flipH="1" flipV="1">
            <a:off x="4929805" y="5118656"/>
            <a:ext cx="50192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8" idx="0"/>
          </p:cNvCxnSpPr>
          <p:nvPr/>
        </p:nvCxnSpPr>
        <p:spPr>
          <a:xfrm flipH="1">
            <a:off x="3399182" y="5446647"/>
            <a:ext cx="2" cy="601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80180" y="6323770"/>
            <a:ext cx="2656244" cy="417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/>
              <a:t> </a:t>
            </a:r>
            <a:r>
              <a:rPr lang="en-US" altLang="zh-CN" sz="1801" dirty="0" err="1"/>
              <a:t>bak_ptr</a:t>
            </a:r>
            <a:r>
              <a:rPr lang="en-US" altLang="zh-CN" sz="1801" dirty="0"/>
              <a:t> = L-&gt;length - 1</a:t>
            </a:r>
            <a:endParaRPr lang="en-US" sz="1801" dirty="0"/>
          </a:p>
        </p:txBody>
      </p:sp>
      <p:cxnSp>
        <p:nvCxnSpPr>
          <p:cNvPr id="44" name="Straight Arrow Connector 43"/>
          <p:cNvCxnSpPr>
            <a:stCxn id="8" idx="3"/>
            <a:endCxn id="43" idx="1"/>
          </p:cNvCxnSpPr>
          <p:nvPr/>
        </p:nvCxnSpPr>
        <p:spPr>
          <a:xfrm>
            <a:off x="4532241" y="6532494"/>
            <a:ext cx="947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" idx="2"/>
            <a:endCxn id="43" idx="0"/>
          </p:cNvCxnSpPr>
          <p:nvPr/>
        </p:nvCxnSpPr>
        <p:spPr>
          <a:xfrm>
            <a:off x="6808302" y="5685186"/>
            <a:ext cx="2" cy="638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5057338" y="7494106"/>
            <a:ext cx="3501923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bak_ptr</a:t>
            </a:r>
            <a:r>
              <a:rPr lang="en-US" sz="1801" dirty="0"/>
              <a:t> &gt;= </a:t>
            </a:r>
            <a:r>
              <a:rPr lang="en-US" sz="1801" dirty="0" err="1"/>
              <a:t>i</a:t>
            </a:r>
            <a:r>
              <a:rPr lang="en-US" sz="1801" dirty="0"/>
              <a:t> - 1 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15487" y="8524057"/>
            <a:ext cx="4185626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L-</a:t>
            </a:r>
            <a:r>
              <a:rPr lang="en-US" sz="1801" dirty="0"/>
              <a:t>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 + 1] = L-&gt;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]</a:t>
            </a:r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808301" y="6741222"/>
            <a:ext cx="2" cy="75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808302" y="8160029"/>
            <a:ext cx="2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409936" y="7827069"/>
            <a:ext cx="1149328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8910" y="6900240"/>
            <a:ext cx="3647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（插入位置后元素依次后移一位）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6206669" y="9265779"/>
            <a:ext cx="1203265" cy="39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bak_ptr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808300" y="8901749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23842" y="10214942"/>
            <a:ext cx="1368916" cy="624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将 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 存放在 </a:t>
            </a:r>
            <a:r>
              <a:rPr lang="en-US" altLang="zh-CN" sz="1801" dirty="0" err="1"/>
              <a:t>i</a:t>
            </a:r>
            <a:r>
              <a:rPr lang="en-US" altLang="zh-CN" sz="1801" dirty="0"/>
              <a:t> </a:t>
            </a:r>
            <a:r>
              <a:rPr lang="mr-IN" altLang="zh-CN" sz="1801" dirty="0"/>
              <a:t>–</a:t>
            </a:r>
            <a:r>
              <a:rPr lang="en-US" altLang="zh-CN" sz="1801" dirty="0"/>
              <a:t> 1</a:t>
            </a:r>
            <a:r>
              <a:rPr lang="zh-CN" altLang="en-US" sz="1801" dirty="0"/>
              <a:t> 处</a:t>
            </a:r>
            <a:endParaRPr lang="en-US" sz="1801" dirty="0"/>
          </a:p>
        </p:txBody>
      </p:sp>
      <p:cxnSp>
        <p:nvCxnSpPr>
          <p:cNvPr id="54" name="Elbow Connector 53"/>
          <p:cNvCxnSpPr>
            <a:stCxn id="55" idx="1"/>
            <a:endCxn id="33" idx="1"/>
          </p:cNvCxnSpPr>
          <p:nvPr/>
        </p:nvCxnSpPr>
        <p:spPr>
          <a:xfrm rot="10800000" flipH="1" flipV="1">
            <a:off x="5057337" y="7827067"/>
            <a:ext cx="1066504" cy="2700140"/>
          </a:xfrm>
          <a:prstGeom prst="bentConnector3">
            <a:avLst>
              <a:gd name="adj1" fmla="val -903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307018" y="11976478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67" name="TextBox 66"/>
          <p:cNvSpPr txBox="1"/>
          <p:nvPr/>
        </p:nvSpPr>
        <p:spPr>
          <a:xfrm>
            <a:off x="5098233" y="15091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813907" y="24622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58484" y="318142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0" name="TextBox 69"/>
          <p:cNvSpPr txBox="1"/>
          <p:nvPr/>
        </p:nvSpPr>
        <p:spPr>
          <a:xfrm>
            <a:off x="6803974" y="564217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1" name="TextBox 70"/>
          <p:cNvSpPr txBox="1"/>
          <p:nvPr/>
        </p:nvSpPr>
        <p:spPr>
          <a:xfrm>
            <a:off x="6813907" y="816094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810355" y="410328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3" name="TextBox 72"/>
          <p:cNvSpPr txBox="1"/>
          <p:nvPr/>
        </p:nvSpPr>
        <p:spPr>
          <a:xfrm>
            <a:off x="5146433" y="477992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4" name="TextBox 73"/>
          <p:cNvSpPr txBox="1"/>
          <p:nvPr/>
        </p:nvSpPr>
        <p:spPr>
          <a:xfrm>
            <a:off x="2019963" y="616316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8" name="TextBox 77"/>
          <p:cNvSpPr txBox="1"/>
          <p:nvPr/>
        </p:nvSpPr>
        <p:spPr>
          <a:xfrm>
            <a:off x="4762933" y="745773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9" name="TextBox 78"/>
          <p:cNvSpPr txBox="1"/>
          <p:nvPr/>
        </p:nvSpPr>
        <p:spPr>
          <a:xfrm>
            <a:off x="4481521" y="61656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6119517" y="11224198"/>
            <a:ext cx="1368916" cy="368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L-</a:t>
            </a:r>
            <a:r>
              <a:rPr lang="en-US" altLang="zh-CN" sz="1801"/>
              <a:t>&gt;length++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3" idx="2"/>
            <a:endCxn id="45" idx="0"/>
          </p:cNvCxnSpPr>
          <p:nvPr/>
        </p:nvCxnSpPr>
        <p:spPr>
          <a:xfrm flipH="1">
            <a:off x="6803976" y="10839473"/>
            <a:ext cx="4325" cy="38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2"/>
            <a:endCxn id="61" idx="0"/>
          </p:cNvCxnSpPr>
          <p:nvPr/>
        </p:nvCxnSpPr>
        <p:spPr>
          <a:xfrm>
            <a:off x="6803975" y="11593185"/>
            <a:ext cx="0" cy="38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44471" y="6484197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290561" y="-800949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ListDelete</a:t>
            </a:r>
            <a:r>
              <a:rPr lang="en-US" altLang="zh-CN" sz="1801" dirty="0"/>
              <a:t>(&amp;L, key, &amp;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411854" y="178905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</a:t>
            </a:r>
            <a:r>
              <a:rPr lang="en-US" sz="1801" dirty="0" err="1"/>
              <a:t>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2678283" y="12212961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35485" y="180892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785161" y="-284114"/>
            <a:ext cx="3264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788424" y="1351724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3175242" y="765313"/>
            <a:ext cx="2236614" cy="114476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3175242" y="2395332"/>
            <a:ext cx="2460242" cy="98176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65494" y="5694444"/>
            <a:ext cx="639337" cy="31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i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sp>
        <p:nvSpPr>
          <p:cNvPr id="55" name="Diamond 54"/>
          <p:cNvSpPr/>
          <p:nvPr/>
        </p:nvSpPr>
        <p:spPr>
          <a:xfrm>
            <a:off x="5028591" y="6702856"/>
            <a:ext cx="3501923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i</a:t>
            </a:r>
            <a:r>
              <a:rPr lang="zh-CN" altLang="en-US" sz="1801" dirty="0"/>
              <a:t> </a:t>
            </a:r>
            <a:r>
              <a:rPr lang="en-US" altLang="zh-CN" sz="1801" dirty="0"/>
              <a:t>&lt;</a:t>
            </a:r>
            <a:r>
              <a:rPr lang="en-US" sz="1801" dirty="0"/>
              <a:t> L-&gt;length 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686741" y="7732807"/>
            <a:ext cx="4185626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L-</a:t>
            </a:r>
            <a:r>
              <a:rPr lang="en-US" sz="1801" dirty="0"/>
              <a:t>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 + 1] = L-&gt;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]</a:t>
            </a:r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779553" y="6006689"/>
            <a:ext cx="5609" cy="696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779555" y="7368779"/>
            <a:ext cx="2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381188" y="7035819"/>
            <a:ext cx="1149328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80165" y="6108990"/>
            <a:ext cx="3647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（插入位置后元素依次后移一位）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6177921" y="8474529"/>
            <a:ext cx="1203265" cy="39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bak_ptr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779554" y="8110499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5" idx="1"/>
            <a:endCxn id="75" idx="0"/>
          </p:cNvCxnSpPr>
          <p:nvPr/>
        </p:nvCxnSpPr>
        <p:spPr>
          <a:xfrm rot="10800000" flipH="1" flipV="1">
            <a:off x="5028591" y="7035818"/>
            <a:ext cx="1746636" cy="2488137"/>
          </a:xfrm>
          <a:prstGeom prst="bentConnector4">
            <a:avLst>
              <a:gd name="adj1" fmla="val -57473"/>
              <a:gd name="adj2" fmla="val 886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278268" y="12322547"/>
            <a:ext cx="993913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67" name="TextBox 66"/>
          <p:cNvSpPr txBox="1"/>
          <p:nvPr/>
        </p:nvSpPr>
        <p:spPr>
          <a:xfrm>
            <a:off x="5078354" y="39598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94030" y="134907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38608" y="20682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0" name="TextBox 69"/>
          <p:cNvSpPr txBox="1"/>
          <p:nvPr/>
        </p:nvSpPr>
        <p:spPr>
          <a:xfrm>
            <a:off x="6775227" y="2982709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1" name="TextBox 70"/>
          <p:cNvSpPr txBox="1"/>
          <p:nvPr/>
        </p:nvSpPr>
        <p:spPr>
          <a:xfrm>
            <a:off x="6785161" y="736969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8" name="TextBox 77"/>
          <p:cNvSpPr txBox="1"/>
          <p:nvPr/>
        </p:nvSpPr>
        <p:spPr>
          <a:xfrm>
            <a:off x="4734187" y="66664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5548463" y="4521621"/>
            <a:ext cx="2473399" cy="719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要删除的</a:t>
            </a:r>
            <a:r>
              <a:rPr lang="zh-CN" altLang="en-US" sz="1801"/>
              <a:t>元素值带出：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/>
              <a:t>e = L-&gt;</a:t>
            </a:r>
            <a:r>
              <a:rPr lang="en-US" altLang="zh-CN" sz="1801" dirty="0" err="1"/>
              <a:t>elem</a:t>
            </a:r>
            <a:r>
              <a:rPr lang="en-US" altLang="zh-CN" sz="1801" dirty="0"/>
              <a:t>[key - 1]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5713281" y="3444763"/>
            <a:ext cx="2143759" cy="613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修改记录的表长：</a:t>
            </a:r>
            <a:endParaRPr lang="en-US" altLang="zh-CN" sz="1801" dirty="0"/>
          </a:p>
          <a:p>
            <a:pPr algn="ctr"/>
            <a:r>
              <a:rPr lang="en-US" altLang="zh-CN" sz="1801" dirty="0"/>
              <a:t>L-&gt;length--</a:t>
            </a:r>
            <a:endParaRPr lang="en-US" sz="1801" dirty="0"/>
          </a:p>
        </p:txBody>
      </p:sp>
      <p:cxnSp>
        <p:nvCxnSpPr>
          <p:cNvPr id="58" name="Straight Arrow Connector 57"/>
          <p:cNvCxnSpPr>
            <a:stCxn id="2" idx="2"/>
            <a:endCxn id="50" idx="0"/>
          </p:cNvCxnSpPr>
          <p:nvPr/>
        </p:nvCxnSpPr>
        <p:spPr>
          <a:xfrm flipH="1">
            <a:off x="6785162" y="2981743"/>
            <a:ext cx="3262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2"/>
            <a:endCxn id="48" idx="0"/>
          </p:cNvCxnSpPr>
          <p:nvPr/>
        </p:nvCxnSpPr>
        <p:spPr>
          <a:xfrm>
            <a:off x="6785161" y="4058602"/>
            <a:ext cx="0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2"/>
            <a:endCxn id="43" idx="0"/>
          </p:cNvCxnSpPr>
          <p:nvPr/>
        </p:nvCxnSpPr>
        <p:spPr>
          <a:xfrm flipH="1">
            <a:off x="6785163" y="5240792"/>
            <a:ext cx="2" cy="453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Diamond 74"/>
          <p:cNvSpPr/>
          <p:nvPr/>
        </p:nvSpPr>
        <p:spPr>
          <a:xfrm>
            <a:off x="5137562" y="9523955"/>
            <a:ext cx="327533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是否可以分配更</a:t>
            </a:r>
            <a:r>
              <a:rPr lang="zh-CN" altLang="en-US" sz="1801"/>
              <a:t>小的空间？</a:t>
            </a:r>
            <a:endParaRPr lang="en-US" sz="1801" dirty="0"/>
          </a:p>
        </p:txBody>
      </p:sp>
      <p:sp>
        <p:nvSpPr>
          <p:cNvPr id="82" name="Diamond 81"/>
          <p:cNvSpPr/>
          <p:nvPr/>
        </p:nvSpPr>
        <p:spPr>
          <a:xfrm>
            <a:off x="5446490" y="11090348"/>
            <a:ext cx="2657473" cy="7753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分配新空间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75" idx="2"/>
            <a:endCxn id="82" idx="0"/>
          </p:cNvCxnSpPr>
          <p:nvPr/>
        </p:nvCxnSpPr>
        <p:spPr>
          <a:xfrm>
            <a:off x="6775227" y="10696774"/>
            <a:ext cx="0" cy="393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2"/>
            <a:endCxn id="61" idx="0"/>
          </p:cNvCxnSpPr>
          <p:nvPr/>
        </p:nvCxnSpPr>
        <p:spPr>
          <a:xfrm flipH="1">
            <a:off x="6775226" y="11865730"/>
            <a:ext cx="2" cy="456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5" idx="3"/>
            <a:endCxn id="61" idx="3"/>
          </p:cNvCxnSpPr>
          <p:nvPr/>
        </p:nvCxnSpPr>
        <p:spPr>
          <a:xfrm flipH="1">
            <a:off x="7272183" y="10110364"/>
            <a:ext cx="1140710" cy="2460406"/>
          </a:xfrm>
          <a:prstGeom prst="bentConnector3">
            <a:avLst>
              <a:gd name="adj1" fmla="val -392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82355" y="11902879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分配成功</a:t>
            </a:r>
            <a:endParaRPr lang="en-US" sz="1801" dirty="0"/>
          </a:p>
        </p:txBody>
      </p:sp>
      <p:cxnSp>
        <p:nvCxnSpPr>
          <p:cNvPr id="96" name="Elbow Connector 95"/>
          <p:cNvCxnSpPr>
            <a:stCxn id="82" idx="1"/>
            <a:endCxn id="6" idx="0"/>
          </p:cNvCxnSpPr>
          <p:nvPr/>
        </p:nvCxnSpPr>
        <p:spPr>
          <a:xfrm rot="10800000" flipV="1">
            <a:off x="3175243" y="11478037"/>
            <a:ext cx="2271249" cy="7349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412892" y="974103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04" name="TextBox 103"/>
          <p:cNvSpPr txBox="1"/>
          <p:nvPr/>
        </p:nvSpPr>
        <p:spPr>
          <a:xfrm>
            <a:off x="6794030" y="1069677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Y</a:t>
            </a:r>
            <a:endParaRPr lang="en-US" sz="1801" dirty="0"/>
          </a:p>
        </p:txBody>
      </p:sp>
      <p:sp>
        <p:nvSpPr>
          <p:cNvPr id="105" name="TextBox 104"/>
          <p:cNvSpPr txBox="1"/>
          <p:nvPr/>
        </p:nvSpPr>
        <p:spPr>
          <a:xfrm>
            <a:off x="4347202" y="11108706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分配失败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2759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64" y="568403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PriorElem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2825816" y="1407631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L.elem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1385733" y="100426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99763" y="1085239"/>
            <a:ext cx="2626" cy="32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9" idx="0"/>
          </p:cNvCxnSpPr>
          <p:nvPr/>
        </p:nvCxnSpPr>
        <p:spPr>
          <a:xfrm flipH="1">
            <a:off x="4199763" y="2580447"/>
            <a:ext cx="2624" cy="45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882693" y="1994039"/>
            <a:ext cx="943125" cy="8048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15513" y="167164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4181326" y="253507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2379647" y="47721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2805727" y="3036998"/>
            <a:ext cx="2788071" cy="96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调用</a:t>
            </a:r>
            <a:r>
              <a:rPr lang="en-US" altLang="zh-CN" sz="1801" dirty="0" err="1"/>
              <a:t>LocateElem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)</a:t>
            </a:r>
            <a:r>
              <a:rPr lang="zh-CN" altLang="en-US" sz="1801" dirty="0"/>
              <a:t>获取值为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在线性表中的位序，结果存入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中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2615513" y="4354251"/>
            <a:ext cx="3168499" cy="1574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的元素是否存在于线性表中？</a:t>
            </a:r>
            <a:endParaRPr lang="en-US" sz="1801" dirty="0"/>
          </a:p>
        </p:txBody>
      </p:sp>
      <p:sp>
        <p:nvSpPr>
          <p:cNvPr id="65" name="Decision 64"/>
          <p:cNvSpPr/>
          <p:nvPr/>
        </p:nvSpPr>
        <p:spPr>
          <a:xfrm>
            <a:off x="2505023" y="6310755"/>
            <a:ext cx="3389480" cy="1956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的元素是否是线性表中的第一个元素？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49" idx="2"/>
            <a:endCxn id="64" idx="0"/>
          </p:cNvCxnSpPr>
          <p:nvPr/>
        </p:nvCxnSpPr>
        <p:spPr>
          <a:xfrm>
            <a:off x="4199763" y="3997920"/>
            <a:ext cx="0" cy="35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2"/>
            <a:endCxn id="65" idx="0"/>
          </p:cNvCxnSpPr>
          <p:nvPr/>
        </p:nvCxnSpPr>
        <p:spPr>
          <a:xfrm flipH="1">
            <a:off x="4199762" y="5928698"/>
            <a:ext cx="2" cy="382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1"/>
            <a:endCxn id="6" idx="0"/>
          </p:cNvCxnSpPr>
          <p:nvPr/>
        </p:nvCxnSpPr>
        <p:spPr>
          <a:xfrm rot="10800000" flipV="1">
            <a:off x="1882692" y="5141472"/>
            <a:ext cx="732821" cy="49011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5" idx="1"/>
            <a:endCxn id="6" idx="0"/>
          </p:cNvCxnSpPr>
          <p:nvPr/>
        </p:nvCxnSpPr>
        <p:spPr>
          <a:xfrm rot="10800000" flipV="1">
            <a:off x="1882691" y="7289156"/>
            <a:ext cx="622330" cy="2753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93286" y="821030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7" name="Rectangle 76"/>
          <p:cNvSpPr/>
          <p:nvPr/>
        </p:nvSpPr>
        <p:spPr>
          <a:xfrm>
            <a:off x="2862039" y="8579642"/>
            <a:ext cx="2675448" cy="1260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根据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获取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的前驱的位置，并将前驱的值存入</a:t>
            </a:r>
            <a:r>
              <a:rPr lang="en-US" altLang="zh-CN" sz="1801" dirty="0" err="1"/>
              <a:t>pre_e</a:t>
            </a:r>
            <a:r>
              <a:rPr lang="zh-CN" altLang="en-US" sz="1801" dirty="0"/>
              <a:t>中带回：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L.elem</a:t>
            </a:r>
            <a:r>
              <a:rPr lang="en-US" altLang="zh-CN" sz="1801" dirty="0"/>
              <a:t>[</a:t>
            </a:r>
            <a:r>
              <a:rPr lang="en-US" altLang="zh-CN" sz="1801" dirty="0" err="1"/>
              <a:t>idx</a:t>
            </a:r>
            <a:r>
              <a:rPr lang="en-US" altLang="zh-CN" sz="1801" dirty="0"/>
              <a:t> </a:t>
            </a:r>
            <a:r>
              <a:rPr lang="mr-IN" altLang="zh-CN" sz="1801" dirty="0"/>
              <a:t>-</a:t>
            </a:r>
            <a:r>
              <a:rPr lang="en-US" altLang="zh-CN" sz="1801" dirty="0"/>
              <a:t> 2]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65" idx="2"/>
            <a:endCxn id="77" idx="0"/>
          </p:cNvCxnSpPr>
          <p:nvPr/>
        </p:nvCxnSpPr>
        <p:spPr>
          <a:xfrm>
            <a:off x="4199762" y="8267556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9761" y="58806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4" name="TextBox 83"/>
          <p:cNvSpPr txBox="1"/>
          <p:nvPr/>
        </p:nvSpPr>
        <p:spPr>
          <a:xfrm>
            <a:off x="2297985" y="696099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5" name="Rounded Rectangle 84"/>
          <p:cNvSpPr/>
          <p:nvPr/>
        </p:nvSpPr>
        <p:spPr>
          <a:xfrm>
            <a:off x="3702804" y="1015223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87" name="Straight Arrow Connector 86"/>
          <p:cNvCxnSpPr>
            <a:stCxn id="77" idx="2"/>
            <a:endCxn id="85" idx="0"/>
          </p:cNvCxnSpPr>
          <p:nvPr/>
        </p:nvCxnSpPr>
        <p:spPr>
          <a:xfrm flipH="1">
            <a:off x="4199762" y="9840149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64" y="568403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2825816" y="1407631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L.elem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1385733" y="100426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99763" y="1085239"/>
            <a:ext cx="2626" cy="32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9" idx="0"/>
          </p:cNvCxnSpPr>
          <p:nvPr/>
        </p:nvCxnSpPr>
        <p:spPr>
          <a:xfrm flipH="1">
            <a:off x="4199763" y="2580447"/>
            <a:ext cx="2624" cy="45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882693" y="1994039"/>
            <a:ext cx="943125" cy="8048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15513" y="167164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4181326" y="253507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2379647" y="47721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2805727" y="3036998"/>
            <a:ext cx="2788071" cy="96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调用</a:t>
            </a:r>
            <a:r>
              <a:rPr lang="en-US" altLang="zh-CN" sz="1801" dirty="0" err="1"/>
              <a:t>LocateElem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)</a:t>
            </a:r>
            <a:r>
              <a:rPr lang="zh-CN" altLang="en-US" sz="1801" dirty="0"/>
              <a:t>获取值为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在线性表中的位序，结果存入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中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2615513" y="4354251"/>
            <a:ext cx="3168499" cy="1574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的元素是否存在于线性表中？</a:t>
            </a:r>
            <a:endParaRPr lang="en-US" sz="1801" dirty="0"/>
          </a:p>
        </p:txBody>
      </p:sp>
      <p:sp>
        <p:nvSpPr>
          <p:cNvPr id="65" name="Decision 64"/>
          <p:cNvSpPr/>
          <p:nvPr/>
        </p:nvSpPr>
        <p:spPr>
          <a:xfrm>
            <a:off x="2505023" y="6310755"/>
            <a:ext cx="3389480" cy="1956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的元素是否是线性表中的最后一个元素？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49" idx="2"/>
            <a:endCxn id="64" idx="0"/>
          </p:cNvCxnSpPr>
          <p:nvPr/>
        </p:nvCxnSpPr>
        <p:spPr>
          <a:xfrm>
            <a:off x="4199763" y="3997920"/>
            <a:ext cx="0" cy="35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2"/>
            <a:endCxn id="65" idx="0"/>
          </p:cNvCxnSpPr>
          <p:nvPr/>
        </p:nvCxnSpPr>
        <p:spPr>
          <a:xfrm flipH="1">
            <a:off x="4199762" y="5928698"/>
            <a:ext cx="2" cy="382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1"/>
            <a:endCxn id="6" idx="0"/>
          </p:cNvCxnSpPr>
          <p:nvPr/>
        </p:nvCxnSpPr>
        <p:spPr>
          <a:xfrm rot="10800000" flipV="1">
            <a:off x="1882692" y="5141472"/>
            <a:ext cx="732821" cy="49011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5" idx="1"/>
            <a:endCxn id="6" idx="0"/>
          </p:cNvCxnSpPr>
          <p:nvPr/>
        </p:nvCxnSpPr>
        <p:spPr>
          <a:xfrm rot="10800000" flipV="1">
            <a:off x="1882691" y="7289156"/>
            <a:ext cx="622330" cy="2753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93286" y="821030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7" name="Rectangle 76"/>
          <p:cNvSpPr/>
          <p:nvPr/>
        </p:nvSpPr>
        <p:spPr>
          <a:xfrm>
            <a:off x="2862039" y="8579642"/>
            <a:ext cx="2675448" cy="1260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根据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获取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的前驱的位置，并将前驱的值存入</a:t>
            </a:r>
            <a:r>
              <a:rPr lang="en-US" altLang="zh-CN" sz="1801" dirty="0" err="1"/>
              <a:t>next_e</a:t>
            </a:r>
            <a:r>
              <a:rPr lang="zh-CN" altLang="en-US" sz="1801" dirty="0"/>
              <a:t>中带回：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 err="1"/>
              <a:t>next_e</a:t>
            </a:r>
            <a:r>
              <a:rPr lang="en-US" altLang="zh-CN" sz="1801"/>
              <a:t> = </a:t>
            </a:r>
            <a:r>
              <a:rPr lang="en-US" altLang="zh-CN" sz="1801" dirty="0" err="1"/>
              <a:t>L.elem</a:t>
            </a:r>
            <a:r>
              <a:rPr lang="en-US" altLang="zh-CN" sz="1801" dirty="0"/>
              <a:t>[</a:t>
            </a:r>
            <a:r>
              <a:rPr lang="en-US" altLang="zh-CN" sz="1801" dirty="0" err="1"/>
              <a:t>idx</a:t>
            </a:r>
            <a:r>
              <a:rPr lang="en-US" altLang="zh-CN" sz="1801" dirty="0"/>
              <a:t>]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65" idx="2"/>
            <a:endCxn id="77" idx="0"/>
          </p:cNvCxnSpPr>
          <p:nvPr/>
        </p:nvCxnSpPr>
        <p:spPr>
          <a:xfrm>
            <a:off x="4199762" y="8267556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9761" y="58806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4" name="TextBox 83"/>
          <p:cNvSpPr txBox="1"/>
          <p:nvPr/>
        </p:nvSpPr>
        <p:spPr>
          <a:xfrm>
            <a:off x="2297985" y="696099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5" name="Rounded Rectangle 84"/>
          <p:cNvSpPr/>
          <p:nvPr/>
        </p:nvSpPr>
        <p:spPr>
          <a:xfrm>
            <a:off x="3702804" y="1015223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87" name="Straight Arrow Connector 86"/>
          <p:cNvCxnSpPr>
            <a:stCxn id="77" idx="2"/>
            <a:endCxn id="85" idx="0"/>
          </p:cNvCxnSpPr>
          <p:nvPr/>
        </p:nvCxnSpPr>
        <p:spPr>
          <a:xfrm flipH="1">
            <a:off x="4199762" y="9840149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1765986" y="4325810"/>
            <a:ext cx="3939605" cy="4784713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2825325" y="971423"/>
            <a:ext cx="1791473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DestroyList</a:t>
            </a:r>
            <a:r>
              <a:rPr lang="en-US" altLang="zh-CN" sz="1801" dirty="0"/>
              <a:t>(&amp;L)</a:t>
            </a:r>
            <a:endParaRPr lang="en-US" sz="1801" dirty="0"/>
          </a:p>
        </p:txBody>
      </p:sp>
      <p:cxnSp>
        <p:nvCxnSpPr>
          <p:cNvPr id="23" name="Elbow Connector 22"/>
          <p:cNvCxnSpPr>
            <a:stCxn id="33" idx="1"/>
            <a:endCxn id="37" idx="0"/>
          </p:cNvCxnSpPr>
          <p:nvPr/>
        </p:nvCxnSpPr>
        <p:spPr>
          <a:xfrm rot="10800000" flipV="1">
            <a:off x="1384552" y="3188159"/>
            <a:ext cx="1167042" cy="68573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00891" y="3991093"/>
            <a:ext cx="203132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</a:t>
            </a:r>
            <a:r>
              <a:rPr lang="zh-CN" altLang="en-US" sz="1801"/>
              <a:t>遍历清空链表）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2940114" y="1841651"/>
            <a:ext cx="1561894" cy="43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LkList</a:t>
            </a:r>
            <a:r>
              <a:rPr lang="en-US" altLang="zh-CN" sz="1801" dirty="0"/>
              <a:t> cur = *L</a:t>
            </a:r>
            <a:endParaRPr lang="en-US" sz="1801" dirty="0"/>
          </a:p>
        </p:txBody>
      </p:sp>
      <p:cxnSp>
        <p:nvCxnSpPr>
          <p:cNvPr id="29" name="Straight Arrow Connector 28"/>
          <p:cNvCxnSpPr>
            <a:stCxn id="4" idx="2"/>
            <a:endCxn id="27" idx="0"/>
          </p:cNvCxnSpPr>
          <p:nvPr/>
        </p:nvCxnSpPr>
        <p:spPr>
          <a:xfrm flipH="1">
            <a:off x="3721060" y="1488256"/>
            <a:ext cx="2" cy="353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ecision 32"/>
          <p:cNvSpPr/>
          <p:nvPr/>
        </p:nvSpPr>
        <p:spPr>
          <a:xfrm>
            <a:off x="2551592" y="2639232"/>
            <a:ext cx="2338935" cy="10978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cur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cxnSp>
        <p:nvCxnSpPr>
          <p:cNvPr id="34" name="Straight Arrow Connector 33"/>
          <p:cNvCxnSpPr>
            <a:stCxn id="27" idx="2"/>
            <a:endCxn id="33" idx="0"/>
          </p:cNvCxnSpPr>
          <p:nvPr/>
        </p:nvCxnSpPr>
        <p:spPr>
          <a:xfrm flipH="1">
            <a:off x="3721060" y="2279772"/>
            <a:ext cx="2" cy="359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87593" y="10045482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2585025" y="4580932"/>
            <a:ext cx="2272069" cy="43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LkList</a:t>
            </a:r>
            <a:r>
              <a:rPr lang="en-US" altLang="zh-CN" sz="1801" dirty="0"/>
              <a:t> </a:t>
            </a:r>
            <a:r>
              <a:rPr lang="en-US" altLang="zh-CN" sz="1801" dirty="0" err="1"/>
              <a:t>nxt</a:t>
            </a:r>
            <a:r>
              <a:rPr lang="en-US" altLang="zh-CN" sz="1801" dirty="0"/>
              <a:t> = cur-&gt;next</a:t>
            </a:r>
            <a:endParaRPr lang="en-US" sz="1801" dirty="0"/>
          </a:p>
        </p:txBody>
      </p:sp>
      <p:cxnSp>
        <p:nvCxnSpPr>
          <p:cNvPr id="41" name="Straight Arrow Connector 40"/>
          <p:cNvCxnSpPr>
            <a:stCxn id="33" idx="2"/>
            <a:endCxn id="40" idx="0"/>
          </p:cNvCxnSpPr>
          <p:nvPr/>
        </p:nvCxnSpPr>
        <p:spPr>
          <a:xfrm>
            <a:off x="3721060" y="3737083"/>
            <a:ext cx="0" cy="843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Decision 43"/>
          <p:cNvSpPr/>
          <p:nvPr/>
        </p:nvSpPr>
        <p:spPr>
          <a:xfrm>
            <a:off x="2344489" y="5346668"/>
            <a:ext cx="2753142" cy="7872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nxt</a:t>
            </a:r>
            <a:r>
              <a:rPr lang="en-US" sz="1801" dirty="0"/>
              <a:t> != NULL?</a:t>
            </a:r>
          </a:p>
        </p:txBody>
      </p:sp>
      <p:cxnSp>
        <p:nvCxnSpPr>
          <p:cNvPr id="45" name="Straight Arrow Connector 44"/>
          <p:cNvCxnSpPr>
            <a:stCxn id="40" idx="2"/>
            <a:endCxn id="44" idx="0"/>
          </p:cNvCxnSpPr>
          <p:nvPr/>
        </p:nvCxnSpPr>
        <p:spPr>
          <a:xfrm>
            <a:off x="3721060" y="5019052"/>
            <a:ext cx="2" cy="327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165701" y="6495167"/>
            <a:ext cx="1110718" cy="437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free(cur)</a:t>
            </a:r>
            <a:endParaRPr lang="en-US" sz="1801" dirty="0"/>
          </a:p>
        </p:txBody>
      </p:sp>
      <p:cxnSp>
        <p:nvCxnSpPr>
          <p:cNvPr id="51" name="Straight Arrow Connector 50"/>
          <p:cNvCxnSpPr>
            <a:stCxn id="44" idx="2"/>
            <a:endCxn id="50" idx="0"/>
          </p:cNvCxnSpPr>
          <p:nvPr/>
        </p:nvCxnSpPr>
        <p:spPr>
          <a:xfrm flipH="1">
            <a:off x="3721060" y="6133892"/>
            <a:ext cx="2" cy="361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909265" y="7282393"/>
            <a:ext cx="1623589" cy="582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cur = </a:t>
            </a:r>
            <a:r>
              <a:rPr lang="en-US" sz="1801" dirty="0" err="1"/>
              <a:t>nxt</a:t>
            </a:r>
            <a:r>
              <a:rPr lang="en-US" sz="1801" dirty="0"/>
              <a:t>, </a:t>
            </a:r>
          </a:p>
          <a:p>
            <a:pPr algn="ctr"/>
            <a:r>
              <a:rPr lang="en-US" sz="1801" dirty="0" err="1"/>
              <a:t>nxt</a:t>
            </a:r>
            <a:r>
              <a:rPr lang="en-US" sz="1801" dirty="0"/>
              <a:t> = </a:t>
            </a:r>
            <a:r>
              <a:rPr lang="en-US" sz="1801" dirty="0" err="1"/>
              <a:t>nxt</a:t>
            </a:r>
            <a:r>
              <a:rPr lang="en-US" sz="1801" dirty="0"/>
              <a:t>-&gt;next</a:t>
            </a:r>
          </a:p>
        </p:txBody>
      </p:sp>
      <p:cxnSp>
        <p:nvCxnSpPr>
          <p:cNvPr id="54" name="Straight Arrow Connector 53"/>
          <p:cNvCxnSpPr>
            <a:stCxn id="50" idx="2"/>
            <a:endCxn id="53" idx="0"/>
          </p:cNvCxnSpPr>
          <p:nvPr/>
        </p:nvCxnSpPr>
        <p:spPr>
          <a:xfrm flipH="1">
            <a:off x="3721059" y="6932345"/>
            <a:ext cx="2" cy="350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4" idx="3"/>
          </p:cNvCxnSpPr>
          <p:nvPr/>
        </p:nvCxnSpPr>
        <p:spPr>
          <a:xfrm flipV="1">
            <a:off x="4532854" y="5740281"/>
            <a:ext cx="564777" cy="1833171"/>
          </a:xfrm>
          <a:prstGeom prst="bentConnector3">
            <a:avLst>
              <a:gd name="adj1" fmla="val 1531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076571" y="8349861"/>
            <a:ext cx="1288978" cy="582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释放表尾：</a:t>
            </a:r>
            <a:endParaRPr lang="en-US" altLang="zh-CN" sz="1801" dirty="0"/>
          </a:p>
          <a:p>
            <a:pPr algn="ctr"/>
            <a:r>
              <a:rPr lang="en-US" sz="1801" dirty="0"/>
              <a:t>free(cur)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54360" y="286583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5" name="TextBox 74"/>
          <p:cNvSpPr txBox="1"/>
          <p:nvPr/>
        </p:nvSpPr>
        <p:spPr>
          <a:xfrm>
            <a:off x="3708910" y="37072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8" name="Rectangle 77"/>
          <p:cNvSpPr/>
          <p:nvPr/>
        </p:nvSpPr>
        <p:spPr>
          <a:xfrm>
            <a:off x="3165701" y="9438140"/>
            <a:ext cx="1110718" cy="360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*L = NULL</a:t>
            </a:r>
            <a:endParaRPr lang="en-US" sz="1801" dirty="0"/>
          </a:p>
        </p:txBody>
      </p:sp>
      <p:cxnSp>
        <p:nvCxnSpPr>
          <p:cNvPr id="80" name="Elbow Connector 79"/>
          <p:cNvCxnSpPr>
            <a:stCxn id="44" idx="1"/>
            <a:endCxn id="61" idx="0"/>
          </p:cNvCxnSpPr>
          <p:nvPr/>
        </p:nvCxnSpPr>
        <p:spPr>
          <a:xfrm rot="10800000" flipH="1" flipV="1">
            <a:off x="2344489" y="5740279"/>
            <a:ext cx="1376571" cy="2609579"/>
          </a:xfrm>
          <a:prstGeom prst="bentConnector4">
            <a:avLst>
              <a:gd name="adj1" fmla="val -23871"/>
              <a:gd name="adj2" fmla="val 909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21058" y="606798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6" name="TextBox 85"/>
          <p:cNvSpPr txBox="1"/>
          <p:nvPr/>
        </p:nvSpPr>
        <p:spPr>
          <a:xfrm>
            <a:off x="2129370" y="539445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Y</a:t>
            </a:r>
            <a:endParaRPr lang="en-US" sz="1801" dirty="0"/>
          </a:p>
        </p:txBody>
      </p:sp>
      <p:cxnSp>
        <p:nvCxnSpPr>
          <p:cNvPr id="89" name="Straight Arrow Connector 88"/>
          <p:cNvCxnSpPr>
            <a:stCxn id="61" idx="2"/>
            <a:endCxn id="78" idx="0"/>
          </p:cNvCxnSpPr>
          <p:nvPr/>
        </p:nvCxnSpPr>
        <p:spPr>
          <a:xfrm>
            <a:off x="3721060" y="8931978"/>
            <a:ext cx="0" cy="506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3225832" y="10155070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99" name="Straight Arrow Connector 98"/>
          <p:cNvCxnSpPr>
            <a:stCxn id="78" idx="2"/>
            <a:endCxn id="94" idx="0"/>
          </p:cNvCxnSpPr>
          <p:nvPr/>
        </p:nvCxnSpPr>
        <p:spPr>
          <a:xfrm>
            <a:off x="3721060" y="9798985"/>
            <a:ext cx="1730" cy="356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6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2223632" y="4876715"/>
            <a:ext cx="2548395" cy="198129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cxnSp>
        <p:nvCxnSpPr>
          <p:cNvPr id="23" name="Elbow Connector 22"/>
          <p:cNvCxnSpPr>
            <a:stCxn id="35" idx="1"/>
            <a:endCxn id="65" idx="0"/>
          </p:cNvCxnSpPr>
          <p:nvPr/>
        </p:nvCxnSpPr>
        <p:spPr>
          <a:xfrm rot="10800000" flipV="1">
            <a:off x="1667833" y="2259478"/>
            <a:ext cx="705563" cy="59735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35" idx="0"/>
          </p:cNvCxnSpPr>
          <p:nvPr/>
        </p:nvCxnSpPr>
        <p:spPr>
          <a:xfrm>
            <a:off x="3407178" y="1448183"/>
            <a:ext cx="0" cy="329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910221" y="8342616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99" name="Straight Arrow Connector 98"/>
          <p:cNvCxnSpPr>
            <a:stCxn id="68" idx="2"/>
            <a:endCxn id="94" idx="0"/>
          </p:cNvCxnSpPr>
          <p:nvPr/>
        </p:nvCxnSpPr>
        <p:spPr>
          <a:xfrm flipH="1">
            <a:off x="3407180" y="7971395"/>
            <a:ext cx="3383" cy="371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271025" y="931349"/>
            <a:ext cx="227230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GetElem</a:t>
            </a:r>
            <a:r>
              <a:rPr lang="en-US" altLang="zh-CN" sz="1801" dirty="0"/>
              <a:t>(L, key, &amp;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5" name="Decision 34"/>
          <p:cNvSpPr/>
          <p:nvPr/>
        </p:nvSpPr>
        <p:spPr>
          <a:xfrm>
            <a:off x="2373394" y="1777574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158382" y="3142208"/>
            <a:ext cx="2497592" cy="10978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位序值</a:t>
            </a:r>
            <a:r>
              <a:rPr lang="en-US" altLang="zh-CN" sz="1801" dirty="0"/>
              <a:t>key</a:t>
            </a:r>
            <a:r>
              <a:rPr lang="zh-CN" altLang="en-US" sz="1801" dirty="0"/>
              <a:t>是否合法？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2756752" y="5991705"/>
            <a:ext cx="1300852" cy="667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= L-&gt;next,</a:t>
            </a:r>
          </a:p>
          <a:p>
            <a:pPr algn="ctr"/>
            <a:r>
              <a:rPr lang="en-US" sz="1801" dirty="0" err="1"/>
              <a:t>idx</a:t>
            </a:r>
            <a:r>
              <a:rPr lang="en-US" sz="1801" dirty="0"/>
              <a:t>--</a:t>
            </a:r>
          </a:p>
        </p:txBody>
      </p:sp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3407178" y="2741378"/>
            <a:ext cx="0" cy="400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Decision 42"/>
          <p:cNvSpPr/>
          <p:nvPr/>
        </p:nvSpPr>
        <p:spPr>
          <a:xfrm>
            <a:off x="2586959" y="5061917"/>
            <a:ext cx="1640438" cy="6089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idx</a:t>
            </a:r>
            <a:r>
              <a:rPr lang="en-US" altLang="zh-CN" sz="1801" dirty="0"/>
              <a:t> &gt; 0?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3407177" y="4240060"/>
            <a:ext cx="2" cy="821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39" idx="0"/>
          </p:cNvCxnSpPr>
          <p:nvPr/>
        </p:nvCxnSpPr>
        <p:spPr>
          <a:xfrm>
            <a:off x="3407176" y="5670906"/>
            <a:ext cx="0" cy="320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43" idx="3"/>
          </p:cNvCxnSpPr>
          <p:nvPr/>
        </p:nvCxnSpPr>
        <p:spPr>
          <a:xfrm flipV="1">
            <a:off x="4057602" y="5366414"/>
            <a:ext cx="169793" cy="959281"/>
          </a:xfrm>
          <a:prstGeom prst="bentConnector3">
            <a:avLst>
              <a:gd name="adj1" fmla="val 23463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88050" y="4540338"/>
            <a:ext cx="35141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指向目标节点）</a:t>
            </a:r>
            <a:endParaRPr lang="en-US" sz="1801" dirty="0"/>
          </a:p>
        </p:txBody>
      </p:sp>
      <p:sp>
        <p:nvSpPr>
          <p:cNvPr id="58" name="TextBox 57"/>
          <p:cNvSpPr txBox="1"/>
          <p:nvPr/>
        </p:nvSpPr>
        <p:spPr>
          <a:xfrm>
            <a:off x="1889885" y="335239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59" name="TextBox 58"/>
          <p:cNvSpPr txBox="1"/>
          <p:nvPr/>
        </p:nvSpPr>
        <p:spPr>
          <a:xfrm>
            <a:off x="3377434" y="269675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3395869" y="418125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31472" y="19258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3" name="TextBox 62"/>
          <p:cNvSpPr txBox="1"/>
          <p:nvPr/>
        </p:nvSpPr>
        <p:spPr>
          <a:xfrm>
            <a:off x="3392682" y="562995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4" name="TextBox 63"/>
          <p:cNvSpPr txBox="1"/>
          <p:nvPr/>
        </p:nvSpPr>
        <p:spPr>
          <a:xfrm>
            <a:off x="2314465" y="503243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1170873" y="8233029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66" name="Elbow Connector 65"/>
          <p:cNvCxnSpPr>
            <a:stCxn id="38" idx="1"/>
            <a:endCxn id="65" idx="0"/>
          </p:cNvCxnSpPr>
          <p:nvPr/>
        </p:nvCxnSpPr>
        <p:spPr>
          <a:xfrm rot="10800000" flipV="1">
            <a:off x="1667831" y="3691134"/>
            <a:ext cx="490550" cy="45418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705865" y="7373427"/>
            <a:ext cx="1409391" cy="59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69" name="Elbow Connector 68"/>
          <p:cNvCxnSpPr>
            <a:stCxn id="43" idx="1"/>
            <a:endCxn id="68" idx="0"/>
          </p:cNvCxnSpPr>
          <p:nvPr/>
        </p:nvCxnSpPr>
        <p:spPr>
          <a:xfrm rot="10800000" flipH="1" flipV="1">
            <a:off x="2586957" y="5366413"/>
            <a:ext cx="823605" cy="2007014"/>
          </a:xfrm>
          <a:prstGeom prst="bentConnector4">
            <a:avLst>
              <a:gd name="adj1" fmla="val -72860"/>
              <a:gd name="adj2" fmla="val 874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8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181071" y="1633635"/>
            <a:ext cx="1179827" cy="78559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394682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60617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PriorElem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1871890" y="3382506"/>
            <a:ext cx="3045583" cy="1416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是表尾或</a:t>
            </a:r>
            <a:r>
              <a:rPr lang="en-US" altLang="zh-CN" sz="1801" dirty="0" err="1"/>
              <a:t>prev</a:t>
            </a:r>
            <a:r>
              <a:rPr lang="zh-CN" altLang="en-US" sz="1801" dirty="0"/>
              <a:t>的后继为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394682" y="2926519"/>
            <a:ext cx="0" cy="455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8623" y="475374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1678027" y="376359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43430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684113" y="9489548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60900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00427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prev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394682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46028" y="5991872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54607" y="5220863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prev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>
            <a:off x="3394682" y="4799055"/>
            <a:ext cx="0" cy="421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34757" y="4090780"/>
            <a:ext cx="582716" cy="1321404"/>
          </a:xfrm>
          <a:prstGeom prst="bentConnector3">
            <a:avLst>
              <a:gd name="adj1" fmla="val 1630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1871889" y="4090780"/>
            <a:ext cx="1522793" cy="1901090"/>
          </a:xfrm>
          <a:prstGeom prst="bentConnector4">
            <a:avLst>
              <a:gd name="adj1" fmla="val -17827"/>
              <a:gd name="adj2" fmla="val 88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181071" y="6464081"/>
            <a:ext cx="1164958" cy="30254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39968" y="7314341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指向表头？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388625" y="6936290"/>
            <a:ext cx="6059" cy="378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34856" y="614970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372497" y="685868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181073" y="7786549"/>
            <a:ext cx="1158900" cy="17029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44387" y="745939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69269" y="8636812"/>
            <a:ext cx="1650829" cy="59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en-US" altLang="zh-CN" sz="1801" dirty="0"/>
              <a:t>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388625" y="8258761"/>
            <a:ext cx="6059" cy="378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897727" y="9599135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372497" y="819776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394684" y="9234777"/>
            <a:ext cx="0" cy="364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6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1708</Words>
  <Application>Microsoft Macintosh PowerPoint</Application>
  <PresentationFormat>Custom</PresentationFormat>
  <Paragraphs>332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Mangal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朱晓光</dc:creator>
  <cp:lastModifiedBy>朱晓光</cp:lastModifiedBy>
  <cp:revision>220</cp:revision>
  <dcterms:created xsi:type="dcterms:W3CDTF">2017-11-16T10:47:40Z</dcterms:created>
  <dcterms:modified xsi:type="dcterms:W3CDTF">2017-12-19T05:50:08Z</dcterms:modified>
</cp:coreProperties>
</file>