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272" r:id="rId3"/>
    <p:sldId id="277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0" r:id="rId15"/>
    <p:sldId id="273" r:id="rId16"/>
    <p:sldId id="271" r:id="rId17"/>
    <p:sldId id="274" r:id="rId18"/>
    <p:sldId id="275" r:id="rId19"/>
    <p:sldId id="276" r:id="rId20"/>
    <p:sldId id="279" r:id="rId21"/>
    <p:sldId id="280" r:id="rId22"/>
    <p:sldId id="281" r:id="rId23"/>
    <p:sldId id="282" r:id="rId24"/>
    <p:sldId id="283" r:id="rId25"/>
    <p:sldId id="284" r:id="rId26"/>
  </p:sldIdLst>
  <p:sldSz cx="21674138" cy="12192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5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1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5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8"/>
    <p:restoredTop sz="94617"/>
  </p:normalViewPr>
  <p:slideViewPr>
    <p:cSldViewPr snapToGrid="0" snapToObjects="1">
      <p:cViewPr>
        <p:scale>
          <a:sx n="99" d="100"/>
          <a:sy n="99" d="100"/>
        </p:scale>
        <p:origin x="-7392" y="-35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D1934-5DF5-C54F-B23E-73DBB33C8C5F}" type="datetimeFigureOut">
              <a:rPr lang="en-US" smtClean="0"/>
              <a:t>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60896-5EA2-E84A-8303-B8EF42F2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6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5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5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03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14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87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8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95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12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45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74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83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4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4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29" indent="0" algn="ctr">
              <a:buNone/>
              <a:defRPr sz="3555"/>
            </a:lvl2pPr>
            <a:lvl3pPr marL="1625458" indent="0" algn="ctr">
              <a:buNone/>
              <a:defRPr sz="3200"/>
            </a:lvl3pPr>
            <a:lvl4pPr marL="2438187" indent="0" algn="ctr">
              <a:buNone/>
              <a:defRPr sz="2844"/>
            </a:lvl4pPr>
            <a:lvl5pPr marL="3250916" indent="0" algn="ctr">
              <a:buNone/>
              <a:defRPr sz="2844"/>
            </a:lvl5pPr>
            <a:lvl6pPr marL="4063644" indent="0" algn="ctr">
              <a:buNone/>
              <a:defRPr sz="2844"/>
            </a:lvl6pPr>
            <a:lvl7pPr marL="4876373" indent="0" algn="ctr">
              <a:buNone/>
              <a:defRPr sz="2844"/>
            </a:lvl7pPr>
            <a:lvl8pPr marL="5689102" indent="0" algn="ctr">
              <a:buNone/>
              <a:defRPr sz="2844"/>
            </a:lvl8pPr>
            <a:lvl9pPr marL="6501831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8" y="649111"/>
            <a:ext cx="4673484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9" y="649111"/>
            <a:ext cx="13749531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9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8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29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45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1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09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644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37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10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183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1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9" y="3245556"/>
            <a:ext cx="9211509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4" y="3245556"/>
            <a:ext cx="9211509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1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2" y="649113"/>
            <a:ext cx="18693944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29" indent="0">
              <a:buNone/>
              <a:defRPr sz="3555" b="1"/>
            </a:lvl2pPr>
            <a:lvl3pPr marL="1625458" indent="0">
              <a:buNone/>
              <a:defRPr sz="3200" b="1"/>
            </a:lvl3pPr>
            <a:lvl4pPr marL="2438187" indent="0">
              <a:buNone/>
              <a:defRPr sz="2844" b="1"/>
            </a:lvl4pPr>
            <a:lvl5pPr marL="3250916" indent="0">
              <a:buNone/>
              <a:defRPr sz="2844" b="1"/>
            </a:lvl5pPr>
            <a:lvl6pPr marL="4063644" indent="0">
              <a:buNone/>
              <a:defRPr sz="2844" b="1"/>
            </a:lvl6pPr>
            <a:lvl7pPr marL="4876373" indent="0">
              <a:buNone/>
              <a:defRPr sz="2844" b="1"/>
            </a:lvl7pPr>
            <a:lvl8pPr marL="5689102" indent="0">
              <a:buNone/>
              <a:defRPr sz="2844" b="1"/>
            </a:lvl8pPr>
            <a:lvl9pPr marL="650183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8"/>
            <a:ext cx="916917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4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29" indent="0">
              <a:buNone/>
              <a:defRPr sz="3555" b="1"/>
            </a:lvl2pPr>
            <a:lvl3pPr marL="1625458" indent="0">
              <a:buNone/>
              <a:defRPr sz="3200" b="1"/>
            </a:lvl3pPr>
            <a:lvl4pPr marL="2438187" indent="0">
              <a:buNone/>
              <a:defRPr sz="2844" b="1"/>
            </a:lvl4pPr>
            <a:lvl5pPr marL="3250916" indent="0">
              <a:buNone/>
              <a:defRPr sz="2844" b="1"/>
            </a:lvl5pPr>
            <a:lvl6pPr marL="4063644" indent="0">
              <a:buNone/>
              <a:defRPr sz="2844" b="1"/>
            </a:lvl6pPr>
            <a:lvl7pPr marL="4876373" indent="0">
              <a:buNone/>
              <a:defRPr sz="2844" b="1"/>
            </a:lvl7pPr>
            <a:lvl8pPr marL="5689102" indent="0">
              <a:buNone/>
              <a:defRPr sz="2844" b="1"/>
            </a:lvl8pPr>
            <a:lvl9pPr marL="650183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4" y="4453468"/>
            <a:ext cx="9214332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7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2" y="812800"/>
            <a:ext cx="6990475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4" y="1755423"/>
            <a:ext cx="10972531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2" y="3657600"/>
            <a:ext cx="6990475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29" indent="0">
              <a:buNone/>
              <a:defRPr sz="2489"/>
            </a:lvl2pPr>
            <a:lvl3pPr marL="1625458" indent="0">
              <a:buNone/>
              <a:defRPr sz="2133"/>
            </a:lvl3pPr>
            <a:lvl4pPr marL="2438187" indent="0">
              <a:buNone/>
              <a:defRPr sz="1778"/>
            </a:lvl4pPr>
            <a:lvl5pPr marL="3250916" indent="0">
              <a:buNone/>
              <a:defRPr sz="1778"/>
            </a:lvl5pPr>
            <a:lvl6pPr marL="4063644" indent="0">
              <a:buNone/>
              <a:defRPr sz="1778"/>
            </a:lvl6pPr>
            <a:lvl7pPr marL="4876373" indent="0">
              <a:buNone/>
              <a:defRPr sz="1778"/>
            </a:lvl7pPr>
            <a:lvl8pPr marL="5689102" indent="0">
              <a:buNone/>
              <a:defRPr sz="1778"/>
            </a:lvl8pPr>
            <a:lvl9pPr marL="650183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4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2" y="812800"/>
            <a:ext cx="6990475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4" y="1755423"/>
            <a:ext cx="10972531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29" indent="0">
              <a:buNone/>
              <a:defRPr sz="4978"/>
            </a:lvl2pPr>
            <a:lvl3pPr marL="1625458" indent="0">
              <a:buNone/>
              <a:defRPr sz="4266"/>
            </a:lvl3pPr>
            <a:lvl4pPr marL="2438187" indent="0">
              <a:buNone/>
              <a:defRPr sz="3555"/>
            </a:lvl4pPr>
            <a:lvl5pPr marL="3250916" indent="0">
              <a:buNone/>
              <a:defRPr sz="3555"/>
            </a:lvl5pPr>
            <a:lvl6pPr marL="4063644" indent="0">
              <a:buNone/>
              <a:defRPr sz="3555"/>
            </a:lvl6pPr>
            <a:lvl7pPr marL="4876373" indent="0">
              <a:buNone/>
              <a:defRPr sz="3555"/>
            </a:lvl7pPr>
            <a:lvl8pPr marL="5689102" indent="0">
              <a:buNone/>
              <a:defRPr sz="3555"/>
            </a:lvl8pPr>
            <a:lvl9pPr marL="6501831" indent="0">
              <a:buNone/>
              <a:defRPr sz="355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2" y="3657600"/>
            <a:ext cx="6990475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29" indent="0">
              <a:buNone/>
              <a:defRPr sz="2489"/>
            </a:lvl2pPr>
            <a:lvl3pPr marL="1625458" indent="0">
              <a:buNone/>
              <a:defRPr sz="2133"/>
            </a:lvl3pPr>
            <a:lvl4pPr marL="2438187" indent="0">
              <a:buNone/>
              <a:defRPr sz="1778"/>
            </a:lvl4pPr>
            <a:lvl5pPr marL="3250916" indent="0">
              <a:buNone/>
              <a:defRPr sz="1778"/>
            </a:lvl5pPr>
            <a:lvl6pPr marL="4063644" indent="0">
              <a:buNone/>
              <a:defRPr sz="1778"/>
            </a:lvl6pPr>
            <a:lvl7pPr marL="4876373" indent="0">
              <a:buNone/>
              <a:defRPr sz="1778"/>
            </a:lvl7pPr>
            <a:lvl8pPr marL="5689102" indent="0">
              <a:buNone/>
              <a:defRPr sz="1778"/>
            </a:lvl8pPr>
            <a:lvl9pPr marL="650183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9" y="649113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9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9" y="11300182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8006-D355-7B42-8642-83EF30980978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60" y="11300182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2" y="11300182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458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64" indent="-406364" algn="l" defTabSz="1625458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093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822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551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80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009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738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467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196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29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458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187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0916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644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373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102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1831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950" y="4224259"/>
            <a:ext cx="1168400" cy="440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演示系统</a:t>
            </a:r>
            <a:endParaRPr lang="en-US" sz="1801" dirty="0"/>
          </a:p>
        </p:txBody>
      </p:sp>
      <p:sp>
        <p:nvSpPr>
          <p:cNvPr id="3" name="Rectangle 2"/>
          <p:cNvSpPr/>
          <p:nvPr/>
        </p:nvSpPr>
        <p:spPr>
          <a:xfrm>
            <a:off x="1922208" y="2351405"/>
            <a:ext cx="897466" cy="643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用户操作界面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922209" y="6010719"/>
            <a:ext cx="1132539" cy="409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功能调用</a:t>
            </a:r>
            <a:endParaRPr lang="en-US" sz="1801" dirty="0"/>
          </a:p>
        </p:txBody>
      </p:sp>
      <p:sp>
        <p:nvSpPr>
          <p:cNvPr id="11" name="Rectangle 10"/>
          <p:cNvSpPr/>
          <p:nvPr/>
        </p:nvSpPr>
        <p:spPr>
          <a:xfrm>
            <a:off x="3225027" y="1608291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菜单显示</a:t>
            </a:r>
            <a:endParaRPr lang="en-US" sz="1801" dirty="0"/>
          </a:p>
        </p:txBody>
      </p:sp>
      <p:sp>
        <p:nvSpPr>
          <p:cNvPr id="12" name="Rectangle 11"/>
          <p:cNvSpPr/>
          <p:nvPr/>
        </p:nvSpPr>
        <p:spPr>
          <a:xfrm>
            <a:off x="3225027" y="2186465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用户输入</a:t>
            </a:r>
            <a:endParaRPr lang="en-US" sz="1801" dirty="0"/>
          </a:p>
        </p:txBody>
      </p:sp>
      <p:sp>
        <p:nvSpPr>
          <p:cNvPr id="13" name="Rectangle 12"/>
          <p:cNvSpPr/>
          <p:nvPr/>
        </p:nvSpPr>
        <p:spPr>
          <a:xfrm>
            <a:off x="3225027" y="2764640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结果输出</a:t>
            </a:r>
            <a:endParaRPr lang="en-US" sz="1801" dirty="0"/>
          </a:p>
        </p:txBody>
      </p:sp>
      <p:sp>
        <p:nvSpPr>
          <p:cNvPr id="14" name="Rectangle 13"/>
          <p:cNvSpPr/>
          <p:nvPr/>
        </p:nvSpPr>
        <p:spPr>
          <a:xfrm>
            <a:off x="3225027" y="3342814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错误提示</a:t>
            </a:r>
            <a:endParaRPr lang="en-US" sz="1801" dirty="0"/>
          </a:p>
        </p:txBody>
      </p:sp>
      <p:sp>
        <p:nvSpPr>
          <p:cNvPr id="30" name="Left Brace 29"/>
          <p:cNvSpPr/>
          <p:nvPr/>
        </p:nvSpPr>
        <p:spPr>
          <a:xfrm>
            <a:off x="3117191" y="4044119"/>
            <a:ext cx="241315" cy="43430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Left Brace 31"/>
          <p:cNvSpPr/>
          <p:nvPr/>
        </p:nvSpPr>
        <p:spPr>
          <a:xfrm>
            <a:off x="1547844" y="2673139"/>
            <a:ext cx="311923" cy="354251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Left Brace 36"/>
          <p:cNvSpPr/>
          <p:nvPr/>
        </p:nvSpPr>
        <p:spPr>
          <a:xfrm>
            <a:off x="2882116" y="1636981"/>
            <a:ext cx="274255" cy="20723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Rectangle 37"/>
          <p:cNvSpPr/>
          <p:nvPr/>
        </p:nvSpPr>
        <p:spPr>
          <a:xfrm>
            <a:off x="3428622" y="3998530"/>
            <a:ext cx="207022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1.</a:t>
            </a:r>
            <a:r>
              <a:rPr lang="zh-CN" altLang="en-US" sz="1801" dirty="0"/>
              <a:t> 创建新的线性表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3428622" y="4576704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2.</a:t>
            </a:r>
            <a:r>
              <a:rPr lang="zh-CN" altLang="en-US" sz="1801" dirty="0"/>
              <a:t> 销毁线性表</a:t>
            </a:r>
            <a:endParaRPr lang="en-US" sz="1801" dirty="0"/>
          </a:p>
        </p:txBody>
      </p:sp>
      <p:sp>
        <p:nvSpPr>
          <p:cNvPr id="40" name="Rectangle 39"/>
          <p:cNvSpPr/>
          <p:nvPr/>
        </p:nvSpPr>
        <p:spPr>
          <a:xfrm>
            <a:off x="3428622" y="5154878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3.</a:t>
            </a:r>
            <a:r>
              <a:rPr lang="zh-CN" altLang="en-US" sz="1801" dirty="0"/>
              <a:t> 清空线性表</a:t>
            </a:r>
            <a:endParaRPr lang="en-US" sz="1801" dirty="0"/>
          </a:p>
        </p:txBody>
      </p:sp>
      <p:sp>
        <p:nvSpPr>
          <p:cNvPr id="41" name="Rectangle 40"/>
          <p:cNvSpPr/>
          <p:nvPr/>
        </p:nvSpPr>
        <p:spPr>
          <a:xfrm>
            <a:off x="3428621" y="5733051"/>
            <a:ext cx="270905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4.</a:t>
            </a:r>
            <a:r>
              <a:rPr lang="zh-CN" altLang="en-US" sz="1801" dirty="0"/>
              <a:t> 判断线性表是否为空表</a:t>
            </a:r>
            <a:endParaRPr lang="en-US" sz="1801" dirty="0"/>
          </a:p>
        </p:txBody>
      </p:sp>
      <p:sp>
        <p:nvSpPr>
          <p:cNvPr id="42" name="Rectangle 41"/>
          <p:cNvSpPr/>
          <p:nvPr/>
        </p:nvSpPr>
        <p:spPr>
          <a:xfrm>
            <a:off x="3428622" y="6311225"/>
            <a:ext cx="2283173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5.</a:t>
            </a:r>
            <a:r>
              <a:rPr lang="zh-CN" altLang="en-US" sz="1801" dirty="0"/>
              <a:t> 显示线性表的长度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3428621" y="6889400"/>
            <a:ext cx="2972105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6.</a:t>
            </a:r>
            <a:r>
              <a:rPr lang="zh-CN" altLang="en-US" sz="1801" dirty="0"/>
              <a:t> 获取表中指定元素的位置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3428620" y="7467574"/>
            <a:ext cx="249611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7.</a:t>
            </a:r>
            <a:r>
              <a:rPr lang="zh-CN" altLang="en-US" sz="1801" dirty="0"/>
              <a:t> 查找表中元素的位置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3428619" y="8045748"/>
            <a:ext cx="249611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8.</a:t>
            </a:r>
            <a:r>
              <a:rPr lang="zh-CN" altLang="en-US" sz="1801" dirty="0"/>
              <a:t> 查找表中元素的前驱</a:t>
            </a:r>
            <a:endParaRPr lang="en-US" sz="1801" dirty="0"/>
          </a:p>
        </p:txBody>
      </p:sp>
      <p:sp>
        <p:nvSpPr>
          <p:cNvPr id="46" name="Rectangle 45"/>
          <p:cNvSpPr/>
          <p:nvPr/>
        </p:nvSpPr>
        <p:spPr>
          <a:xfrm>
            <a:off x="6750106" y="3998531"/>
            <a:ext cx="2494103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9.</a:t>
            </a:r>
            <a:r>
              <a:rPr lang="zh-CN" altLang="en-US" sz="1801" dirty="0"/>
              <a:t> 查找表中元素的后继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6750108" y="4576706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10.</a:t>
            </a:r>
            <a:r>
              <a:rPr lang="zh-CN" altLang="en-US" sz="1801" dirty="0"/>
              <a:t> 在表中指定位置插入元素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6750108" y="5154878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11.</a:t>
            </a:r>
            <a:r>
              <a:rPr lang="zh-CN" altLang="en-US" sz="1801" dirty="0"/>
              <a:t> 在表中指定位置删除元素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6750105" y="5733051"/>
            <a:ext cx="216842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12.</a:t>
            </a:r>
            <a:r>
              <a:rPr lang="zh-CN" altLang="en-US" sz="1801" dirty="0"/>
              <a:t> 遍历表中的元素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6750106" y="6311225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13.</a:t>
            </a:r>
            <a:r>
              <a:rPr lang="zh-CN" altLang="en-US" sz="1801" dirty="0"/>
              <a:t> 将当前工作表保存到文件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6750103" y="6889401"/>
            <a:ext cx="374670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14.</a:t>
            </a:r>
            <a:r>
              <a:rPr lang="zh-CN" altLang="en-US" sz="1801" dirty="0"/>
              <a:t> 将文件中数据导入到当前工作表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6750106" y="7467576"/>
            <a:ext cx="235631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15.</a:t>
            </a:r>
            <a:r>
              <a:rPr lang="zh-CN" altLang="en-US" sz="1801" dirty="0"/>
              <a:t> 切换当前的工作表</a:t>
            </a:r>
            <a:endParaRPr lang="en-US" sz="1801" dirty="0"/>
          </a:p>
        </p:txBody>
      </p:sp>
      <p:sp>
        <p:nvSpPr>
          <p:cNvPr id="53" name="Rectangle 52"/>
          <p:cNvSpPr/>
          <p:nvPr/>
        </p:nvSpPr>
        <p:spPr>
          <a:xfrm>
            <a:off x="6750105" y="8045750"/>
            <a:ext cx="135423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0.</a:t>
            </a:r>
            <a:r>
              <a:rPr lang="zh-CN" altLang="en-US" sz="1801" dirty="0"/>
              <a:t> 退出系统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10640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27" idx="1"/>
            <a:endCxn id="65" idx="0"/>
          </p:cNvCxnSpPr>
          <p:nvPr/>
        </p:nvCxnSpPr>
        <p:spPr>
          <a:xfrm rot="10800000" flipV="1">
            <a:off x="1181071" y="1633635"/>
            <a:ext cx="1179827" cy="78559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27" idx="0"/>
          </p:cNvCxnSpPr>
          <p:nvPr/>
        </p:nvCxnSpPr>
        <p:spPr>
          <a:xfrm>
            <a:off x="3394682" y="714455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960617" y="197621"/>
            <a:ext cx="2868134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PriorElem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pre_e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38" name="Decision 37"/>
          <p:cNvSpPr/>
          <p:nvPr/>
        </p:nvSpPr>
        <p:spPr>
          <a:xfrm>
            <a:off x="1871890" y="3382506"/>
            <a:ext cx="3045583" cy="14165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zh-CN" altLang="en-US" sz="1801" dirty="0"/>
              <a:t>是表尾或</a:t>
            </a:r>
            <a:r>
              <a:rPr lang="en-US" altLang="zh-CN" sz="1801" dirty="0" err="1"/>
              <a:t>prev</a:t>
            </a:r>
            <a:r>
              <a:rPr lang="zh-CN" altLang="en-US" sz="1801" dirty="0"/>
              <a:t>的后继为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？</a:t>
            </a:r>
            <a:endParaRPr lang="en-US" sz="1801" dirty="0"/>
          </a:p>
        </p:txBody>
      </p:sp>
      <p:cxnSp>
        <p:nvCxnSpPr>
          <p:cNvPr id="42" name="Straight Arrow Connector 41"/>
          <p:cNvCxnSpPr>
            <a:stCxn id="30" idx="2"/>
            <a:endCxn id="38" idx="0"/>
          </p:cNvCxnSpPr>
          <p:nvPr/>
        </p:nvCxnSpPr>
        <p:spPr>
          <a:xfrm>
            <a:off x="3394682" y="2926519"/>
            <a:ext cx="0" cy="455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88623" y="475374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0" name="TextBox 59"/>
          <p:cNvSpPr txBox="1"/>
          <p:nvPr/>
        </p:nvSpPr>
        <p:spPr>
          <a:xfrm>
            <a:off x="1678027" y="376359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2" name="TextBox 61"/>
          <p:cNvSpPr txBox="1"/>
          <p:nvPr/>
        </p:nvSpPr>
        <p:spPr>
          <a:xfrm>
            <a:off x="2143430" y="132321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5" name="Rounded Rectangle 64"/>
          <p:cNvSpPr/>
          <p:nvPr/>
        </p:nvSpPr>
        <p:spPr>
          <a:xfrm>
            <a:off x="684113" y="9489548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7" name="Decision 26"/>
          <p:cNvSpPr/>
          <p:nvPr/>
        </p:nvSpPr>
        <p:spPr>
          <a:xfrm>
            <a:off x="2360900" y="1151731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30" name="Rectangle 29"/>
          <p:cNvSpPr/>
          <p:nvPr/>
        </p:nvSpPr>
        <p:spPr>
          <a:xfrm>
            <a:off x="2800427" y="2552813"/>
            <a:ext cx="1188513" cy="373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 err="1"/>
              <a:t>prev</a:t>
            </a:r>
            <a:r>
              <a:rPr lang="en-US" altLang="zh-CN" sz="1801" dirty="0"/>
              <a:t> = L</a:t>
            </a:r>
            <a:endParaRPr lang="en-US" sz="1801" dirty="0"/>
          </a:p>
        </p:txBody>
      </p:sp>
      <p:cxnSp>
        <p:nvCxnSpPr>
          <p:cNvPr id="31" name="Straight Arrow Connector 30"/>
          <p:cNvCxnSpPr>
            <a:stCxn id="27" idx="2"/>
            <a:endCxn id="30" idx="0"/>
          </p:cNvCxnSpPr>
          <p:nvPr/>
        </p:nvCxnSpPr>
        <p:spPr>
          <a:xfrm>
            <a:off x="3394682" y="2115537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Decision 33"/>
          <p:cNvSpPr/>
          <p:nvPr/>
        </p:nvSpPr>
        <p:spPr>
          <a:xfrm>
            <a:off x="2346028" y="5991872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zh-CN" altLang="en-US" sz="1801" dirty="0"/>
              <a:t>指向表尾？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2454607" y="5220863"/>
            <a:ext cx="1880150" cy="38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prev</a:t>
            </a:r>
            <a:r>
              <a:rPr lang="en-US" altLang="zh-CN" sz="1801" dirty="0"/>
              <a:t>-&gt;next</a:t>
            </a:r>
            <a:endParaRPr lang="en-US" sz="1801" dirty="0"/>
          </a:p>
        </p:txBody>
      </p:sp>
      <p:cxnSp>
        <p:nvCxnSpPr>
          <p:cNvPr id="50" name="Straight Arrow Connector 49"/>
          <p:cNvCxnSpPr>
            <a:stCxn id="38" idx="2"/>
            <a:endCxn id="48" idx="0"/>
          </p:cNvCxnSpPr>
          <p:nvPr/>
        </p:nvCxnSpPr>
        <p:spPr>
          <a:xfrm>
            <a:off x="3394682" y="4799055"/>
            <a:ext cx="0" cy="421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8" idx="3"/>
            <a:endCxn id="38" idx="3"/>
          </p:cNvCxnSpPr>
          <p:nvPr/>
        </p:nvCxnSpPr>
        <p:spPr>
          <a:xfrm flipV="1">
            <a:off x="4334757" y="4090780"/>
            <a:ext cx="582716" cy="1321404"/>
          </a:xfrm>
          <a:prstGeom prst="bentConnector3">
            <a:avLst>
              <a:gd name="adj1" fmla="val 16306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8" idx="1"/>
            <a:endCxn id="34" idx="0"/>
          </p:cNvCxnSpPr>
          <p:nvPr/>
        </p:nvCxnSpPr>
        <p:spPr>
          <a:xfrm rot="10800000" flipH="1" flipV="1">
            <a:off x="1871889" y="4090780"/>
            <a:ext cx="1522793" cy="1901090"/>
          </a:xfrm>
          <a:prstGeom prst="bentConnector4">
            <a:avLst>
              <a:gd name="adj1" fmla="val -17827"/>
              <a:gd name="adj2" fmla="val 881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4" idx="1"/>
            <a:endCxn id="65" idx="0"/>
          </p:cNvCxnSpPr>
          <p:nvPr/>
        </p:nvCxnSpPr>
        <p:spPr>
          <a:xfrm rot="10800000" flipV="1">
            <a:off x="1181071" y="6464081"/>
            <a:ext cx="1164958" cy="30254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Decision 66"/>
          <p:cNvSpPr/>
          <p:nvPr/>
        </p:nvSpPr>
        <p:spPr>
          <a:xfrm>
            <a:off x="2339968" y="7314341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zh-CN" altLang="en-US" sz="1801" dirty="0"/>
              <a:t>指向表头？</a:t>
            </a:r>
            <a:endParaRPr lang="en-US" sz="1801" dirty="0"/>
          </a:p>
        </p:txBody>
      </p:sp>
      <p:cxnSp>
        <p:nvCxnSpPr>
          <p:cNvPr id="70" name="Straight Arrow Connector 69"/>
          <p:cNvCxnSpPr>
            <a:stCxn id="34" idx="2"/>
            <a:endCxn id="67" idx="0"/>
          </p:cNvCxnSpPr>
          <p:nvPr/>
        </p:nvCxnSpPr>
        <p:spPr>
          <a:xfrm flipH="1">
            <a:off x="3388625" y="6936290"/>
            <a:ext cx="6059" cy="378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34856" y="614970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6" name="TextBox 75"/>
          <p:cNvSpPr txBox="1"/>
          <p:nvPr/>
        </p:nvSpPr>
        <p:spPr>
          <a:xfrm>
            <a:off x="3372497" y="685868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78" name="Elbow Connector 77"/>
          <p:cNvCxnSpPr>
            <a:stCxn id="67" idx="1"/>
            <a:endCxn id="65" idx="0"/>
          </p:cNvCxnSpPr>
          <p:nvPr/>
        </p:nvCxnSpPr>
        <p:spPr>
          <a:xfrm rot="10800000" flipV="1">
            <a:off x="1181073" y="7786549"/>
            <a:ext cx="1158900" cy="17029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144387" y="745939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2" name="Rectangle 81"/>
          <p:cNvSpPr/>
          <p:nvPr/>
        </p:nvSpPr>
        <p:spPr>
          <a:xfrm>
            <a:off x="2569269" y="8636812"/>
            <a:ext cx="1650829" cy="597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en-US" altLang="zh-CN" sz="1801" dirty="0"/>
              <a:t>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83" name="Straight Arrow Connector 82"/>
          <p:cNvCxnSpPr>
            <a:stCxn id="67" idx="2"/>
            <a:endCxn id="82" idx="0"/>
          </p:cNvCxnSpPr>
          <p:nvPr/>
        </p:nvCxnSpPr>
        <p:spPr>
          <a:xfrm>
            <a:off x="3388625" y="8258761"/>
            <a:ext cx="6059" cy="378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897727" y="9599135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87" name="TextBox 86"/>
          <p:cNvSpPr txBox="1"/>
          <p:nvPr/>
        </p:nvSpPr>
        <p:spPr>
          <a:xfrm>
            <a:off x="3372497" y="819776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88" name="Straight Arrow Connector 87"/>
          <p:cNvCxnSpPr>
            <a:stCxn id="82" idx="2"/>
            <a:endCxn id="86" idx="0"/>
          </p:cNvCxnSpPr>
          <p:nvPr/>
        </p:nvCxnSpPr>
        <p:spPr>
          <a:xfrm>
            <a:off x="3394684" y="9234777"/>
            <a:ext cx="0" cy="364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46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27" idx="1"/>
            <a:endCxn id="65" idx="0"/>
          </p:cNvCxnSpPr>
          <p:nvPr/>
        </p:nvCxnSpPr>
        <p:spPr>
          <a:xfrm rot="10800000" flipV="1">
            <a:off x="1486203" y="1633634"/>
            <a:ext cx="899489" cy="79377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27" idx="0"/>
          </p:cNvCxnSpPr>
          <p:nvPr/>
        </p:nvCxnSpPr>
        <p:spPr>
          <a:xfrm>
            <a:off x="3419476" y="714455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985409" y="197621"/>
            <a:ext cx="2868134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NextElem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next_e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38" name="Decision 37"/>
          <p:cNvSpPr/>
          <p:nvPr/>
        </p:nvSpPr>
        <p:spPr>
          <a:xfrm>
            <a:off x="2245374" y="3383405"/>
            <a:ext cx="2348208" cy="120828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遍历结束或</a:t>
            </a:r>
            <a:r>
              <a:rPr lang="en-US" altLang="zh-CN" sz="1801" dirty="0" err="1"/>
              <a:t>curr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？</a:t>
            </a:r>
            <a:endParaRPr lang="en-US" sz="1801" dirty="0"/>
          </a:p>
        </p:txBody>
      </p:sp>
      <p:cxnSp>
        <p:nvCxnSpPr>
          <p:cNvPr id="42" name="Straight Arrow Connector 41"/>
          <p:cNvCxnSpPr>
            <a:stCxn id="30" idx="2"/>
            <a:endCxn id="38" idx="0"/>
          </p:cNvCxnSpPr>
          <p:nvPr/>
        </p:nvCxnSpPr>
        <p:spPr>
          <a:xfrm>
            <a:off x="3419477" y="2926519"/>
            <a:ext cx="2" cy="456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82990" y="456732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0" name="TextBox 59"/>
          <p:cNvSpPr txBox="1"/>
          <p:nvPr/>
        </p:nvSpPr>
        <p:spPr>
          <a:xfrm>
            <a:off x="2028100" y="363058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2" name="TextBox 61"/>
          <p:cNvSpPr txBox="1"/>
          <p:nvPr/>
        </p:nvSpPr>
        <p:spPr>
          <a:xfrm>
            <a:off x="2168223" y="132321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5" name="Rounded Rectangle 64"/>
          <p:cNvSpPr/>
          <p:nvPr/>
        </p:nvSpPr>
        <p:spPr>
          <a:xfrm>
            <a:off x="989243" y="9571371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7" name="Decision 26"/>
          <p:cNvSpPr/>
          <p:nvPr/>
        </p:nvSpPr>
        <p:spPr>
          <a:xfrm>
            <a:off x="2385692" y="1151731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30" name="Rectangle 29"/>
          <p:cNvSpPr/>
          <p:nvPr/>
        </p:nvSpPr>
        <p:spPr>
          <a:xfrm>
            <a:off x="2825219" y="2552813"/>
            <a:ext cx="1188513" cy="373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 = L</a:t>
            </a:r>
            <a:endParaRPr lang="en-US" sz="1801" dirty="0"/>
          </a:p>
        </p:txBody>
      </p:sp>
      <p:cxnSp>
        <p:nvCxnSpPr>
          <p:cNvPr id="31" name="Straight Arrow Connector 30"/>
          <p:cNvCxnSpPr>
            <a:stCxn id="27" idx="2"/>
            <a:endCxn id="30" idx="0"/>
          </p:cNvCxnSpPr>
          <p:nvPr/>
        </p:nvCxnSpPr>
        <p:spPr>
          <a:xfrm>
            <a:off x="3419476" y="2115537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Decision 33"/>
          <p:cNvSpPr/>
          <p:nvPr/>
        </p:nvSpPr>
        <p:spPr>
          <a:xfrm>
            <a:off x="2315303" y="5884404"/>
            <a:ext cx="221099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已经</a:t>
            </a:r>
            <a:r>
              <a:rPr lang="zh-CN" altLang="en-US" sz="1801"/>
              <a:t>遍历整张表？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2476658" y="5123708"/>
            <a:ext cx="1880150" cy="38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-&gt;next</a:t>
            </a:r>
            <a:endParaRPr lang="en-US" sz="1801" dirty="0"/>
          </a:p>
        </p:txBody>
      </p:sp>
      <p:cxnSp>
        <p:nvCxnSpPr>
          <p:cNvPr id="50" name="Straight Arrow Connector 49"/>
          <p:cNvCxnSpPr>
            <a:stCxn id="38" idx="2"/>
            <a:endCxn id="48" idx="0"/>
          </p:cNvCxnSpPr>
          <p:nvPr/>
        </p:nvCxnSpPr>
        <p:spPr>
          <a:xfrm flipH="1">
            <a:off x="3416731" y="4591690"/>
            <a:ext cx="2745" cy="53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8" idx="3"/>
            <a:endCxn id="38" idx="3"/>
          </p:cNvCxnSpPr>
          <p:nvPr/>
        </p:nvCxnSpPr>
        <p:spPr>
          <a:xfrm flipV="1">
            <a:off x="4356806" y="3987549"/>
            <a:ext cx="236773" cy="1327482"/>
          </a:xfrm>
          <a:prstGeom prst="bentConnector3">
            <a:avLst>
              <a:gd name="adj1" fmla="val 1965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8" idx="1"/>
            <a:endCxn id="34" idx="0"/>
          </p:cNvCxnSpPr>
          <p:nvPr/>
        </p:nvCxnSpPr>
        <p:spPr>
          <a:xfrm rot="10800000" flipH="1" flipV="1">
            <a:off x="2245372" y="3987546"/>
            <a:ext cx="1175426" cy="1896857"/>
          </a:xfrm>
          <a:prstGeom prst="bentConnector4">
            <a:avLst>
              <a:gd name="adj1" fmla="val -24310"/>
              <a:gd name="adj2" fmla="val 885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4" idx="1"/>
            <a:endCxn id="65" idx="0"/>
          </p:cNvCxnSpPr>
          <p:nvPr/>
        </p:nvCxnSpPr>
        <p:spPr>
          <a:xfrm rot="10800000" flipV="1">
            <a:off x="1486200" y="6356612"/>
            <a:ext cx="829100" cy="3214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Decision 66"/>
          <p:cNvSpPr/>
          <p:nvPr/>
        </p:nvSpPr>
        <p:spPr>
          <a:xfrm>
            <a:off x="2370819" y="7271803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zh-CN" altLang="en-US" sz="1801" dirty="0"/>
              <a:t>指向表尾？</a:t>
            </a:r>
            <a:endParaRPr lang="en-US" sz="1801" dirty="0"/>
          </a:p>
        </p:txBody>
      </p:sp>
      <p:cxnSp>
        <p:nvCxnSpPr>
          <p:cNvPr id="70" name="Straight Arrow Connector 69"/>
          <p:cNvCxnSpPr>
            <a:stCxn id="34" idx="2"/>
            <a:endCxn id="67" idx="0"/>
          </p:cNvCxnSpPr>
          <p:nvPr/>
        </p:nvCxnSpPr>
        <p:spPr>
          <a:xfrm flipH="1">
            <a:off x="3419474" y="6828824"/>
            <a:ext cx="1323" cy="442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088356" y="606126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6" name="TextBox 75"/>
          <p:cNvSpPr txBox="1"/>
          <p:nvPr/>
        </p:nvSpPr>
        <p:spPr>
          <a:xfrm>
            <a:off x="3440524" y="678020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78" name="Elbow Connector 77"/>
          <p:cNvCxnSpPr>
            <a:stCxn id="67" idx="1"/>
            <a:endCxn id="65" idx="0"/>
          </p:cNvCxnSpPr>
          <p:nvPr/>
        </p:nvCxnSpPr>
        <p:spPr>
          <a:xfrm rot="10800000" flipV="1">
            <a:off x="1486201" y="7744012"/>
            <a:ext cx="884618" cy="18273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158363" y="744175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2" name="Rectangle 81"/>
          <p:cNvSpPr/>
          <p:nvPr/>
        </p:nvSpPr>
        <p:spPr>
          <a:xfrm>
            <a:off x="2534666" y="8637852"/>
            <a:ext cx="1769617" cy="682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-&gt;next-&gt;data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83" name="Straight Arrow Connector 82"/>
          <p:cNvCxnSpPr>
            <a:stCxn id="67" idx="2"/>
            <a:endCxn id="82" idx="0"/>
          </p:cNvCxnSpPr>
          <p:nvPr/>
        </p:nvCxnSpPr>
        <p:spPr>
          <a:xfrm>
            <a:off x="3419474" y="8216223"/>
            <a:ext cx="0" cy="42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922519" y="9680959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87" name="TextBox 86"/>
          <p:cNvSpPr txBox="1"/>
          <p:nvPr/>
        </p:nvSpPr>
        <p:spPr>
          <a:xfrm>
            <a:off x="3412605" y="81538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88" name="Straight Arrow Connector 87"/>
          <p:cNvCxnSpPr>
            <a:stCxn id="82" idx="2"/>
            <a:endCxn id="86" idx="0"/>
          </p:cNvCxnSpPr>
          <p:nvPr/>
        </p:nvCxnSpPr>
        <p:spPr>
          <a:xfrm>
            <a:off x="3419475" y="9320123"/>
            <a:ext cx="2" cy="360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915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5640836" y="5557265"/>
            <a:ext cx="2496712" cy="2427150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1" name="TextBox 80"/>
          <p:cNvSpPr txBox="1"/>
          <p:nvPr/>
        </p:nvSpPr>
        <p:spPr>
          <a:xfrm>
            <a:off x="6704012" y="5224885"/>
            <a:ext cx="420660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（遍历链表，使</a:t>
            </a:r>
            <a:r>
              <a:rPr lang="en-US" altLang="zh-CN" sz="1801" dirty="0"/>
              <a:t>L</a:t>
            </a:r>
            <a:r>
              <a:rPr lang="zh-CN" altLang="en-US" sz="1801" dirty="0"/>
              <a:t>指向插入位置的前驱）</a:t>
            </a:r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703886" y="539382"/>
            <a:ext cx="2200277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ListInsert</a:t>
            </a:r>
            <a:r>
              <a:rPr lang="en-US" altLang="zh-CN" sz="1801" dirty="0"/>
              <a:t>(L, key, 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640833" y="1492379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4232207" y="12520714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49033" y="2779234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6804024" y="1056215"/>
            <a:ext cx="0" cy="436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801974" y="2366589"/>
            <a:ext cx="2053" cy="412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58" idx="0"/>
          </p:cNvCxnSpPr>
          <p:nvPr/>
        </p:nvCxnSpPr>
        <p:spPr>
          <a:xfrm>
            <a:off x="6801973" y="3952055"/>
            <a:ext cx="0" cy="425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4729166" y="1929485"/>
            <a:ext cx="911670" cy="105912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4729165" y="3365643"/>
            <a:ext cx="919867" cy="91550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9" idx="1"/>
            <a:endCxn id="84" idx="0"/>
          </p:cNvCxnSpPr>
          <p:nvPr/>
        </p:nvCxnSpPr>
        <p:spPr>
          <a:xfrm rot="10800000" flipH="1" flipV="1">
            <a:off x="5960201" y="6100012"/>
            <a:ext cx="837446" cy="2352501"/>
          </a:xfrm>
          <a:prstGeom prst="bentConnector4">
            <a:avLst>
              <a:gd name="adj1" fmla="val -66537"/>
              <a:gd name="adj2" fmla="val 905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97646" y="6389749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779211" y="231751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66049" y="3049758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6775449" y="388897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58" name="Rectangle 57"/>
          <p:cNvSpPr/>
          <p:nvPr/>
        </p:nvSpPr>
        <p:spPr>
          <a:xfrm>
            <a:off x="6065657" y="4377747"/>
            <a:ext cx="1472632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表长加一：</a:t>
            </a:r>
            <a:endParaRPr lang="en-US" altLang="zh-CN" sz="1801" dirty="0"/>
          </a:p>
          <a:p>
            <a:pPr algn="ctr"/>
            <a:r>
              <a:rPr lang="en-US" sz="1801" dirty="0"/>
              <a:t>L-&gt;data += 1</a:t>
            </a:r>
          </a:p>
        </p:txBody>
      </p:sp>
      <p:sp>
        <p:nvSpPr>
          <p:cNvPr id="59" name="Diamond 58"/>
          <p:cNvSpPr/>
          <p:nvPr/>
        </p:nvSpPr>
        <p:spPr>
          <a:xfrm>
            <a:off x="5960202" y="5736306"/>
            <a:ext cx="1683545" cy="7274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 &gt; 1?</a:t>
            </a:r>
            <a:endParaRPr lang="en-US" sz="1801" dirty="0"/>
          </a:p>
        </p:txBody>
      </p:sp>
      <p:cxnSp>
        <p:nvCxnSpPr>
          <p:cNvPr id="62" name="Straight Arrow Connector 61"/>
          <p:cNvCxnSpPr>
            <a:stCxn id="58" idx="2"/>
            <a:endCxn id="59" idx="0"/>
          </p:cNvCxnSpPr>
          <p:nvPr/>
        </p:nvCxnSpPr>
        <p:spPr>
          <a:xfrm>
            <a:off x="6801973" y="5053434"/>
            <a:ext cx="0" cy="682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154511" y="6790476"/>
            <a:ext cx="1294921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 </a:t>
            </a:r>
            <a:r>
              <a:rPr lang="en-US" altLang="zh-CN" sz="1801"/>
              <a:t>= L-&gt;next</a:t>
            </a:r>
            <a:endParaRPr lang="en-US" sz="1801" dirty="0"/>
          </a:p>
        </p:txBody>
      </p:sp>
      <p:cxnSp>
        <p:nvCxnSpPr>
          <p:cNvPr id="65" name="Straight Arrow Connector 64"/>
          <p:cNvCxnSpPr>
            <a:stCxn id="59" idx="2"/>
            <a:endCxn id="64" idx="0"/>
          </p:cNvCxnSpPr>
          <p:nvPr/>
        </p:nvCxnSpPr>
        <p:spPr>
          <a:xfrm flipH="1">
            <a:off x="6801974" y="6463722"/>
            <a:ext cx="2" cy="32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11559" y="7486754"/>
            <a:ext cx="78083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key--</a:t>
            </a:r>
            <a:endParaRPr lang="en-US" sz="1801" dirty="0"/>
          </a:p>
        </p:txBody>
      </p:sp>
      <p:cxnSp>
        <p:nvCxnSpPr>
          <p:cNvPr id="76" name="Straight Arrow Connector 75"/>
          <p:cNvCxnSpPr>
            <a:stCxn id="64" idx="2"/>
            <a:endCxn id="75" idx="0"/>
          </p:cNvCxnSpPr>
          <p:nvPr/>
        </p:nvCxnSpPr>
        <p:spPr>
          <a:xfrm>
            <a:off x="6801974" y="7160002"/>
            <a:ext cx="2" cy="32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5" idx="3"/>
            <a:endCxn id="59" idx="3"/>
          </p:cNvCxnSpPr>
          <p:nvPr/>
        </p:nvCxnSpPr>
        <p:spPr>
          <a:xfrm flipV="1">
            <a:off x="7192388" y="6100016"/>
            <a:ext cx="451356" cy="1571503"/>
          </a:xfrm>
          <a:prstGeom prst="bentConnector3">
            <a:avLst>
              <a:gd name="adj1" fmla="val 1696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408913" y="161292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3" name="TextBox 82"/>
          <p:cNvSpPr txBox="1"/>
          <p:nvPr/>
        </p:nvSpPr>
        <p:spPr>
          <a:xfrm>
            <a:off x="5690471" y="573630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4" name="Rectangle 83"/>
          <p:cNvSpPr/>
          <p:nvPr/>
        </p:nvSpPr>
        <p:spPr>
          <a:xfrm>
            <a:off x="5684341" y="8452514"/>
            <a:ext cx="2226609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为新节点创建空间，并使</a:t>
            </a:r>
            <a:r>
              <a:rPr lang="en-US" altLang="zh-CN" sz="1801" dirty="0" err="1"/>
              <a:t>new_node</a:t>
            </a:r>
            <a:r>
              <a:rPr lang="zh-CN" altLang="en-US" sz="1801" dirty="0"/>
              <a:t>指向这一段空间</a:t>
            </a:r>
            <a:endParaRPr lang="en-US" sz="1801" dirty="0"/>
          </a:p>
        </p:txBody>
      </p:sp>
      <p:sp>
        <p:nvSpPr>
          <p:cNvPr id="93" name="Rectangle 92"/>
          <p:cNvSpPr/>
          <p:nvPr/>
        </p:nvSpPr>
        <p:spPr>
          <a:xfrm>
            <a:off x="5768732" y="9783919"/>
            <a:ext cx="2050087" cy="612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使</a:t>
            </a:r>
            <a:r>
              <a:rPr lang="en-US" altLang="zh-CN" sz="1801" dirty="0" err="1"/>
              <a:t>new_node</a:t>
            </a:r>
            <a:r>
              <a:rPr lang="en-US" altLang="zh-CN" sz="1801" dirty="0"/>
              <a:t>-&gt;next</a:t>
            </a:r>
            <a:r>
              <a:rPr lang="zh-CN" altLang="en-US" sz="1801" dirty="0"/>
              <a:t>指向</a:t>
            </a:r>
            <a:r>
              <a:rPr lang="en-US" altLang="zh-CN" sz="1801" dirty="0"/>
              <a:t>L</a:t>
            </a:r>
            <a:r>
              <a:rPr lang="zh-CN" altLang="en-US" sz="1801" dirty="0"/>
              <a:t>的后继</a:t>
            </a:r>
            <a:endParaRPr lang="en-US" sz="1801" dirty="0"/>
          </a:p>
        </p:txBody>
      </p:sp>
      <p:cxnSp>
        <p:nvCxnSpPr>
          <p:cNvPr id="94" name="Straight Arrow Connector 93"/>
          <p:cNvCxnSpPr>
            <a:stCxn id="84" idx="2"/>
            <a:endCxn id="93" idx="0"/>
          </p:cNvCxnSpPr>
          <p:nvPr/>
        </p:nvCxnSpPr>
        <p:spPr>
          <a:xfrm flipH="1">
            <a:off x="6793777" y="9422590"/>
            <a:ext cx="3870" cy="361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061387" y="10753995"/>
            <a:ext cx="1461507" cy="602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使</a:t>
            </a:r>
            <a:r>
              <a:rPr lang="en-US" altLang="zh-CN" sz="1801" dirty="0"/>
              <a:t>L-&gt;next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new_node</a:t>
            </a:r>
            <a:endParaRPr lang="en-US" sz="1801" dirty="0"/>
          </a:p>
        </p:txBody>
      </p:sp>
      <p:cxnSp>
        <p:nvCxnSpPr>
          <p:cNvPr id="98" name="Straight Arrow Connector 97"/>
          <p:cNvCxnSpPr>
            <a:stCxn id="93" idx="2"/>
            <a:endCxn id="97" idx="0"/>
          </p:cNvCxnSpPr>
          <p:nvPr/>
        </p:nvCxnSpPr>
        <p:spPr>
          <a:xfrm flipH="1">
            <a:off x="6792140" y="10396876"/>
            <a:ext cx="1636" cy="357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140299" y="11711124"/>
            <a:ext cx="1294847" cy="58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为新节点赋值</a:t>
            </a:r>
            <a:r>
              <a:rPr lang="en-US" altLang="zh-CN" sz="1801" dirty="0" err="1"/>
              <a:t>val</a:t>
            </a:r>
            <a:endParaRPr lang="en-US" sz="1801" dirty="0"/>
          </a:p>
        </p:txBody>
      </p:sp>
      <p:cxnSp>
        <p:nvCxnSpPr>
          <p:cNvPr id="106" name="Straight Arrow Connector 105"/>
          <p:cNvCxnSpPr>
            <a:stCxn id="97" idx="2"/>
            <a:endCxn id="105" idx="0"/>
          </p:cNvCxnSpPr>
          <p:nvPr/>
        </p:nvCxnSpPr>
        <p:spPr>
          <a:xfrm flipH="1">
            <a:off x="6787721" y="11356316"/>
            <a:ext cx="4419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6270074" y="12654031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23" name="Straight Arrow Connector 122"/>
          <p:cNvCxnSpPr>
            <a:stCxn id="105" idx="2"/>
            <a:endCxn id="122" idx="0"/>
          </p:cNvCxnSpPr>
          <p:nvPr/>
        </p:nvCxnSpPr>
        <p:spPr>
          <a:xfrm>
            <a:off x="6787721" y="12299224"/>
            <a:ext cx="0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6940121" y="11508716"/>
            <a:ext cx="4419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5529263" y="5557264"/>
            <a:ext cx="2728912" cy="3229284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1" name="TextBox 80"/>
          <p:cNvSpPr txBox="1"/>
          <p:nvPr/>
        </p:nvSpPr>
        <p:spPr>
          <a:xfrm>
            <a:off x="6704012" y="5224885"/>
            <a:ext cx="45264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</a:t>
            </a:r>
            <a:r>
              <a:rPr lang="zh-CN" altLang="en-US" sz="1801" dirty="0" smtClean="0"/>
              <a:t>使</a:t>
            </a:r>
            <a:r>
              <a:rPr lang="en-US" altLang="zh-CN" sz="1801" dirty="0" err="1" smtClean="0"/>
              <a:t>prev</a:t>
            </a:r>
            <a:r>
              <a:rPr lang="zh-CN" altLang="en-US" sz="1801" dirty="0" smtClean="0"/>
              <a:t>指向删除元素的</a:t>
            </a:r>
            <a:r>
              <a:rPr lang="zh-CN" altLang="en-US" sz="1801" dirty="0"/>
              <a:t>前驱）</a:t>
            </a:r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671335" y="538398"/>
            <a:ext cx="2263329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ListDelete</a:t>
            </a:r>
            <a:r>
              <a:rPr lang="en-US" altLang="zh-CN" sz="1801" dirty="0" smtClean="0"/>
              <a:t>(L</a:t>
            </a:r>
            <a:r>
              <a:rPr lang="en-US" altLang="zh-CN" sz="1801" dirty="0"/>
              <a:t>, key, </a:t>
            </a:r>
            <a:r>
              <a:rPr lang="en-US" altLang="zh-CN" sz="1801" dirty="0" smtClean="0"/>
              <a:t>&amp;</a:t>
            </a:r>
            <a:r>
              <a:rPr lang="en-US" altLang="zh-CN" sz="1801" dirty="0" err="1" smtClean="0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640833" y="1492379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4372136" y="13792210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49033" y="2779234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6803000" y="1055232"/>
            <a:ext cx="1024" cy="437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801974" y="2366589"/>
            <a:ext cx="2053" cy="412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58" idx="0"/>
          </p:cNvCxnSpPr>
          <p:nvPr/>
        </p:nvCxnSpPr>
        <p:spPr>
          <a:xfrm>
            <a:off x="6801973" y="3952055"/>
            <a:ext cx="0" cy="425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4869093" y="1929484"/>
            <a:ext cx="771740" cy="118627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4869093" y="3365644"/>
            <a:ext cx="779940" cy="104265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9" idx="1"/>
            <a:endCxn id="84" idx="0"/>
          </p:cNvCxnSpPr>
          <p:nvPr/>
        </p:nvCxnSpPr>
        <p:spPr>
          <a:xfrm rot="10800000" flipH="1" flipV="1">
            <a:off x="5960200" y="6839086"/>
            <a:ext cx="845858" cy="2451294"/>
          </a:xfrm>
          <a:prstGeom prst="bentConnector4">
            <a:avLst>
              <a:gd name="adj1" fmla="val -72632"/>
              <a:gd name="adj2" fmla="val 8889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97644" y="712882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779211" y="231751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66049" y="3049758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6775449" y="388897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58" name="Rectangle 57"/>
          <p:cNvSpPr/>
          <p:nvPr/>
        </p:nvSpPr>
        <p:spPr>
          <a:xfrm>
            <a:off x="6065657" y="4377747"/>
            <a:ext cx="1472632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</a:t>
            </a:r>
            <a:r>
              <a:rPr lang="zh-CN" altLang="en-US" sz="1801" dirty="0" smtClean="0"/>
              <a:t>长减一</a:t>
            </a:r>
            <a:r>
              <a:rPr lang="zh-CN" altLang="en-US" sz="1801" dirty="0"/>
              <a:t>：</a:t>
            </a:r>
            <a:endParaRPr lang="en-US" altLang="zh-CN" sz="1801" dirty="0"/>
          </a:p>
          <a:p>
            <a:pPr algn="ctr"/>
            <a:r>
              <a:rPr lang="en-US" sz="1801" dirty="0"/>
              <a:t>L-&gt;data </a:t>
            </a:r>
            <a:r>
              <a:rPr lang="en-US" altLang="zh-CN" sz="1801" dirty="0" smtClean="0"/>
              <a:t>-</a:t>
            </a:r>
            <a:r>
              <a:rPr lang="en-US" sz="1801" dirty="0" smtClean="0"/>
              <a:t>= </a:t>
            </a:r>
            <a:r>
              <a:rPr lang="en-US" sz="1801" dirty="0"/>
              <a:t>1</a:t>
            </a:r>
          </a:p>
        </p:txBody>
      </p:sp>
      <p:sp>
        <p:nvSpPr>
          <p:cNvPr id="59" name="Diamond 58"/>
          <p:cNvSpPr/>
          <p:nvPr/>
        </p:nvSpPr>
        <p:spPr>
          <a:xfrm>
            <a:off x="5960200" y="6475379"/>
            <a:ext cx="1683545" cy="7274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 &gt; 1?</a:t>
            </a:r>
            <a:endParaRPr lang="en-US" sz="1801" dirty="0"/>
          </a:p>
        </p:txBody>
      </p:sp>
      <p:cxnSp>
        <p:nvCxnSpPr>
          <p:cNvPr id="62" name="Straight Arrow Connector 61"/>
          <p:cNvCxnSpPr>
            <a:stCxn id="58" idx="2"/>
            <a:endCxn id="40" idx="0"/>
          </p:cNvCxnSpPr>
          <p:nvPr/>
        </p:nvCxnSpPr>
        <p:spPr>
          <a:xfrm>
            <a:off x="6801973" y="5053432"/>
            <a:ext cx="1026" cy="745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814159" y="7555143"/>
            <a:ext cx="196310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prev</a:t>
            </a:r>
            <a:r>
              <a:rPr lang="en-US" altLang="zh-CN" sz="1801" dirty="0" smtClean="0"/>
              <a:t> </a:t>
            </a:r>
            <a:r>
              <a:rPr lang="en-US" altLang="zh-CN" sz="1801" dirty="0"/>
              <a:t>= </a:t>
            </a:r>
            <a:r>
              <a:rPr lang="en-US" altLang="zh-CN" sz="1801" dirty="0" err="1" smtClean="0"/>
              <a:t>prev</a:t>
            </a:r>
            <a:r>
              <a:rPr lang="en-US" altLang="zh-CN" sz="1801" dirty="0" smtClean="0"/>
              <a:t>-&gt;</a:t>
            </a:r>
            <a:r>
              <a:rPr lang="en-US" altLang="zh-CN" sz="1801" dirty="0"/>
              <a:t>next</a:t>
            </a:r>
            <a:endParaRPr lang="en-US" sz="1801" dirty="0"/>
          </a:p>
        </p:txBody>
      </p:sp>
      <p:cxnSp>
        <p:nvCxnSpPr>
          <p:cNvPr id="65" name="Straight Arrow Connector 64"/>
          <p:cNvCxnSpPr>
            <a:stCxn id="59" idx="2"/>
            <a:endCxn id="64" idx="0"/>
          </p:cNvCxnSpPr>
          <p:nvPr/>
        </p:nvCxnSpPr>
        <p:spPr>
          <a:xfrm flipH="1">
            <a:off x="6795710" y="7202792"/>
            <a:ext cx="6263" cy="352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11557" y="8225827"/>
            <a:ext cx="78083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key--</a:t>
            </a:r>
            <a:endParaRPr lang="en-US" sz="1801" dirty="0"/>
          </a:p>
        </p:txBody>
      </p:sp>
      <p:cxnSp>
        <p:nvCxnSpPr>
          <p:cNvPr id="76" name="Straight Arrow Connector 75"/>
          <p:cNvCxnSpPr>
            <a:stCxn id="64" idx="2"/>
            <a:endCxn id="75" idx="0"/>
          </p:cNvCxnSpPr>
          <p:nvPr/>
        </p:nvCxnSpPr>
        <p:spPr>
          <a:xfrm>
            <a:off x="6795710" y="7924666"/>
            <a:ext cx="6263" cy="301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5" idx="3"/>
            <a:endCxn id="59" idx="3"/>
          </p:cNvCxnSpPr>
          <p:nvPr/>
        </p:nvCxnSpPr>
        <p:spPr>
          <a:xfrm flipV="1">
            <a:off x="7192386" y="6839089"/>
            <a:ext cx="451356" cy="1571503"/>
          </a:xfrm>
          <a:prstGeom prst="bentConnector3">
            <a:avLst>
              <a:gd name="adj1" fmla="val 1696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408913" y="161292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3" name="TextBox 82"/>
          <p:cNvSpPr txBox="1"/>
          <p:nvPr/>
        </p:nvSpPr>
        <p:spPr>
          <a:xfrm>
            <a:off x="5690469" y="647537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4" name="Rectangle 83"/>
          <p:cNvSpPr/>
          <p:nvPr/>
        </p:nvSpPr>
        <p:spPr>
          <a:xfrm>
            <a:off x="5606192" y="9290380"/>
            <a:ext cx="2399731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将要删除元素的值赋给</a:t>
            </a:r>
            <a:r>
              <a:rPr lang="en-US" altLang="zh-CN" sz="1801" dirty="0" err="1" smtClean="0"/>
              <a:t>val</a:t>
            </a:r>
            <a:r>
              <a:rPr lang="zh-CN" altLang="en-US" sz="1801" dirty="0" smtClean="0"/>
              <a:t>带出：</a:t>
            </a:r>
            <a:endParaRPr lang="en-US" altLang="zh-CN" sz="1801" dirty="0" smtClean="0"/>
          </a:p>
          <a:p>
            <a:pPr algn="ctr"/>
            <a:r>
              <a:rPr lang="en-US" sz="1801" dirty="0" smtClean="0"/>
              <a:t>*</a:t>
            </a:r>
            <a:r>
              <a:rPr lang="en-US" sz="1801" dirty="0" err="1" smtClean="0"/>
              <a:t>val</a:t>
            </a:r>
            <a:r>
              <a:rPr lang="en-US" sz="1801" dirty="0" smtClean="0"/>
              <a:t> = </a:t>
            </a:r>
            <a:r>
              <a:rPr lang="en-US" sz="1801" dirty="0" err="1" smtClean="0"/>
              <a:t>prev</a:t>
            </a:r>
            <a:r>
              <a:rPr lang="en-US" sz="1801" dirty="0" smtClean="0"/>
              <a:t>-&gt;next-&gt;data</a:t>
            </a:r>
            <a:endParaRPr lang="en-US" sz="1801" dirty="0"/>
          </a:p>
        </p:txBody>
      </p:sp>
      <p:sp>
        <p:nvSpPr>
          <p:cNvPr id="93" name="Rectangle 92"/>
          <p:cNvSpPr/>
          <p:nvPr/>
        </p:nvSpPr>
        <p:spPr>
          <a:xfrm>
            <a:off x="5699795" y="10635764"/>
            <a:ext cx="2220969" cy="971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用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保存要删除元素的后继的地址：</a:t>
            </a:r>
            <a:endParaRPr lang="en-US" altLang="zh-CN" sz="1801" dirty="0" smtClean="0"/>
          </a:p>
          <a:p>
            <a:pPr algn="ctr"/>
            <a:r>
              <a:rPr lang="en-US" sz="1801" dirty="0" smtClean="0"/>
              <a:t>L = </a:t>
            </a:r>
            <a:r>
              <a:rPr lang="en-US" sz="1801" dirty="0" err="1" smtClean="0"/>
              <a:t>prev</a:t>
            </a:r>
            <a:r>
              <a:rPr lang="en-US" sz="1801" dirty="0" smtClean="0"/>
              <a:t>-&gt;next-&gt;next</a:t>
            </a:r>
            <a:endParaRPr lang="en-US" sz="1801" dirty="0"/>
          </a:p>
        </p:txBody>
      </p:sp>
      <p:cxnSp>
        <p:nvCxnSpPr>
          <p:cNvPr id="94" name="Straight Arrow Connector 93"/>
          <p:cNvCxnSpPr>
            <a:stCxn id="84" idx="2"/>
            <a:endCxn id="93" idx="0"/>
          </p:cNvCxnSpPr>
          <p:nvPr/>
        </p:nvCxnSpPr>
        <p:spPr>
          <a:xfrm>
            <a:off x="6806058" y="10260456"/>
            <a:ext cx="4222" cy="375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967045" y="11970201"/>
            <a:ext cx="1669857" cy="602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释放要删除元素</a:t>
            </a:r>
            <a:r>
              <a:rPr lang="zh-CN" altLang="en-US" sz="1801" smtClean="0"/>
              <a:t>占用的空间</a:t>
            </a:r>
            <a:endParaRPr lang="en-US" sz="1801" dirty="0"/>
          </a:p>
        </p:txBody>
      </p:sp>
      <p:cxnSp>
        <p:nvCxnSpPr>
          <p:cNvPr id="98" name="Straight Arrow Connector 97"/>
          <p:cNvCxnSpPr>
            <a:stCxn id="93" idx="2"/>
            <a:endCxn id="97" idx="0"/>
          </p:cNvCxnSpPr>
          <p:nvPr/>
        </p:nvCxnSpPr>
        <p:spPr>
          <a:xfrm flipH="1">
            <a:off x="6801974" y="11607314"/>
            <a:ext cx="8306" cy="36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014524" y="12962118"/>
            <a:ext cx="1590945" cy="58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连接链表：</a:t>
            </a:r>
            <a:endParaRPr lang="en-US" altLang="zh-CN" sz="1801" dirty="0" smtClean="0"/>
          </a:p>
          <a:p>
            <a:pPr algn="ctr"/>
            <a:r>
              <a:rPr lang="en-US" sz="1801" dirty="0" err="1" smtClean="0"/>
              <a:t>prev</a:t>
            </a:r>
            <a:r>
              <a:rPr lang="en-US" sz="1801" dirty="0" smtClean="0"/>
              <a:t>-&gt;next = L</a:t>
            </a:r>
            <a:endParaRPr lang="en-US" sz="1801" dirty="0"/>
          </a:p>
        </p:txBody>
      </p:sp>
      <p:cxnSp>
        <p:nvCxnSpPr>
          <p:cNvPr id="106" name="Straight Arrow Connector 105"/>
          <p:cNvCxnSpPr>
            <a:stCxn id="97" idx="2"/>
            <a:endCxn id="105" idx="0"/>
          </p:cNvCxnSpPr>
          <p:nvPr/>
        </p:nvCxnSpPr>
        <p:spPr>
          <a:xfrm>
            <a:off x="6801974" y="12572522"/>
            <a:ext cx="8023" cy="389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6290414" y="13925527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23" name="Straight Arrow Connector 122"/>
          <p:cNvCxnSpPr>
            <a:stCxn id="105" idx="2"/>
            <a:endCxn id="122" idx="0"/>
          </p:cNvCxnSpPr>
          <p:nvPr/>
        </p:nvCxnSpPr>
        <p:spPr>
          <a:xfrm flipH="1">
            <a:off x="6808061" y="13550219"/>
            <a:ext cx="1936" cy="375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97537" y="5799179"/>
            <a:ext cx="1210923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令</a:t>
            </a:r>
            <a:r>
              <a:rPr lang="en-US" altLang="zh-CN" sz="1801" dirty="0" err="1" smtClean="0"/>
              <a:t>prev</a:t>
            </a:r>
            <a:r>
              <a:rPr lang="en-US" altLang="zh-CN" sz="1801" dirty="0" smtClean="0"/>
              <a:t> = L</a:t>
            </a:r>
            <a:endParaRPr lang="en-US" sz="1801" dirty="0"/>
          </a:p>
        </p:txBody>
      </p:sp>
      <p:cxnSp>
        <p:nvCxnSpPr>
          <p:cNvPr id="53" name="Straight Arrow Connector 52"/>
          <p:cNvCxnSpPr>
            <a:stCxn id="40" idx="2"/>
            <a:endCxn id="59" idx="0"/>
          </p:cNvCxnSpPr>
          <p:nvPr/>
        </p:nvCxnSpPr>
        <p:spPr>
          <a:xfrm flipH="1">
            <a:off x="6801973" y="6168702"/>
            <a:ext cx="1026" cy="306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01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41" idx="1"/>
            <a:endCxn id="55" idx="0"/>
          </p:cNvCxnSpPr>
          <p:nvPr/>
        </p:nvCxnSpPr>
        <p:spPr>
          <a:xfrm rot="10800000" flipV="1">
            <a:off x="7212825" y="1551303"/>
            <a:ext cx="2496772" cy="118224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830487" y="3144518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39" name="Rounded Rectangle 38"/>
          <p:cNvSpPr/>
          <p:nvPr/>
        </p:nvSpPr>
        <p:spPr>
          <a:xfrm>
            <a:off x="10021205" y="258417"/>
            <a:ext cx="170316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LoadList</a:t>
            </a:r>
            <a:r>
              <a:rPr lang="en-US" altLang="zh-CN" sz="1801" dirty="0" smtClean="0"/>
              <a:t>(</a:t>
            </a:r>
            <a:r>
              <a:rPr lang="en-US" altLang="zh-CN" sz="1801" dirty="0" err="1" smtClean="0"/>
              <a:t>fp</a:t>
            </a:r>
            <a:r>
              <a:rPr lang="en-US" altLang="zh-CN" sz="1801" dirty="0" smtClean="0"/>
              <a:t>, &amp;L)</a:t>
            </a:r>
            <a:endParaRPr lang="en-US" sz="1801" dirty="0"/>
          </a:p>
        </p:txBody>
      </p:sp>
      <p:sp>
        <p:nvSpPr>
          <p:cNvPr id="41" name="Decision 40"/>
          <p:cNvSpPr/>
          <p:nvPr/>
        </p:nvSpPr>
        <p:spPr>
          <a:xfrm>
            <a:off x="9709597" y="1114198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fp</a:t>
            </a:r>
            <a:r>
              <a:rPr lang="zh-CN" altLang="en-US" sz="1801" dirty="0" smtClean="0"/>
              <a:t>是否</a:t>
            </a:r>
            <a:r>
              <a:rPr lang="zh-CN" altLang="en-US" sz="1801" dirty="0"/>
              <a:t>为空指针？</a:t>
            </a:r>
            <a:endParaRPr lang="en-US" sz="1801" dirty="0"/>
          </a:p>
        </p:txBody>
      </p:sp>
      <p:sp>
        <p:nvSpPr>
          <p:cNvPr id="42" name="Decision 41"/>
          <p:cNvSpPr/>
          <p:nvPr/>
        </p:nvSpPr>
        <p:spPr>
          <a:xfrm>
            <a:off x="9709597" y="2344712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</a:t>
            </a:r>
            <a:r>
              <a:rPr lang="zh-CN" altLang="en-US" sz="1801" dirty="0" smtClean="0"/>
              <a:t>是否为非空</a:t>
            </a:r>
            <a:r>
              <a:rPr lang="zh-CN" altLang="en-US" sz="1801" dirty="0"/>
              <a:t>指针？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9734263" y="3592455"/>
            <a:ext cx="2277047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通过文件大小计算出文件中存储线性表的长度，赋值给</a:t>
            </a:r>
            <a:r>
              <a:rPr lang="en-US" altLang="zh-CN" sz="1801" dirty="0" err="1" smtClean="0"/>
              <a:t>filesize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9796164" y="4947426"/>
            <a:ext cx="2162471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为表头分配空间，使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指向这一段空间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9796164" y="6008006"/>
            <a:ext cx="2162471" cy="970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读取文件中第一个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</a:t>
            </a:r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中</a:t>
            </a:r>
            <a:endParaRPr lang="en-US" sz="1801" dirty="0"/>
          </a:p>
        </p:txBody>
      </p:sp>
      <p:sp>
        <p:nvSpPr>
          <p:cNvPr id="46" name="Diamond 45"/>
          <p:cNvSpPr/>
          <p:nvPr/>
        </p:nvSpPr>
        <p:spPr>
          <a:xfrm>
            <a:off x="9973028" y="7349403"/>
            <a:ext cx="1828092" cy="13822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==</a:t>
            </a:r>
            <a:r>
              <a:rPr lang="zh-CN" altLang="en-US" sz="1801" dirty="0" smtClean="0"/>
              <a:t> </a:t>
            </a:r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?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7716539" y="7669190"/>
            <a:ext cx="1757923" cy="7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释放表头节点，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sp>
        <p:nvSpPr>
          <p:cNvPr id="49" name="Diamond 48"/>
          <p:cNvSpPr/>
          <p:nvPr/>
        </p:nvSpPr>
        <p:spPr>
          <a:xfrm>
            <a:off x="9726817" y="9110622"/>
            <a:ext cx="2298781" cy="61951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 &gt; 0?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9918104" y="11418629"/>
            <a:ext cx="1937940" cy="95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从文件读一个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单位的数据到新节点中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10065741" y="10118440"/>
            <a:ext cx="1642665" cy="936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创建新节点，初始化，连接到</a:t>
            </a:r>
            <a:r>
              <a:rPr lang="zh-CN" altLang="en-US" sz="1801" smtClean="0"/>
              <a:t>链表尾部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10370086" y="12743842"/>
            <a:ext cx="1005400" cy="314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--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0355141" y="13507092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55" name="Rounded Rectangle 54"/>
          <p:cNvSpPr/>
          <p:nvPr/>
        </p:nvSpPr>
        <p:spPr>
          <a:xfrm>
            <a:off x="6715868" y="13373775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56" name="Straight Arrow Connector 55"/>
          <p:cNvCxnSpPr>
            <a:stCxn id="39" idx="2"/>
            <a:endCxn id="41" idx="0"/>
          </p:cNvCxnSpPr>
          <p:nvPr/>
        </p:nvCxnSpPr>
        <p:spPr>
          <a:xfrm>
            <a:off x="10872788" y="775251"/>
            <a:ext cx="0" cy="338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2" idx="0"/>
          </p:cNvCxnSpPr>
          <p:nvPr/>
        </p:nvCxnSpPr>
        <p:spPr>
          <a:xfrm>
            <a:off x="10872788" y="1988410"/>
            <a:ext cx="0" cy="356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498106" y="245778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73" name="Elbow Connector 72"/>
          <p:cNvCxnSpPr>
            <a:stCxn id="42" idx="1"/>
            <a:endCxn id="55" idx="0"/>
          </p:cNvCxnSpPr>
          <p:nvPr/>
        </p:nvCxnSpPr>
        <p:spPr>
          <a:xfrm rot="10800000" flipV="1">
            <a:off x="7212825" y="2781817"/>
            <a:ext cx="2496772" cy="105919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7" idx="1"/>
            <a:endCxn id="55" idx="0"/>
          </p:cNvCxnSpPr>
          <p:nvPr/>
        </p:nvCxnSpPr>
        <p:spPr>
          <a:xfrm rot="10800000" flipV="1">
            <a:off x="7212825" y="8040527"/>
            <a:ext cx="503714" cy="53332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2" idx="2"/>
            <a:endCxn id="43" idx="0"/>
          </p:cNvCxnSpPr>
          <p:nvPr/>
        </p:nvCxnSpPr>
        <p:spPr>
          <a:xfrm flipH="1">
            <a:off x="10872787" y="3218924"/>
            <a:ext cx="1" cy="37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3" idx="2"/>
            <a:endCxn id="44" idx="0"/>
          </p:cNvCxnSpPr>
          <p:nvPr/>
        </p:nvCxnSpPr>
        <p:spPr>
          <a:xfrm>
            <a:off x="10872787" y="4562531"/>
            <a:ext cx="4613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4" idx="2"/>
            <a:endCxn id="45" idx="0"/>
          </p:cNvCxnSpPr>
          <p:nvPr/>
        </p:nvCxnSpPr>
        <p:spPr>
          <a:xfrm>
            <a:off x="10877400" y="5623111"/>
            <a:ext cx="0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5" idx="2"/>
            <a:endCxn id="46" idx="0"/>
          </p:cNvCxnSpPr>
          <p:nvPr/>
        </p:nvCxnSpPr>
        <p:spPr>
          <a:xfrm>
            <a:off x="10877400" y="6978516"/>
            <a:ext cx="9674" cy="370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6" idx="2"/>
            <a:endCxn id="49" idx="0"/>
          </p:cNvCxnSpPr>
          <p:nvPr/>
        </p:nvCxnSpPr>
        <p:spPr>
          <a:xfrm flipH="1">
            <a:off x="10876208" y="8731654"/>
            <a:ext cx="10866" cy="378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9" idx="2"/>
            <a:endCxn id="51" idx="0"/>
          </p:cNvCxnSpPr>
          <p:nvPr/>
        </p:nvCxnSpPr>
        <p:spPr>
          <a:xfrm>
            <a:off x="10876208" y="9730139"/>
            <a:ext cx="10866" cy="388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1" idx="2"/>
            <a:endCxn id="50" idx="0"/>
          </p:cNvCxnSpPr>
          <p:nvPr/>
        </p:nvCxnSpPr>
        <p:spPr>
          <a:xfrm>
            <a:off x="10887074" y="11055352"/>
            <a:ext cx="0" cy="363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0" idx="2"/>
            <a:endCxn id="52" idx="0"/>
          </p:cNvCxnSpPr>
          <p:nvPr/>
        </p:nvCxnSpPr>
        <p:spPr>
          <a:xfrm flipH="1">
            <a:off x="10872786" y="12369317"/>
            <a:ext cx="14288" cy="374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52" idx="3"/>
            <a:endCxn id="49" idx="3"/>
          </p:cNvCxnSpPr>
          <p:nvPr/>
        </p:nvCxnSpPr>
        <p:spPr>
          <a:xfrm flipV="1">
            <a:off x="11375486" y="9420381"/>
            <a:ext cx="650112" cy="3480753"/>
          </a:xfrm>
          <a:prstGeom prst="bentConnector3">
            <a:avLst>
              <a:gd name="adj1" fmla="val 1615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498106" y="124715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5" name="TextBox 124"/>
          <p:cNvSpPr txBox="1"/>
          <p:nvPr/>
        </p:nvSpPr>
        <p:spPr>
          <a:xfrm>
            <a:off x="11006516" y="205575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6" name="TextBox 125"/>
          <p:cNvSpPr txBox="1"/>
          <p:nvPr/>
        </p:nvSpPr>
        <p:spPr>
          <a:xfrm>
            <a:off x="9751231" y="770833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7" name="TextBox 126"/>
          <p:cNvSpPr txBox="1"/>
          <p:nvPr/>
        </p:nvSpPr>
        <p:spPr>
          <a:xfrm>
            <a:off x="10865340" y="865574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24602" y="906360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129" name="Elbow Connector 128"/>
          <p:cNvCxnSpPr>
            <a:stCxn id="49" idx="1"/>
            <a:endCxn id="54" idx="0"/>
          </p:cNvCxnSpPr>
          <p:nvPr/>
        </p:nvCxnSpPr>
        <p:spPr>
          <a:xfrm rot="10800000" flipH="1" flipV="1">
            <a:off x="9726816" y="9420380"/>
            <a:ext cx="1145971" cy="4086711"/>
          </a:xfrm>
          <a:prstGeom prst="bentConnector4">
            <a:avLst>
              <a:gd name="adj1" fmla="val -32416"/>
              <a:gd name="adj2" fmla="val 939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6" idx="1"/>
            <a:endCxn id="47" idx="3"/>
          </p:cNvCxnSpPr>
          <p:nvPr/>
        </p:nvCxnSpPr>
        <p:spPr>
          <a:xfrm flipH="1" flipV="1">
            <a:off x="9474462" y="8040528"/>
            <a:ext cx="4985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0874866" y="967541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3387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41" idx="1"/>
            <a:endCxn id="55" idx="0"/>
          </p:cNvCxnSpPr>
          <p:nvPr/>
        </p:nvCxnSpPr>
        <p:spPr>
          <a:xfrm rot="10800000" flipV="1">
            <a:off x="2183625" y="1551303"/>
            <a:ext cx="2496772" cy="118224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863505" y="316433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39" name="Rounded Rectangle 38"/>
          <p:cNvSpPr/>
          <p:nvPr/>
        </p:nvSpPr>
        <p:spPr>
          <a:xfrm>
            <a:off x="4992005" y="258417"/>
            <a:ext cx="170316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LoadList</a:t>
            </a:r>
            <a:r>
              <a:rPr lang="en-US" altLang="zh-CN" sz="1801" dirty="0" smtClean="0"/>
              <a:t>(</a:t>
            </a:r>
            <a:r>
              <a:rPr lang="en-US" altLang="zh-CN" sz="1801" dirty="0" err="1" smtClean="0"/>
              <a:t>fp</a:t>
            </a:r>
            <a:r>
              <a:rPr lang="en-US" altLang="zh-CN" sz="1801" dirty="0" smtClean="0"/>
              <a:t>, &amp;L)</a:t>
            </a:r>
            <a:endParaRPr lang="en-US" sz="1801" dirty="0"/>
          </a:p>
        </p:txBody>
      </p:sp>
      <p:sp>
        <p:nvSpPr>
          <p:cNvPr id="41" name="Decision 40"/>
          <p:cNvSpPr/>
          <p:nvPr/>
        </p:nvSpPr>
        <p:spPr>
          <a:xfrm>
            <a:off x="4680397" y="1114198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fp</a:t>
            </a:r>
            <a:r>
              <a:rPr lang="zh-CN" altLang="en-US" sz="1801" dirty="0" smtClean="0"/>
              <a:t>是否</a:t>
            </a:r>
            <a:r>
              <a:rPr lang="zh-CN" altLang="en-US" sz="1801" dirty="0"/>
              <a:t>为空指针？</a:t>
            </a:r>
            <a:endParaRPr lang="en-US" sz="1801" dirty="0"/>
          </a:p>
        </p:txBody>
      </p:sp>
      <p:sp>
        <p:nvSpPr>
          <p:cNvPr id="42" name="Decision 41"/>
          <p:cNvSpPr/>
          <p:nvPr/>
        </p:nvSpPr>
        <p:spPr>
          <a:xfrm>
            <a:off x="4680397" y="2344712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</a:t>
            </a:r>
            <a:r>
              <a:rPr lang="zh-CN" altLang="en-US" sz="1801" dirty="0" smtClean="0"/>
              <a:t>是否为非空</a:t>
            </a:r>
            <a:r>
              <a:rPr lang="zh-CN" altLang="en-US" sz="1801" dirty="0"/>
              <a:t>指针？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4705063" y="3592455"/>
            <a:ext cx="2277047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通过文件大小计算出文件中存储线性表的长度，赋值给</a:t>
            </a:r>
            <a:r>
              <a:rPr lang="en-US" altLang="zh-CN" sz="1801" dirty="0" err="1" smtClean="0"/>
              <a:t>filesize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4766964" y="4947426"/>
            <a:ext cx="2162471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为表头分配空间，使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指向这一段空间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4766964" y="6008006"/>
            <a:ext cx="2162471" cy="970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读取文件中第一个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</a:t>
            </a:r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中</a:t>
            </a:r>
            <a:endParaRPr lang="en-US" sz="1801" dirty="0"/>
          </a:p>
        </p:txBody>
      </p:sp>
      <p:sp>
        <p:nvSpPr>
          <p:cNvPr id="46" name="Diamond 45"/>
          <p:cNvSpPr/>
          <p:nvPr/>
        </p:nvSpPr>
        <p:spPr>
          <a:xfrm>
            <a:off x="4943828" y="7349403"/>
            <a:ext cx="1828092" cy="13822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==</a:t>
            </a:r>
            <a:r>
              <a:rPr lang="zh-CN" altLang="en-US" sz="1801" dirty="0" smtClean="0"/>
              <a:t> </a:t>
            </a:r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?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2687339" y="7669190"/>
            <a:ext cx="1757923" cy="7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释放表头节点，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sp>
        <p:nvSpPr>
          <p:cNvPr id="49" name="Diamond 48"/>
          <p:cNvSpPr/>
          <p:nvPr/>
        </p:nvSpPr>
        <p:spPr>
          <a:xfrm>
            <a:off x="4697617" y="9110622"/>
            <a:ext cx="2298781" cy="61951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 &gt; 0?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4888904" y="11418629"/>
            <a:ext cx="1937940" cy="95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从文件读一个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单位的数据到新节点中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5036541" y="10118440"/>
            <a:ext cx="1642665" cy="936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创建新节点，初始化，连接到</a:t>
            </a:r>
            <a:r>
              <a:rPr lang="zh-CN" altLang="en-US" sz="1801" smtClean="0"/>
              <a:t>链表尾部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5340886" y="12743842"/>
            <a:ext cx="1005400" cy="314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--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325941" y="13507092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55" name="Rounded Rectangle 54"/>
          <p:cNvSpPr/>
          <p:nvPr/>
        </p:nvSpPr>
        <p:spPr>
          <a:xfrm>
            <a:off x="1686668" y="13373775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56" name="Straight Arrow Connector 55"/>
          <p:cNvCxnSpPr>
            <a:stCxn id="39" idx="2"/>
            <a:endCxn id="41" idx="0"/>
          </p:cNvCxnSpPr>
          <p:nvPr/>
        </p:nvCxnSpPr>
        <p:spPr>
          <a:xfrm>
            <a:off x="5843588" y="775251"/>
            <a:ext cx="0" cy="338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2" idx="0"/>
          </p:cNvCxnSpPr>
          <p:nvPr/>
        </p:nvCxnSpPr>
        <p:spPr>
          <a:xfrm>
            <a:off x="5843588" y="1988410"/>
            <a:ext cx="0" cy="356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68906" y="245778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73" name="Elbow Connector 72"/>
          <p:cNvCxnSpPr>
            <a:stCxn id="42" idx="1"/>
            <a:endCxn id="55" idx="0"/>
          </p:cNvCxnSpPr>
          <p:nvPr/>
        </p:nvCxnSpPr>
        <p:spPr>
          <a:xfrm rot="10800000" flipV="1">
            <a:off x="2183625" y="2781817"/>
            <a:ext cx="2496772" cy="105919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7" idx="1"/>
            <a:endCxn id="55" idx="0"/>
          </p:cNvCxnSpPr>
          <p:nvPr/>
        </p:nvCxnSpPr>
        <p:spPr>
          <a:xfrm rot="10800000" flipV="1">
            <a:off x="2183625" y="8040527"/>
            <a:ext cx="503714" cy="53332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2" idx="2"/>
            <a:endCxn id="43" idx="0"/>
          </p:cNvCxnSpPr>
          <p:nvPr/>
        </p:nvCxnSpPr>
        <p:spPr>
          <a:xfrm flipH="1">
            <a:off x="5843587" y="3218924"/>
            <a:ext cx="1" cy="37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3" idx="2"/>
            <a:endCxn id="44" idx="0"/>
          </p:cNvCxnSpPr>
          <p:nvPr/>
        </p:nvCxnSpPr>
        <p:spPr>
          <a:xfrm>
            <a:off x="5843587" y="4562531"/>
            <a:ext cx="4613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4" idx="2"/>
            <a:endCxn id="45" idx="0"/>
          </p:cNvCxnSpPr>
          <p:nvPr/>
        </p:nvCxnSpPr>
        <p:spPr>
          <a:xfrm>
            <a:off x="5848200" y="5623111"/>
            <a:ext cx="0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5" idx="2"/>
            <a:endCxn id="46" idx="0"/>
          </p:cNvCxnSpPr>
          <p:nvPr/>
        </p:nvCxnSpPr>
        <p:spPr>
          <a:xfrm>
            <a:off x="5848200" y="6978516"/>
            <a:ext cx="9674" cy="370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6" idx="2"/>
            <a:endCxn id="49" idx="0"/>
          </p:cNvCxnSpPr>
          <p:nvPr/>
        </p:nvCxnSpPr>
        <p:spPr>
          <a:xfrm flipH="1">
            <a:off x="5847008" y="8731654"/>
            <a:ext cx="10866" cy="378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9" idx="2"/>
            <a:endCxn id="51" idx="0"/>
          </p:cNvCxnSpPr>
          <p:nvPr/>
        </p:nvCxnSpPr>
        <p:spPr>
          <a:xfrm>
            <a:off x="5847008" y="9730139"/>
            <a:ext cx="10866" cy="388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1" idx="2"/>
            <a:endCxn id="50" idx="0"/>
          </p:cNvCxnSpPr>
          <p:nvPr/>
        </p:nvCxnSpPr>
        <p:spPr>
          <a:xfrm>
            <a:off x="5857874" y="11055352"/>
            <a:ext cx="0" cy="363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0" idx="2"/>
            <a:endCxn id="52" idx="0"/>
          </p:cNvCxnSpPr>
          <p:nvPr/>
        </p:nvCxnSpPr>
        <p:spPr>
          <a:xfrm flipH="1">
            <a:off x="5843586" y="12369317"/>
            <a:ext cx="14288" cy="374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52" idx="3"/>
            <a:endCxn id="49" idx="3"/>
          </p:cNvCxnSpPr>
          <p:nvPr/>
        </p:nvCxnSpPr>
        <p:spPr>
          <a:xfrm flipV="1">
            <a:off x="6346286" y="9420381"/>
            <a:ext cx="650112" cy="3480753"/>
          </a:xfrm>
          <a:prstGeom prst="bentConnector3">
            <a:avLst>
              <a:gd name="adj1" fmla="val 1615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468906" y="124715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5" name="TextBox 124"/>
          <p:cNvSpPr txBox="1"/>
          <p:nvPr/>
        </p:nvSpPr>
        <p:spPr>
          <a:xfrm>
            <a:off x="5977316" y="205575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6" name="TextBox 125"/>
          <p:cNvSpPr txBox="1"/>
          <p:nvPr/>
        </p:nvSpPr>
        <p:spPr>
          <a:xfrm>
            <a:off x="4722031" y="770833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7" name="TextBox 126"/>
          <p:cNvSpPr txBox="1"/>
          <p:nvPr/>
        </p:nvSpPr>
        <p:spPr>
          <a:xfrm>
            <a:off x="5836140" y="865574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8" name="TextBox 127"/>
          <p:cNvSpPr txBox="1"/>
          <p:nvPr/>
        </p:nvSpPr>
        <p:spPr>
          <a:xfrm>
            <a:off x="4495402" y="906360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129" name="Elbow Connector 128"/>
          <p:cNvCxnSpPr>
            <a:stCxn id="49" idx="1"/>
            <a:endCxn id="54" idx="0"/>
          </p:cNvCxnSpPr>
          <p:nvPr/>
        </p:nvCxnSpPr>
        <p:spPr>
          <a:xfrm rot="10800000" flipH="1" flipV="1">
            <a:off x="4697616" y="9420380"/>
            <a:ext cx="1145971" cy="4086711"/>
          </a:xfrm>
          <a:prstGeom prst="bentConnector4">
            <a:avLst>
              <a:gd name="adj1" fmla="val -32416"/>
              <a:gd name="adj2" fmla="val 939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6" idx="1"/>
            <a:endCxn id="47" idx="3"/>
          </p:cNvCxnSpPr>
          <p:nvPr/>
        </p:nvCxnSpPr>
        <p:spPr>
          <a:xfrm flipH="1" flipV="1">
            <a:off x="4445262" y="8040528"/>
            <a:ext cx="4985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5845666" y="967541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8" name="Rounded Rectangle 47"/>
          <p:cNvSpPr/>
          <p:nvPr/>
        </p:nvSpPr>
        <p:spPr>
          <a:xfrm>
            <a:off x="10338197" y="258417"/>
            <a:ext cx="1567291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ClearBiTree</a:t>
            </a:r>
            <a:r>
              <a:rPr lang="en-US" altLang="zh-CN" sz="1801" dirty="0" smtClean="0"/>
              <a:t>(T)</a:t>
            </a:r>
            <a:endParaRPr lang="en-US" sz="1801" dirty="0"/>
          </a:p>
        </p:txBody>
      </p:sp>
      <p:sp>
        <p:nvSpPr>
          <p:cNvPr id="53" name="Decision 52"/>
          <p:cNvSpPr/>
          <p:nvPr/>
        </p:nvSpPr>
        <p:spPr>
          <a:xfrm>
            <a:off x="10148423" y="1114197"/>
            <a:ext cx="1946837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smtClean="0"/>
              <a:t>T</a:t>
            </a:r>
            <a:r>
              <a:rPr lang="zh-CN" altLang="en-US" sz="1801" dirty="0" smtClean="0"/>
              <a:t>为</a:t>
            </a:r>
            <a:r>
              <a:rPr lang="zh-CN" altLang="en-US" sz="1801" dirty="0"/>
              <a:t>空指针？</a:t>
            </a:r>
            <a:endParaRPr lang="en-US" sz="1801" dirty="0"/>
          </a:p>
        </p:txBody>
      </p:sp>
      <p:sp>
        <p:nvSpPr>
          <p:cNvPr id="58" name="Decision 57"/>
          <p:cNvSpPr/>
          <p:nvPr/>
        </p:nvSpPr>
        <p:spPr>
          <a:xfrm>
            <a:off x="9958650" y="2344712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T-&gt;</a:t>
            </a:r>
            <a:r>
              <a:rPr lang="en-US" altLang="zh-CN" sz="1801" dirty="0" err="1" smtClean="0"/>
              <a:t>lchild</a:t>
            </a:r>
            <a:r>
              <a:rPr lang="zh-CN" altLang="en-US" sz="1801" dirty="0" smtClean="0"/>
              <a:t>为空</a:t>
            </a:r>
            <a:r>
              <a:rPr lang="zh-CN" altLang="en-US" sz="1801" dirty="0"/>
              <a:t>指针？</a:t>
            </a:r>
            <a:endParaRPr lang="en-US" sz="1801" dirty="0"/>
          </a:p>
        </p:txBody>
      </p:sp>
      <p:sp>
        <p:nvSpPr>
          <p:cNvPr id="59" name="Rectangle 58"/>
          <p:cNvSpPr/>
          <p:nvPr/>
        </p:nvSpPr>
        <p:spPr>
          <a:xfrm>
            <a:off x="10103814" y="3592455"/>
            <a:ext cx="2036053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将头节点地址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备份到</a:t>
            </a:r>
            <a:r>
              <a:rPr lang="en-US" altLang="zh-CN" sz="1801" dirty="0" err="1" smtClean="0"/>
              <a:t>T_bak</a:t>
            </a:r>
            <a:r>
              <a:rPr lang="zh-CN" altLang="en-US" sz="1801" dirty="0" smtClean="0"/>
              <a:t>中，并令 </a:t>
            </a:r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sp>
        <p:nvSpPr>
          <p:cNvPr id="60" name="Rectangle 59"/>
          <p:cNvSpPr/>
          <p:nvPr/>
        </p:nvSpPr>
        <p:spPr>
          <a:xfrm>
            <a:off x="10274372" y="4927440"/>
            <a:ext cx="1694935" cy="374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初始化辅助栈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sp>
        <p:nvSpPr>
          <p:cNvPr id="61" name="Rectangle 60"/>
          <p:cNvSpPr/>
          <p:nvPr/>
        </p:nvSpPr>
        <p:spPr>
          <a:xfrm>
            <a:off x="10148423" y="8321678"/>
            <a:ext cx="1942013" cy="703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向辅助栈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中压入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当前指向的节点</a:t>
            </a:r>
            <a:endParaRPr lang="en-US" altLang="zh-CN" sz="1801" dirty="0" smtClean="0"/>
          </a:p>
        </p:txBody>
      </p:sp>
      <p:sp>
        <p:nvSpPr>
          <p:cNvPr id="64" name="Decision 63"/>
          <p:cNvSpPr/>
          <p:nvPr/>
        </p:nvSpPr>
        <p:spPr>
          <a:xfrm>
            <a:off x="9369750" y="5766866"/>
            <a:ext cx="3504177" cy="10859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辅助栈</a:t>
            </a:r>
            <a:r>
              <a:rPr lang="en-US" altLang="zh-CN" sz="1801" dirty="0"/>
              <a:t>S</a:t>
            </a:r>
            <a:r>
              <a:rPr lang="zh-CN" altLang="en-US" sz="1801" dirty="0"/>
              <a:t>非空或</a:t>
            </a:r>
            <a:r>
              <a:rPr lang="en-US" altLang="zh-CN" sz="1801" dirty="0"/>
              <a:t>T</a:t>
            </a:r>
            <a:r>
              <a:rPr lang="zh-CN" altLang="en-US" sz="1801" dirty="0"/>
              <a:t>不是空</a:t>
            </a:r>
            <a:r>
              <a:rPr lang="zh-CN" altLang="en-US" sz="1801" dirty="0" smtClean="0"/>
              <a:t>指针？</a:t>
            </a:r>
            <a:endParaRPr lang="en-US" altLang="zh-CN" sz="1801" dirty="0"/>
          </a:p>
        </p:txBody>
      </p:sp>
      <p:sp>
        <p:nvSpPr>
          <p:cNvPr id="65" name="Decision 64"/>
          <p:cNvSpPr/>
          <p:nvPr/>
        </p:nvSpPr>
        <p:spPr>
          <a:xfrm>
            <a:off x="10148423" y="7201315"/>
            <a:ext cx="1942811" cy="7836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不是空指针？</a:t>
            </a:r>
            <a:endParaRPr lang="en-US" altLang="zh-CN" sz="1801" dirty="0"/>
          </a:p>
        </p:txBody>
      </p:sp>
      <p:sp>
        <p:nvSpPr>
          <p:cNvPr id="66" name="Rectangle 65"/>
          <p:cNvSpPr/>
          <p:nvPr/>
        </p:nvSpPr>
        <p:spPr>
          <a:xfrm>
            <a:off x="10210151" y="9400740"/>
            <a:ext cx="1823381" cy="909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指向当前指向元素的左子树：</a:t>
            </a:r>
            <a:endParaRPr lang="en-US" altLang="zh-CN" sz="1801" dirty="0" smtClean="0"/>
          </a:p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altLang="zh-CN" sz="1801" dirty="0" smtClean="0"/>
          </a:p>
        </p:txBody>
      </p:sp>
      <p:sp>
        <p:nvSpPr>
          <p:cNvPr id="67" name="Rectangle 66"/>
          <p:cNvSpPr/>
          <p:nvPr/>
        </p:nvSpPr>
        <p:spPr>
          <a:xfrm>
            <a:off x="10048196" y="11038947"/>
            <a:ext cx="2137641" cy="706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为辅助栈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中栈顶元素的右子树</a:t>
            </a:r>
            <a:endParaRPr lang="en-US" altLang="zh-CN" sz="1801" dirty="0" smtClean="0"/>
          </a:p>
        </p:txBody>
      </p:sp>
      <p:sp>
        <p:nvSpPr>
          <p:cNvPr id="69" name="Rectangle 68"/>
          <p:cNvSpPr/>
          <p:nvPr/>
        </p:nvSpPr>
        <p:spPr>
          <a:xfrm>
            <a:off x="9974372" y="12176306"/>
            <a:ext cx="2285288" cy="706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弹出辅助栈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的栈顶元素，并释放其空间</a:t>
            </a:r>
            <a:endParaRPr lang="en-US" altLang="zh-CN" sz="1801" dirty="0" smtClean="0"/>
          </a:p>
        </p:txBody>
      </p:sp>
      <p:sp>
        <p:nvSpPr>
          <p:cNvPr id="71" name="Rounded Rectangle 70"/>
          <p:cNvSpPr/>
          <p:nvPr/>
        </p:nvSpPr>
        <p:spPr>
          <a:xfrm>
            <a:off x="7880943" y="14881656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72" name="Elbow Connector 71"/>
          <p:cNvCxnSpPr>
            <a:stCxn id="53" idx="1"/>
            <a:endCxn id="71" idx="0"/>
          </p:cNvCxnSpPr>
          <p:nvPr/>
        </p:nvCxnSpPr>
        <p:spPr>
          <a:xfrm rot="10800000" flipV="1">
            <a:off x="8377901" y="1551302"/>
            <a:ext cx="1770523" cy="133303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8" idx="1"/>
            <a:endCxn id="71" idx="0"/>
          </p:cNvCxnSpPr>
          <p:nvPr/>
        </p:nvCxnSpPr>
        <p:spPr>
          <a:xfrm rot="10800000" flipV="1">
            <a:off x="8377900" y="2781818"/>
            <a:ext cx="1580750" cy="120998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8" idx="2"/>
            <a:endCxn id="53" idx="0"/>
          </p:cNvCxnSpPr>
          <p:nvPr/>
        </p:nvCxnSpPr>
        <p:spPr>
          <a:xfrm flipH="1">
            <a:off x="11121842" y="775251"/>
            <a:ext cx="1" cy="338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3" idx="2"/>
            <a:endCxn id="58" idx="0"/>
          </p:cNvCxnSpPr>
          <p:nvPr/>
        </p:nvCxnSpPr>
        <p:spPr>
          <a:xfrm flipH="1">
            <a:off x="11121841" y="1988409"/>
            <a:ext cx="1" cy="356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8" idx="2"/>
            <a:endCxn id="59" idx="0"/>
          </p:cNvCxnSpPr>
          <p:nvPr/>
        </p:nvCxnSpPr>
        <p:spPr>
          <a:xfrm>
            <a:off x="11121841" y="3218924"/>
            <a:ext cx="0" cy="37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2"/>
            <a:endCxn id="60" idx="0"/>
          </p:cNvCxnSpPr>
          <p:nvPr/>
        </p:nvCxnSpPr>
        <p:spPr>
          <a:xfrm flipH="1">
            <a:off x="11121840" y="4562531"/>
            <a:ext cx="1" cy="364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0" idx="2"/>
            <a:endCxn id="64" idx="0"/>
          </p:cNvCxnSpPr>
          <p:nvPr/>
        </p:nvCxnSpPr>
        <p:spPr>
          <a:xfrm flipH="1">
            <a:off x="11121839" y="5301822"/>
            <a:ext cx="1" cy="465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4" idx="2"/>
            <a:endCxn id="65" idx="0"/>
          </p:cNvCxnSpPr>
          <p:nvPr/>
        </p:nvCxnSpPr>
        <p:spPr>
          <a:xfrm flipH="1">
            <a:off x="11119829" y="6852798"/>
            <a:ext cx="2010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5" idx="2"/>
            <a:endCxn id="61" idx="0"/>
          </p:cNvCxnSpPr>
          <p:nvPr/>
        </p:nvCxnSpPr>
        <p:spPr>
          <a:xfrm flipH="1">
            <a:off x="11119430" y="7984924"/>
            <a:ext cx="399" cy="336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1" idx="2"/>
            <a:endCxn id="66" idx="0"/>
          </p:cNvCxnSpPr>
          <p:nvPr/>
        </p:nvCxnSpPr>
        <p:spPr>
          <a:xfrm>
            <a:off x="11119430" y="9025208"/>
            <a:ext cx="2412" cy="375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69" idx="0"/>
          </p:cNvCxnSpPr>
          <p:nvPr/>
        </p:nvCxnSpPr>
        <p:spPr>
          <a:xfrm flipH="1">
            <a:off x="11117016" y="11745782"/>
            <a:ext cx="1" cy="430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4" idx="3"/>
            <a:endCxn id="153" idx="0"/>
          </p:cNvCxnSpPr>
          <p:nvPr/>
        </p:nvCxnSpPr>
        <p:spPr>
          <a:xfrm flipH="1">
            <a:off x="11121838" y="6309832"/>
            <a:ext cx="1752089" cy="7239297"/>
          </a:xfrm>
          <a:prstGeom prst="bentConnector4">
            <a:avLst>
              <a:gd name="adj1" fmla="val -20006"/>
              <a:gd name="adj2" fmla="val 969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66" idx="2"/>
            <a:endCxn id="64" idx="1"/>
          </p:cNvCxnSpPr>
          <p:nvPr/>
        </p:nvCxnSpPr>
        <p:spPr>
          <a:xfrm rot="5400000" flipH="1">
            <a:off x="8245479" y="7434103"/>
            <a:ext cx="4000634" cy="1752092"/>
          </a:xfrm>
          <a:prstGeom prst="bentConnector4">
            <a:avLst>
              <a:gd name="adj1" fmla="val -7085"/>
              <a:gd name="adj2" fmla="val 12348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9914522" y="119533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17" name="TextBox 116"/>
          <p:cNvSpPr txBox="1"/>
          <p:nvPr/>
        </p:nvSpPr>
        <p:spPr>
          <a:xfrm>
            <a:off x="11160825" y="677688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19" name="TextBox 118"/>
          <p:cNvSpPr txBox="1"/>
          <p:nvPr/>
        </p:nvSpPr>
        <p:spPr>
          <a:xfrm>
            <a:off x="9697082" y="243601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2" name="TextBox 121"/>
          <p:cNvSpPr txBox="1"/>
          <p:nvPr/>
        </p:nvSpPr>
        <p:spPr>
          <a:xfrm>
            <a:off x="11116504" y="193424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3" name="TextBox 122"/>
          <p:cNvSpPr txBox="1"/>
          <p:nvPr/>
        </p:nvSpPr>
        <p:spPr>
          <a:xfrm>
            <a:off x="11123955" y="316305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30" name="TextBox 129"/>
          <p:cNvSpPr txBox="1"/>
          <p:nvPr/>
        </p:nvSpPr>
        <p:spPr>
          <a:xfrm>
            <a:off x="12875576" y="594037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31" name="Rounded Rectangle 130"/>
          <p:cNvSpPr/>
          <p:nvPr/>
        </p:nvSpPr>
        <p:spPr>
          <a:xfrm>
            <a:off x="10606308" y="15014973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32" name="Elbow Connector 131"/>
          <p:cNvCxnSpPr>
            <a:stCxn id="65" idx="3"/>
            <a:endCxn id="67" idx="0"/>
          </p:cNvCxnSpPr>
          <p:nvPr/>
        </p:nvCxnSpPr>
        <p:spPr>
          <a:xfrm flipH="1">
            <a:off x="11117017" y="7593120"/>
            <a:ext cx="974217" cy="3445827"/>
          </a:xfrm>
          <a:prstGeom prst="bentConnector4">
            <a:avLst>
              <a:gd name="adj1" fmla="val -40151"/>
              <a:gd name="adj2" fmla="val 9224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153374" y="794501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41" name="TextBox 140"/>
          <p:cNvSpPr txBox="1"/>
          <p:nvPr/>
        </p:nvSpPr>
        <p:spPr>
          <a:xfrm>
            <a:off x="12052616" y="727133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143" name="Elbow Connector 142"/>
          <p:cNvCxnSpPr>
            <a:stCxn id="69" idx="2"/>
            <a:endCxn id="64" idx="1"/>
          </p:cNvCxnSpPr>
          <p:nvPr/>
        </p:nvCxnSpPr>
        <p:spPr>
          <a:xfrm rot="5400000" flipH="1">
            <a:off x="6956728" y="8722854"/>
            <a:ext cx="6573309" cy="1747266"/>
          </a:xfrm>
          <a:prstGeom prst="bentConnector4">
            <a:avLst>
              <a:gd name="adj1" fmla="val -3478"/>
              <a:gd name="adj2" fmla="val 12355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10338192" y="13549129"/>
            <a:ext cx="1567291" cy="406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销毁辅助栈</a:t>
            </a:r>
            <a:r>
              <a:rPr lang="en-US" altLang="zh-CN" sz="1801" dirty="0" smtClean="0"/>
              <a:t>S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0017570" y="14287006"/>
            <a:ext cx="2212770" cy="397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T_bak</a:t>
            </a:r>
            <a:r>
              <a:rPr lang="en-US" altLang="zh-CN" sz="1801" dirty="0" smtClean="0"/>
              <a:t>-&gt;</a:t>
            </a:r>
            <a:r>
              <a:rPr lang="en-US" altLang="zh-CN" sz="1801" dirty="0" err="1" smtClean="0"/>
              <a:t>lchild</a:t>
            </a:r>
            <a:r>
              <a:rPr lang="en-US" altLang="zh-CN" sz="1801" dirty="0" smtClean="0"/>
              <a:t> = NULL</a:t>
            </a:r>
          </a:p>
        </p:txBody>
      </p:sp>
      <p:cxnSp>
        <p:nvCxnSpPr>
          <p:cNvPr id="159" name="Straight Arrow Connector 158"/>
          <p:cNvCxnSpPr>
            <a:stCxn id="153" idx="2"/>
            <a:endCxn id="154" idx="0"/>
          </p:cNvCxnSpPr>
          <p:nvPr/>
        </p:nvCxnSpPr>
        <p:spPr>
          <a:xfrm>
            <a:off x="11121838" y="13956074"/>
            <a:ext cx="2117" cy="330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4" idx="2"/>
            <a:endCxn id="131" idx="0"/>
          </p:cNvCxnSpPr>
          <p:nvPr/>
        </p:nvCxnSpPr>
        <p:spPr>
          <a:xfrm>
            <a:off x="11123955" y="14684041"/>
            <a:ext cx="0" cy="330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4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>
            <a:stCxn id="29" idx="1"/>
          </p:cNvCxnSpPr>
          <p:nvPr/>
        </p:nvCxnSpPr>
        <p:spPr>
          <a:xfrm rot="10800000" flipV="1">
            <a:off x="1486203" y="1633634"/>
            <a:ext cx="899489" cy="79377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29" idx="0"/>
          </p:cNvCxnSpPr>
          <p:nvPr/>
        </p:nvCxnSpPr>
        <p:spPr>
          <a:xfrm>
            <a:off x="3419476" y="714455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985409" y="197621"/>
            <a:ext cx="2868134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NextElem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next_e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7" name="Decision 6"/>
          <p:cNvSpPr/>
          <p:nvPr/>
        </p:nvSpPr>
        <p:spPr>
          <a:xfrm>
            <a:off x="2245374" y="3383405"/>
            <a:ext cx="2348208" cy="120828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遍历结束或</a:t>
            </a:r>
            <a:r>
              <a:rPr lang="en-US" altLang="zh-CN" sz="1801" dirty="0" err="1"/>
              <a:t>curr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？</a:t>
            </a:r>
            <a:endParaRPr lang="en-US" sz="1801" dirty="0"/>
          </a:p>
        </p:txBody>
      </p:sp>
      <p:cxnSp>
        <p:nvCxnSpPr>
          <p:cNvPr id="8" name="Straight Arrow Connector 7"/>
          <p:cNvCxnSpPr>
            <a:stCxn id="32" idx="2"/>
          </p:cNvCxnSpPr>
          <p:nvPr/>
        </p:nvCxnSpPr>
        <p:spPr>
          <a:xfrm>
            <a:off x="3419477" y="2926519"/>
            <a:ext cx="2" cy="456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82990" y="456732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0" name="TextBox 9"/>
          <p:cNvSpPr txBox="1"/>
          <p:nvPr/>
        </p:nvSpPr>
        <p:spPr>
          <a:xfrm>
            <a:off x="2028100" y="363058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1" name="TextBox 10"/>
          <p:cNvSpPr txBox="1"/>
          <p:nvPr/>
        </p:nvSpPr>
        <p:spPr>
          <a:xfrm>
            <a:off x="2168223" y="132321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" name="Rounded Rectangle 11"/>
          <p:cNvSpPr/>
          <p:nvPr/>
        </p:nvSpPr>
        <p:spPr>
          <a:xfrm>
            <a:off x="989243" y="9571371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13" name="Decision 12"/>
          <p:cNvSpPr/>
          <p:nvPr/>
        </p:nvSpPr>
        <p:spPr>
          <a:xfrm>
            <a:off x="2385692" y="1151731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14" name="Rectangle 13"/>
          <p:cNvSpPr/>
          <p:nvPr/>
        </p:nvSpPr>
        <p:spPr>
          <a:xfrm>
            <a:off x="2825219" y="2552813"/>
            <a:ext cx="1188513" cy="373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 = L</a:t>
            </a:r>
            <a:endParaRPr lang="en-US" sz="1801" dirty="0"/>
          </a:p>
        </p:txBody>
      </p:sp>
      <p:cxnSp>
        <p:nvCxnSpPr>
          <p:cNvPr id="15" name="Straight Arrow Connector 14"/>
          <p:cNvCxnSpPr>
            <a:stCxn id="34" idx="2"/>
            <a:endCxn id="45" idx="0"/>
          </p:cNvCxnSpPr>
          <p:nvPr/>
        </p:nvCxnSpPr>
        <p:spPr>
          <a:xfrm flipH="1">
            <a:off x="9292425" y="2161777"/>
            <a:ext cx="1" cy="351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2315303" y="5884404"/>
            <a:ext cx="221099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已经</a:t>
            </a:r>
            <a:r>
              <a:rPr lang="zh-CN" altLang="en-US" sz="1801"/>
              <a:t>遍历整张表？</a:t>
            </a:r>
            <a:endParaRPr lang="en-US" sz="1801" dirty="0"/>
          </a:p>
        </p:txBody>
      </p:sp>
      <p:sp>
        <p:nvSpPr>
          <p:cNvPr id="17" name="Rectangle 16"/>
          <p:cNvSpPr/>
          <p:nvPr/>
        </p:nvSpPr>
        <p:spPr>
          <a:xfrm>
            <a:off x="2476658" y="5123708"/>
            <a:ext cx="1880150" cy="38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-&gt;next</a:t>
            </a:r>
            <a:endParaRPr lang="en-US" sz="180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416731" y="4591690"/>
            <a:ext cx="2745" cy="53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4356806" y="3987549"/>
            <a:ext cx="236773" cy="1327482"/>
          </a:xfrm>
          <a:prstGeom prst="bentConnector3">
            <a:avLst>
              <a:gd name="adj1" fmla="val 1965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 flipH="1" flipV="1">
            <a:off x="2245372" y="3987546"/>
            <a:ext cx="1175426" cy="1896857"/>
          </a:xfrm>
          <a:prstGeom prst="bentConnector4">
            <a:avLst>
              <a:gd name="adj1" fmla="val -24310"/>
              <a:gd name="adj2" fmla="val 885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1486200" y="6356612"/>
            <a:ext cx="829100" cy="3214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Decision 21"/>
          <p:cNvSpPr/>
          <p:nvPr/>
        </p:nvSpPr>
        <p:spPr>
          <a:xfrm>
            <a:off x="2370819" y="7271803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zh-CN" altLang="en-US" sz="1801" dirty="0"/>
              <a:t>指向表尾？</a:t>
            </a:r>
            <a:endParaRPr lang="en-US" sz="1801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419474" y="6828824"/>
            <a:ext cx="1323" cy="442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88356" y="606126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5" name="TextBox 24"/>
          <p:cNvSpPr txBox="1"/>
          <p:nvPr/>
        </p:nvSpPr>
        <p:spPr>
          <a:xfrm>
            <a:off x="3440524" y="678020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26" name="Elbow Connector 25"/>
          <p:cNvCxnSpPr/>
          <p:nvPr/>
        </p:nvCxnSpPr>
        <p:spPr>
          <a:xfrm rot="10800000" flipV="1">
            <a:off x="1486201" y="7744012"/>
            <a:ext cx="884618" cy="18273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58363" y="744175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" name="Rectangle 27"/>
          <p:cNvSpPr/>
          <p:nvPr/>
        </p:nvSpPr>
        <p:spPr>
          <a:xfrm>
            <a:off x="2534666" y="8637852"/>
            <a:ext cx="1769617" cy="682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-&gt;next-&gt;data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419474" y="8216223"/>
            <a:ext cx="0" cy="42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922519" y="9680959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31" name="TextBox 30"/>
          <p:cNvSpPr txBox="1"/>
          <p:nvPr/>
        </p:nvSpPr>
        <p:spPr>
          <a:xfrm>
            <a:off x="3412605" y="81538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419475" y="9320123"/>
            <a:ext cx="2" cy="360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960283" y="243861"/>
            <a:ext cx="2665579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CreateBiTree</a:t>
            </a:r>
            <a:r>
              <a:rPr lang="en-US" altLang="zh-CN" sz="1801" dirty="0" smtClean="0"/>
              <a:t>(T, definition)</a:t>
            </a:r>
            <a:endParaRPr lang="en-US" sz="1801" dirty="0"/>
          </a:p>
        </p:txBody>
      </p:sp>
      <p:sp>
        <p:nvSpPr>
          <p:cNvPr id="34" name="Decision 33"/>
          <p:cNvSpPr/>
          <p:nvPr/>
        </p:nvSpPr>
        <p:spPr>
          <a:xfrm>
            <a:off x="7960283" y="1197971"/>
            <a:ext cx="2664285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为</a:t>
            </a:r>
            <a:r>
              <a:rPr lang="zh-CN" altLang="en-US" sz="1801" dirty="0"/>
              <a:t>空</a:t>
            </a:r>
            <a:r>
              <a:rPr lang="zh-CN" altLang="en-US" sz="1801" dirty="0" smtClean="0"/>
              <a:t>指针，或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为空树？</a:t>
            </a:r>
            <a:endParaRPr lang="en-US" sz="1801" dirty="0"/>
          </a:p>
        </p:txBody>
      </p:sp>
      <p:cxnSp>
        <p:nvCxnSpPr>
          <p:cNvPr id="35" name="Straight Arrow Connector 34"/>
          <p:cNvCxnSpPr>
            <a:stCxn id="33" idx="2"/>
            <a:endCxn id="34" idx="0"/>
          </p:cNvCxnSpPr>
          <p:nvPr/>
        </p:nvCxnSpPr>
        <p:spPr>
          <a:xfrm flipH="1">
            <a:off x="9292426" y="760695"/>
            <a:ext cx="647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328901" y="4309689"/>
            <a:ext cx="1927047" cy="375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初始化辅助队列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8495143" y="5073877"/>
            <a:ext cx="1594564" cy="548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zh-CN" altLang="en-US" sz="1801" smtClean="0"/>
              <a:t>元素标识符</a:t>
            </a:r>
            <a:r>
              <a:rPr lang="en-US" altLang="zh-CN" sz="1801" dirty="0" err="1" smtClean="0"/>
              <a:t>elem_id</a:t>
            </a:r>
            <a:r>
              <a:rPr lang="en-US" altLang="zh-CN" sz="1801" dirty="0" smtClean="0"/>
              <a:t> = 1</a:t>
            </a:r>
            <a:endParaRPr lang="en-US" sz="1801" dirty="0"/>
          </a:p>
        </p:txBody>
      </p:sp>
      <p:cxnSp>
        <p:nvCxnSpPr>
          <p:cNvPr id="40" name="Straight Arrow Connector 39"/>
          <p:cNvCxnSpPr>
            <a:stCxn id="36" idx="2"/>
            <a:endCxn id="39" idx="0"/>
          </p:cNvCxnSpPr>
          <p:nvPr/>
        </p:nvCxnSpPr>
        <p:spPr>
          <a:xfrm>
            <a:off x="9292425" y="4685652"/>
            <a:ext cx="0" cy="388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934423" y="5986750"/>
            <a:ext cx="2716001" cy="1087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为头</a:t>
            </a:r>
            <a:r>
              <a:rPr lang="zh-CN" altLang="en-US" sz="1801" dirty="0"/>
              <a:t>节点的左</a:t>
            </a:r>
            <a:r>
              <a:rPr lang="zh-CN" altLang="en-US" sz="1801" dirty="0" smtClean="0"/>
              <a:t>孩子，初始化其数据域，并</a:t>
            </a:r>
            <a:r>
              <a:rPr lang="zh-CN" altLang="en-US" sz="1801" dirty="0"/>
              <a:t>令其</a:t>
            </a:r>
            <a:r>
              <a:rPr lang="en-US" altLang="zh-CN" sz="1801" dirty="0" err="1"/>
              <a:t>data.id</a:t>
            </a:r>
            <a:r>
              <a:rPr lang="en-US" altLang="zh-CN" sz="1801" dirty="0"/>
              <a:t> = </a:t>
            </a:r>
            <a:r>
              <a:rPr lang="en-US" altLang="zh-CN" sz="1801" dirty="0" err="1" smtClean="0"/>
              <a:t>elem_id</a:t>
            </a:r>
            <a:endParaRPr lang="en-US" sz="1801" dirty="0"/>
          </a:p>
        </p:txBody>
      </p:sp>
      <p:cxnSp>
        <p:nvCxnSpPr>
          <p:cNvPr id="46" name="Straight Arrow Connector 45"/>
          <p:cNvCxnSpPr>
            <a:stCxn id="39" idx="2"/>
            <a:endCxn id="44" idx="0"/>
          </p:cNvCxnSpPr>
          <p:nvPr/>
        </p:nvCxnSpPr>
        <p:spPr>
          <a:xfrm flipH="1">
            <a:off x="9292424" y="5622514"/>
            <a:ext cx="1" cy="364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408060" y="7516259"/>
            <a:ext cx="1760806" cy="589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根节点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进队</a:t>
            </a:r>
            <a:endParaRPr lang="en-US" altLang="zh-CN" sz="1801" dirty="0" smtClean="0"/>
          </a:p>
        </p:txBody>
      </p:sp>
      <p:cxnSp>
        <p:nvCxnSpPr>
          <p:cNvPr id="52" name="Straight Arrow Connector 51"/>
          <p:cNvCxnSpPr>
            <a:stCxn id="44" idx="2"/>
            <a:endCxn id="51" idx="0"/>
          </p:cNvCxnSpPr>
          <p:nvPr/>
        </p:nvCxnSpPr>
        <p:spPr>
          <a:xfrm flipH="1">
            <a:off x="9288463" y="7074164"/>
            <a:ext cx="3961" cy="442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Decision 44"/>
          <p:cNvSpPr/>
          <p:nvPr/>
        </p:nvSpPr>
        <p:spPr>
          <a:xfrm>
            <a:off x="7560798" y="2513530"/>
            <a:ext cx="3463253" cy="137534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树的层次遍历序列</a:t>
            </a:r>
            <a:r>
              <a:rPr lang="en-US" altLang="zh-CN" sz="1801" dirty="0" smtClean="0"/>
              <a:t>definition</a:t>
            </a:r>
            <a:r>
              <a:rPr lang="zh-CN" altLang="en-US" sz="1801" dirty="0" smtClean="0"/>
              <a:t>中第一个字符为空格？</a:t>
            </a:r>
            <a:endParaRPr lang="en-US" sz="1801" dirty="0"/>
          </a:p>
        </p:txBody>
      </p:sp>
      <p:sp>
        <p:nvSpPr>
          <p:cNvPr id="53" name="Rectangle 52"/>
          <p:cNvSpPr/>
          <p:nvPr/>
        </p:nvSpPr>
        <p:spPr>
          <a:xfrm>
            <a:off x="8243481" y="8494390"/>
            <a:ext cx="2089964" cy="969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err="1" smtClean="0"/>
              <a:t>curr_elem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2</a:t>
            </a:r>
            <a:r>
              <a:rPr lang="zh-CN" altLang="en-US" sz="1801" dirty="0" smtClean="0"/>
              <a:t>，指向</a:t>
            </a:r>
            <a:r>
              <a:rPr lang="en-US" altLang="zh-CN" sz="1801" dirty="0" smtClean="0"/>
              <a:t>definition</a:t>
            </a:r>
            <a:r>
              <a:rPr lang="zh-CN" altLang="en-US" sz="1801" dirty="0" smtClean="0"/>
              <a:t>中当前读取元素的位序</a:t>
            </a:r>
            <a:endParaRPr lang="en-US" altLang="zh-CN" sz="1801" dirty="0" smtClean="0"/>
          </a:p>
        </p:txBody>
      </p:sp>
      <p:cxnSp>
        <p:nvCxnSpPr>
          <p:cNvPr id="54" name="Straight Arrow Connector 53"/>
          <p:cNvCxnSpPr>
            <a:stCxn id="51" idx="2"/>
            <a:endCxn id="53" idx="0"/>
          </p:cNvCxnSpPr>
          <p:nvPr/>
        </p:nvCxnSpPr>
        <p:spPr>
          <a:xfrm>
            <a:off x="9288463" y="8106165"/>
            <a:ext cx="0" cy="388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Decision 56"/>
          <p:cNvSpPr/>
          <p:nvPr/>
        </p:nvSpPr>
        <p:spPr>
          <a:xfrm>
            <a:off x="12802848" y="664880"/>
            <a:ext cx="2421421" cy="77683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未读完</a:t>
            </a:r>
            <a:r>
              <a:rPr lang="en-US" altLang="zh-CN" sz="1801" dirty="0" smtClean="0"/>
              <a:t>definition</a:t>
            </a:r>
            <a:r>
              <a:rPr lang="zh-CN" altLang="en-US" sz="1801" dirty="0"/>
              <a:t>？</a:t>
            </a:r>
            <a:endParaRPr lang="en-US" altLang="zh-CN" sz="1801" dirty="0" smtClean="0"/>
          </a:p>
        </p:txBody>
      </p:sp>
      <p:sp>
        <p:nvSpPr>
          <p:cNvPr id="58" name="Decision 57"/>
          <p:cNvSpPr/>
          <p:nvPr/>
        </p:nvSpPr>
        <p:spPr>
          <a:xfrm>
            <a:off x="12075433" y="3227326"/>
            <a:ext cx="3876253" cy="98587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当前位为右子树：</a:t>
            </a:r>
            <a:r>
              <a:rPr lang="en-US" altLang="zh-CN" sz="1801" dirty="0" smtClean="0"/>
              <a:t>curr_elem%2 != 0</a:t>
            </a:r>
          </a:p>
        </p:txBody>
      </p:sp>
      <p:cxnSp>
        <p:nvCxnSpPr>
          <p:cNvPr id="59" name="Straight Arrow Connector 58"/>
          <p:cNvCxnSpPr>
            <a:stCxn id="53" idx="2"/>
          </p:cNvCxnSpPr>
          <p:nvPr/>
        </p:nvCxnSpPr>
        <p:spPr>
          <a:xfrm>
            <a:off x="9288463" y="9463583"/>
            <a:ext cx="0" cy="451033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7" idx="0"/>
          </p:cNvCxnSpPr>
          <p:nvPr/>
        </p:nvCxnSpPr>
        <p:spPr>
          <a:xfrm>
            <a:off x="14004670" y="259188"/>
            <a:ext cx="8889" cy="405692"/>
          </a:xfrm>
          <a:prstGeom prst="straightConnector1">
            <a:avLst/>
          </a:prstGeom>
          <a:ln>
            <a:headEnd type="oval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Decision 67"/>
          <p:cNvSpPr/>
          <p:nvPr/>
        </p:nvSpPr>
        <p:spPr>
          <a:xfrm>
            <a:off x="12422429" y="1912309"/>
            <a:ext cx="3182263" cy="90906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definition</a:t>
            </a:r>
            <a:r>
              <a:rPr lang="zh-CN" altLang="en-US" sz="1801" dirty="0" smtClean="0"/>
              <a:t>中当前位为空格？</a:t>
            </a:r>
            <a:endParaRPr lang="en-US" altLang="zh-CN" sz="1801" dirty="0" smtClean="0"/>
          </a:p>
        </p:txBody>
      </p:sp>
      <p:sp>
        <p:nvSpPr>
          <p:cNvPr id="69" name="Rectangle 68"/>
          <p:cNvSpPr/>
          <p:nvPr/>
        </p:nvSpPr>
        <p:spPr>
          <a:xfrm>
            <a:off x="13269687" y="5711683"/>
            <a:ext cx="1487738" cy="739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弹出辅助队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队首元素</a:t>
            </a:r>
            <a:endParaRPr lang="en-US" sz="1801" dirty="0"/>
          </a:p>
        </p:txBody>
      </p:sp>
      <p:sp>
        <p:nvSpPr>
          <p:cNvPr id="70" name="Rectangle 69"/>
          <p:cNvSpPr/>
          <p:nvPr/>
        </p:nvSpPr>
        <p:spPr>
          <a:xfrm>
            <a:off x="13311735" y="7149009"/>
            <a:ext cx="1403641" cy="39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curr_elem</a:t>
            </a:r>
            <a:r>
              <a:rPr lang="en-US" altLang="zh-CN" sz="1801" dirty="0" smtClean="0"/>
              <a:t>++</a:t>
            </a:r>
            <a:endParaRPr lang="en-US" sz="1801" dirty="0"/>
          </a:p>
        </p:txBody>
      </p:sp>
      <p:cxnSp>
        <p:nvCxnSpPr>
          <p:cNvPr id="71" name="Straight Arrow Connector 70"/>
          <p:cNvCxnSpPr>
            <a:stCxn id="45" idx="2"/>
            <a:endCxn id="36" idx="0"/>
          </p:cNvCxnSpPr>
          <p:nvPr/>
        </p:nvCxnSpPr>
        <p:spPr>
          <a:xfrm>
            <a:off x="9292425" y="3888874"/>
            <a:ext cx="0" cy="420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7" idx="2"/>
            <a:endCxn id="68" idx="0"/>
          </p:cNvCxnSpPr>
          <p:nvPr/>
        </p:nvCxnSpPr>
        <p:spPr>
          <a:xfrm>
            <a:off x="14013559" y="1441711"/>
            <a:ext cx="2" cy="470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2"/>
            <a:endCxn id="58" idx="0"/>
          </p:cNvCxnSpPr>
          <p:nvPr/>
        </p:nvCxnSpPr>
        <p:spPr>
          <a:xfrm flipH="1">
            <a:off x="14013560" y="2821378"/>
            <a:ext cx="1" cy="405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8" idx="2"/>
            <a:endCxn id="163" idx="0"/>
          </p:cNvCxnSpPr>
          <p:nvPr/>
        </p:nvCxnSpPr>
        <p:spPr>
          <a:xfrm flipH="1">
            <a:off x="14013556" y="4213204"/>
            <a:ext cx="4" cy="440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34" idx="1"/>
            <a:endCxn id="94" idx="0"/>
          </p:cNvCxnSpPr>
          <p:nvPr/>
        </p:nvCxnSpPr>
        <p:spPr>
          <a:xfrm rot="10800000" flipV="1">
            <a:off x="7258671" y="1679874"/>
            <a:ext cx="701612" cy="24599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45" idx="1"/>
            <a:endCxn id="94" idx="0"/>
          </p:cNvCxnSpPr>
          <p:nvPr/>
        </p:nvCxnSpPr>
        <p:spPr>
          <a:xfrm rot="10800000" flipV="1">
            <a:off x="7258672" y="3201202"/>
            <a:ext cx="302127" cy="9386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6761714" y="4139862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99" name="Elbow Connector 98"/>
          <p:cNvCxnSpPr>
            <a:stCxn id="57" idx="1"/>
            <a:endCxn id="260" idx="0"/>
          </p:cNvCxnSpPr>
          <p:nvPr/>
        </p:nvCxnSpPr>
        <p:spPr>
          <a:xfrm rot="10800000" flipV="1">
            <a:off x="11254698" y="1053296"/>
            <a:ext cx="1548151" cy="94819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68" idx="1"/>
            <a:endCxn id="140" idx="0"/>
          </p:cNvCxnSpPr>
          <p:nvPr/>
        </p:nvCxnSpPr>
        <p:spPr>
          <a:xfrm rot="10800000" flipH="1" flipV="1">
            <a:off x="12422428" y="2366843"/>
            <a:ext cx="1600015" cy="5705537"/>
          </a:xfrm>
          <a:prstGeom prst="bentConnector4">
            <a:avLst>
              <a:gd name="adj1" fmla="val -55435"/>
              <a:gd name="adj2" fmla="val 943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58" idx="1"/>
            <a:endCxn id="70" idx="0"/>
          </p:cNvCxnSpPr>
          <p:nvPr/>
        </p:nvCxnSpPr>
        <p:spPr>
          <a:xfrm rot="10800000" flipH="1" flipV="1">
            <a:off x="12075432" y="3720265"/>
            <a:ext cx="1938123" cy="3428744"/>
          </a:xfrm>
          <a:prstGeom prst="bentConnector4">
            <a:avLst>
              <a:gd name="adj1" fmla="val -11795"/>
              <a:gd name="adj2" fmla="val 907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69" idx="2"/>
            <a:endCxn id="70" idx="0"/>
          </p:cNvCxnSpPr>
          <p:nvPr/>
        </p:nvCxnSpPr>
        <p:spPr>
          <a:xfrm>
            <a:off x="14013556" y="6451460"/>
            <a:ext cx="0" cy="697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70" idx="3"/>
            <a:endCxn id="57" idx="3"/>
          </p:cNvCxnSpPr>
          <p:nvPr/>
        </p:nvCxnSpPr>
        <p:spPr>
          <a:xfrm flipV="1">
            <a:off x="14715376" y="1053296"/>
            <a:ext cx="508893" cy="6290793"/>
          </a:xfrm>
          <a:prstGeom prst="bentConnector3">
            <a:avLst>
              <a:gd name="adj1" fmla="val 52944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12757252" y="8072381"/>
            <a:ext cx="2530384" cy="903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申请新节点的空间，并使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指向这一段空间，初始化数据域</a:t>
            </a:r>
            <a:endParaRPr lang="en-US" altLang="zh-CN" sz="1801" dirty="0" smtClean="0"/>
          </a:p>
        </p:txBody>
      </p:sp>
      <p:sp>
        <p:nvSpPr>
          <p:cNvPr id="148" name="Rectangle 147"/>
          <p:cNvSpPr/>
          <p:nvPr/>
        </p:nvSpPr>
        <p:spPr>
          <a:xfrm>
            <a:off x="13164046" y="10431759"/>
            <a:ext cx="1681248" cy="64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进入辅助队列</a:t>
            </a:r>
            <a:r>
              <a:rPr lang="en-US" altLang="zh-CN" sz="1801" dirty="0" smtClean="0"/>
              <a:t>S</a:t>
            </a:r>
          </a:p>
        </p:txBody>
      </p:sp>
      <p:cxnSp>
        <p:nvCxnSpPr>
          <p:cNvPr id="149" name="Straight Arrow Connector 148"/>
          <p:cNvCxnSpPr>
            <a:stCxn id="140" idx="2"/>
            <a:endCxn id="263" idx="0"/>
          </p:cNvCxnSpPr>
          <p:nvPr/>
        </p:nvCxnSpPr>
        <p:spPr>
          <a:xfrm flipH="1">
            <a:off x="14013555" y="8976077"/>
            <a:ext cx="8889" cy="397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Decision 162"/>
          <p:cNvSpPr/>
          <p:nvPr/>
        </p:nvSpPr>
        <p:spPr>
          <a:xfrm>
            <a:off x="12575060" y="4653466"/>
            <a:ext cx="2876992" cy="61795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非空？</a:t>
            </a:r>
            <a:endParaRPr lang="en-US" altLang="zh-CN" sz="1801" dirty="0" smtClean="0"/>
          </a:p>
        </p:txBody>
      </p:sp>
      <p:cxnSp>
        <p:nvCxnSpPr>
          <p:cNvPr id="172" name="Straight Arrow Connector 171"/>
          <p:cNvCxnSpPr>
            <a:stCxn id="163" idx="2"/>
            <a:endCxn id="69" idx="0"/>
          </p:cNvCxnSpPr>
          <p:nvPr/>
        </p:nvCxnSpPr>
        <p:spPr>
          <a:xfrm>
            <a:off x="14013556" y="5271421"/>
            <a:ext cx="0" cy="440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15758567" y="5267967"/>
            <a:ext cx="1454596" cy="921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销毁当前创建的树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，销毁辅助队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sp>
        <p:nvSpPr>
          <p:cNvPr id="177" name="Rounded Rectangle 176"/>
          <p:cNvSpPr/>
          <p:nvPr/>
        </p:nvSpPr>
        <p:spPr>
          <a:xfrm>
            <a:off x="15993270" y="6496460"/>
            <a:ext cx="993914" cy="6129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78" name="Elbow Connector 177"/>
          <p:cNvCxnSpPr>
            <a:stCxn id="163" idx="3"/>
            <a:endCxn id="176" idx="0"/>
          </p:cNvCxnSpPr>
          <p:nvPr/>
        </p:nvCxnSpPr>
        <p:spPr>
          <a:xfrm>
            <a:off x="15452052" y="4962444"/>
            <a:ext cx="1033813" cy="3055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76" idx="2"/>
            <a:endCxn id="177" idx="0"/>
          </p:cNvCxnSpPr>
          <p:nvPr/>
        </p:nvCxnSpPr>
        <p:spPr>
          <a:xfrm>
            <a:off x="16485865" y="6189836"/>
            <a:ext cx="4362" cy="306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Decision 186"/>
          <p:cNvSpPr/>
          <p:nvPr/>
        </p:nvSpPr>
        <p:spPr>
          <a:xfrm>
            <a:off x="17888337" y="614263"/>
            <a:ext cx="3785801" cy="79857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当前位为左</a:t>
            </a:r>
            <a:r>
              <a:rPr lang="zh-CN" altLang="en-US" sz="1801" smtClean="0"/>
              <a:t>子树</a:t>
            </a:r>
            <a:r>
              <a:rPr lang="zh-CN" altLang="en-US" sz="1801"/>
              <a:t>：</a:t>
            </a:r>
            <a:r>
              <a:rPr lang="en-US" altLang="zh-CN" sz="1801" dirty="0" smtClean="0"/>
              <a:t>curr_elem%2 == 0</a:t>
            </a:r>
            <a:r>
              <a:rPr lang="zh-CN" altLang="en-US" sz="1801" dirty="0" smtClean="0"/>
              <a:t>？</a:t>
            </a:r>
            <a:endParaRPr lang="en-US" altLang="zh-CN" sz="1801" dirty="0" smtClean="0"/>
          </a:p>
        </p:txBody>
      </p:sp>
      <p:cxnSp>
        <p:nvCxnSpPr>
          <p:cNvPr id="188" name="Straight Arrow Connector 187"/>
          <p:cNvCxnSpPr>
            <a:stCxn id="148" idx="2"/>
          </p:cNvCxnSpPr>
          <p:nvPr/>
        </p:nvCxnSpPr>
        <p:spPr>
          <a:xfrm>
            <a:off x="14004670" y="11071885"/>
            <a:ext cx="0" cy="423344"/>
          </a:xfrm>
          <a:prstGeom prst="straightConnector1">
            <a:avLst/>
          </a:prstGeom>
          <a:ln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endCxn id="187" idx="0"/>
          </p:cNvCxnSpPr>
          <p:nvPr/>
        </p:nvCxnSpPr>
        <p:spPr>
          <a:xfrm flipH="1">
            <a:off x="19781238" y="197621"/>
            <a:ext cx="6378" cy="416642"/>
          </a:xfrm>
          <a:prstGeom prst="straightConnector1">
            <a:avLst/>
          </a:prstGeom>
          <a:ln>
            <a:headEnd type="diamon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18904016" y="1856090"/>
            <a:ext cx="1767200" cy="883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为辅助队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栈顶元素的左子树</a:t>
            </a:r>
            <a:endParaRPr lang="en-US" altLang="zh-CN" sz="1801" dirty="0" smtClean="0"/>
          </a:p>
        </p:txBody>
      </p:sp>
      <p:cxnSp>
        <p:nvCxnSpPr>
          <p:cNvPr id="196" name="Straight Arrow Connector 195"/>
          <p:cNvCxnSpPr>
            <a:stCxn id="187" idx="2"/>
            <a:endCxn id="192" idx="0"/>
          </p:cNvCxnSpPr>
          <p:nvPr/>
        </p:nvCxnSpPr>
        <p:spPr>
          <a:xfrm>
            <a:off x="19781238" y="1412842"/>
            <a:ext cx="6378" cy="443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18904016" y="3278651"/>
            <a:ext cx="1767200" cy="883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为辅助队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栈顶元素的右子树</a:t>
            </a:r>
            <a:endParaRPr lang="en-US" altLang="zh-CN" sz="1801" dirty="0" smtClean="0"/>
          </a:p>
        </p:txBody>
      </p:sp>
      <p:sp>
        <p:nvSpPr>
          <p:cNvPr id="200" name="Rectangle 199"/>
          <p:cNvSpPr/>
          <p:nvPr/>
        </p:nvSpPr>
        <p:spPr>
          <a:xfrm>
            <a:off x="19043747" y="4528190"/>
            <a:ext cx="1487738" cy="739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弹出辅助队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栈顶元素</a:t>
            </a:r>
            <a:endParaRPr lang="en-US" sz="1801" dirty="0"/>
          </a:p>
        </p:txBody>
      </p:sp>
      <p:cxnSp>
        <p:nvCxnSpPr>
          <p:cNvPr id="201" name="Straight Arrow Connector 200"/>
          <p:cNvCxnSpPr>
            <a:stCxn id="199" idx="2"/>
            <a:endCxn id="200" idx="0"/>
          </p:cNvCxnSpPr>
          <p:nvPr/>
        </p:nvCxnSpPr>
        <p:spPr>
          <a:xfrm>
            <a:off x="19787616" y="4162226"/>
            <a:ext cx="0" cy="365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Elbow Connector 203"/>
          <p:cNvCxnSpPr>
            <a:stCxn id="187" idx="3"/>
            <a:endCxn id="199" idx="0"/>
          </p:cNvCxnSpPr>
          <p:nvPr/>
        </p:nvCxnSpPr>
        <p:spPr>
          <a:xfrm flipH="1">
            <a:off x="19787616" y="1013553"/>
            <a:ext cx="1886522" cy="2265098"/>
          </a:xfrm>
          <a:prstGeom prst="bentConnector4">
            <a:avLst>
              <a:gd name="adj1" fmla="val -12118"/>
              <a:gd name="adj2" fmla="val 9111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192" idx="2"/>
            <a:endCxn id="216" idx="1"/>
          </p:cNvCxnSpPr>
          <p:nvPr/>
        </p:nvCxnSpPr>
        <p:spPr>
          <a:xfrm rot="5400000">
            <a:off x="17904223" y="3921238"/>
            <a:ext cx="3064967" cy="701821"/>
          </a:xfrm>
          <a:prstGeom prst="bentConnector4">
            <a:avLst>
              <a:gd name="adj1" fmla="val 6841"/>
              <a:gd name="adj2" fmla="val 1794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19085795" y="5609552"/>
            <a:ext cx="1403641" cy="39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curr_elem</a:t>
            </a:r>
            <a:r>
              <a:rPr lang="en-US" altLang="zh-CN" sz="1801" dirty="0" smtClean="0"/>
              <a:t>++</a:t>
            </a:r>
            <a:endParaRPr lang="en-US" sz="1801" dirty="0"/>
          </a:p>
        </p:txBody>
      </p:sp>
      <p:cxnSp>
        <p:nvCxnSpPr>
          <p:cNvPr id="223" name="Straight Arrow Connector 222"/>
          <p:cNvCxnSpPr>
            <a:stCxn id="200" idx="2"/>
            <a:endCxn id="216" idx="0"/>
          </p:cNvCxnSpPr>
          <p:nvPr/>
        </p:nvCxnSpPr>
        <p:spPr>
          <a:xfrm>
            <a:off x="19787616" y="5267967"/>
            <a:ext cx="0" cy="34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216" idx="2"/>
            <a:endCxn id="57" idx="3"/>
          </p:cNvCxnSpPr>
          <p:nvPr/>
        </p:nvCxnSpPr>
        <p:spPr>
          <a:xfrm rot="5400000" flipH="1">
            <a:off x="15032735" y="1244831"/>
            <a:ext cx="4946416" cy="4563347"/>
          </a:xfrm>
          <a:prstGeom prst="bentConnector4">
            <a:avLst>
              <a:gd name="adj1" fmla="val -4622"/>
              <a:gd name="adj2" fmla="val 5249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0" name="Rectangle 259"/>
          <p:cNvSpPr/>
          <p:nvPr/>
        </p:nvSpPr>
        <p:spPr>
          <a:xfrm>
            <a:off x="10520542" y="10535212"/>
            <a:ext cx="1468309" cy="344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销毁辅助栈</a:t>
            </a:r>
            <a:r>
              <a:rPr lang="en-US" altLang="zh-CN" sz="1801" dirty="0" smtClean="0"/>
              <a:t>S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10414072" y="11230247"/>
            <a:ext cx="1681248" cy="64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令头节点标识位为</a:t>
            </a:r>
            <a:r>
              <a:rPr lang="en-US" altLang="zh-CN" sz="1801" dirty="0" smtClean="0"/>
              <a:t>elem_id-1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12286473" y="9373450"/>
            <a:ext cx="3454164" cy="69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为新节点的</a:t>
            </a:r>
            <a:r>
              <a:rPr lang="zh-CN" altLang="en-US" sz="1801" smtClean="0"/>
              <a:t>标识位赋值：</a:t>
            </a:r>
            <a:endParaRPr lang="en-US" altLang="zh-CN" sz="1801" dirty="0" smtClean="0"/>
          </a:p>
          <a:p>
            <a:pPr algn="ctr"/>
            <a:r>
              <a:rPr lang="en-US" altLang="zh-CN" sz="1801" dirty="0" err="1" smtClean="0"/>
              <a:t>new_node</a:t>
            </a:r>
            <a:r>
              <a:rPr lang="en-US" altLang="zh-CN" sz="1801" dirty="0" smtClean="0"/>
              <a:t>-&gt;</a:t>
            </a:r>
            <a:r>
              <a:rPr lang="en-US" altLang="zh-CN" sz="1801" dirty="0" err="1" smtClean="0"/>
              <a:t>data.id</a:t>
            </a:r>
            <a:r>
              <a:rPr lang="en-US" altLang="zh-CN" sz="1801" dirty="0" smtClean="0"/>
              <a:t> = </a:t>
            </a:r>
            <a:r>
              <a:rPr lang="en-US" altLang="zh-CN" sz="1801" dirty="0" err="1" smtClean="0"/>
              <a:t>elem_id</a:t>
            </a:r>
            <a:r>
              <a:rPr lang="en-US" altLang="zh-CN" sz="1801" dirty="0" smtClean="0"/>
              <a:t>++</a:t>
            </a:r>
          </a:p>
        </p:txBody>
      </p:sp>
      <p:cxnSp>
        <p:nvCxnSpPr>
          <p:cNvPr id="268" name="Straight Arrow Connector 267"/>
          <p:cNvCxnSpPr>
            <a:stCxn id="263" idx="2"/>
            <a:endCxn id="148" idx="0"/>
          </p:cNvCxnSpPr>
          <p:nvPr/>
        </p:nvCxnSpPr>
        <p:spPr>
          <a:xfrm flipH="1">
            <a:off x="14004670" y="10068215"/>
            <a:ext cx="8885" cy="363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260" idx="2"/>
            <a:endCxn id="262" idx="0"/>
          </p:cNvCxnSpPr>
          <p:nvPr/>
        </p:nvCxnSpPr>
        <p:spPr>
          <a:xfrm flipH="1">
            <a:off x="11254696" y="10880058"/>
            <a:ext cx="1" cy="35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5" name="Rounded Rectangle 274"/>
          <p:cNvSpPr/>
          <p:nvPr/>
        </p:nvSpPr>
        <p:spPr>
          <a:xfrm>
            <a:off x="10718616" y="12242314"/>
            <a:ext cx="1072160" cy="329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OK</a:t>
            </a:r>
            <a:endParaRPr lang="en-US" sz="1801" dirty="0"/>
          </a:p>
        </p:txBody>
      </p:sp>
      <p:cxnSp>
        <p:nvCxnSpPr>
          <p:cNvPr id="276" name="Straight Arrow Connector 275"/>
          <p:cNvCxnSpPr>
            <a:stCxn id="262" idx="2"/>
            <a:endCxn id="275" idx="0"/>
          </p:cNvCxnSpPr>
          <p:nvPr/>
        </p:nvCxnSpPr>
        <p:spPr>
          <a:xfrm>
            <a:off x="11254696" y="11870373"/>
            <a:ext cx="0" cy="371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7746063" y="135369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2" name="TextBox 281"/>
          <p:cNvSpPr txBox="1"/>
          <p:nvPr/>
        </p:nvSpPr>
        <p:spPr>
          <a:xfrm>
            <a:off x="7380303" y="287769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3" name="TextBox 282"/>
          <p:cNvSpPr txBox="1"/>
          <p:nvPr/>
        </p:nvSpPr>
        <p:spPr>
          <a:xfrm>
            <a:off x="14065399" y="139782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4" name="TextBox 283"/>
          <p:cNvSpPr txBox="1"/>
          <p:nvPr/>
        </p:nvSpPr>
        <p:spPr>
          <a:xfrm>
            <a:off x="14019412" y="277132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5" name="TextBox 284"/>
          <p:cNvSpPr txBox="1"/>
          <p:nvPr/>
        </p:nvSpPr>
        <p:spPr>
          <a:xfrm>
            <a:off x="19781237" y="138496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6" name="TextBox 285"/>
          <p:cNvSpPr txBox="1"/>
          <p:nvPr/>
        </p:nvSpPr>
        <p:spPr>
          <a:xfrm>
            <a:off x="9288463" y="212175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87" name="TextBox 286"/>
          <p:cNvSpPr txBox="1"/>
          <p:nvPr/>
        </p:nvSpPr>
        <p:spPr>
          <a:xfrm>
            <a:off x="9315764" y="383379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88" name="TextBox 287"/>
          <p:cNvSpPr txBox="1"/>
          <p:nvPr/>
        </p:nvSpPr>
        <p:spPr>
          <a:xfrm>
            <a:off x="12474536" y="6879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89" name="TextBox 288"/>
          <p:cNvSpPr txBox="1"/>
          <p:nvPr/>
        </p:nvSpPr>
        <p:spPr>
          <a:xfrm>
            <a:off x="12221585" y="2049735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90" name="TextBox 289"/>
          <p:cNvSpPr txBox="1"/>
          <p:nvPr/>
        </p:nvSpPr>
        <p:spPr>
          <a:xfrm>
            <a:off x="21668889" y="66488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92" name="TextBox 291"/>
          <p:cNvSpPr txBox="1"/>
          <p:nvPr/>
        </p:nvSpPr>
        <p:spPr>
          <a:xfrm>
            <a:off x="14019412" y="415873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93" name="TextBox 292"/>
          <p:cNvSpPr txBox="1"/>
          <p:nvPr/>
        </p:nvSpPr>
        <p:spPr>
          <a:xfrm>
            <a:off x="11861900" y="3383405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94" name="TextBox 293"/>
          <p:cNvSpPr txBox="1"/>
          <p:nvPr/>
        </p:nvSpPr>
        <p:spPr>
          <a:xfrm>
            <a:off x="13986445" y="522429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95" name="TextBox 294"/>
          <p:cNvSpPr txBox="1"/>
          <p:nvPr/>
        </p:nvSpPr>
        <p:spPr>
          <a:xfrm>
            <a:off x="15393232" y="463838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748419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1408629" y="5199456"/>
            <a:ext cx="2496712" cy="2427150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1" name="TextBox 80"/>
          <p:cNvSpPr txBox="1"/>
          <p:nvPr/>
        </p:nvSpPr>
        <p:spPr>
          <a:xfrm>
            <a:off x="2471805" y="4867076"/>
            <a:ext cx="420660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（遍历链表，使</a:t>
            </a:r>
            <a:r>
              <a:rPr lang="en-US" altLang="zh-CN" sz="1801" dirty="0"/>
              <a:t>L</a:t>
            </a:r>
            <a:r>
              <a:rPr lang="zh-CN" altLang="en-US" sz="1801" dirty="0"/>
              <a:t>指向插入位置的前驱）</a:t>
            </a:r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1471679" y="181573"/>
            <a:ext cx="2200277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ListInsert</a:t>
            </a:r>
            <a:r>
              <a:rPr lang="en-US" altLang="zh-CN" sz="1801" dirty="0"/>
              <a:t>(L, key, 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1408626" y="1134570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0" y="12162905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1416826" y="2421425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2571817" y="698406"/>
            <a:ext cx="0" cy="436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2569767" y="2008780"/>
            <a:ext cx="2053" cy="412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58" idx="0"/>
          </p:cNvCxnSpPr>
          <p:nvPr/>
        </p:nvCxnSpPr>
        <p:spPr>
          <a:xfrm>
            <a:off x="2569766" y="3594246"/>
            <a:ext cx="0" cy="425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496959" y="1571676"/>
            <a:ext cx="911670" cy="105912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496958" y="3007834"/>
            <a:ext cx="919867" cy="91550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9" idx="1"/>
            <a:endCxn id="84" idx="0"/>
          </p:cNvCxnSpPr>
          <p:nvPr/>
        </p:nvCxnSpPr>
        <p:spPr>
          <a:xfrm rot="10800000" flipH="1" flipV="1">
            <a:off x="1727994" y="5742203"/>
            <a:ext cx="837446" cy="2352501"/>
          </a:xfrm>
          <a:prstGeom prst="bentConnector4">
            <a:avLst>
              <a:gd name="adj1" fmla="val -66537"/>
              <a:gd name="adj2" fmla="val 905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65439" y="603194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2547004" y="195970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1133842" y="269194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2543242" y="353116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58" name="Rectangle 57"/>
          <p:cNvSpPr/>
          <p:nvPr/>
        </p:nvSpPr>
        <p:spPr>
          <a:xfrm>
            <a:off x="1833450" y="4019938"/>
            <a:ext cx="1472632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表长加一：</a:t>
            </a:r>
            <a:endParaRPr lang="en-US" altLang="zh-CN" sz="1801" dirty="0"/>
          </a:p>
          <a:p>
            <a:pPr algn="ctr"/>
            <a:r>
              <a:rPr lang="en-US" sz="1801" dirty="0"/>
              <a:t>L-&gt;data += 1</a:t>
            </a:r>
          </a:p>
        </p:txBody>
      </p:sp>
      <p:sp>
        <p:nvSpPr>
          <p:cNvPr id="59" name="Diamond 58"/>
          <p:cNvSpPr/>
          <p:nvPr/>
        </p:nvSpPr>
        <p:spPr>
          <a:xfrm>
            <a:off x="1727995" y="5378497"/>
            <a:ext cx="1683545" cy="7274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 &gt; 1?</a:t>
            </a:r>
            <a:endParaRPr lang="en-US" sz="1801" dirty="0"/>
          </a:p>
        </p:txBody>
      </p:sp>
      <p:cxnSp>
        <p:nvCxnSpPr>
          <p:cNvPr id="62" name="Straight Arrow Connector 61"/>
          <p:cNvCxnSpPr>
            <a:stCxn id="58" idx="2"/>
            <a:endCxn id="59" idx="0"/>
          </p:cNvCxnSpPr>
          <p:nvPr/>
        </p:nvCxnSpPr>
        <p:spPr>
          <a:xfrm>
            <a:off x="2569766" y="4695625"/>
            <a:ext cx="0" cy="682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922304" y="6432667"/>
            <a:ext cx="1294921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 </a:t>
            </a:r>
            <a:r>
              <a:rPr lang="en-US" altLang="zh-CN" sz="1801"/>
              <a:t>= L-&gt;next</a:t>
            </a:r>
            <a:endParaRPr lang="en-US" sz="1801" dirty="0"/>
          </a:p>
        </p:txBody>
      </p:sp>
      <p:cxnSp>
        <p:nvCxnSpPr>
          <p:cNvPr id="65" name="Straight Arrow Connector 64"/>
          <p:cNvCxnSpPr>
            <a:stCxn id="59" idx="2"/>
            <a:endCxn id="64" idx="0"/>
          </p:cNvCxnSpPr>
          <p:nvPr/>
        </p:nvCxnSpPr>
        <p:spPr>
          <a:xfrm flipH="1">
            <a:off x="2569767" y="6105913"/>
            <a:ext cx="2" cy="32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179352" y="7128945"/>
            <a:ext cx="78083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key--</a:t>
            </a:r>
            <a:endParaRPr lang="en-US" sz="1801" dirty="0"/>
          </a:p>
        </p:txBody>
      </p:sp>
      <p:cxnSp>
        <p:nvCxnSpPr>
          <p:cNvPr id="76" name="Straight Arrow Connector 75"/>
          <p:cNvCxnSpPr>
            <a:stCxn id="64" idx="2"/>
            <a:endCxn id="75" idx="0"/>
          </p:cNvCxnSpPr>
          <p:nvPr/>
        </p:nvCxnSpPr>
        <p:spPr>
          <a:xfrm>
            <a:off x="2569767" y="6802193"/>
            <a:ext cx="2" cy="32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5" idx="3"/>
            <a:endCxn id="59" idx="3"/>
          </p:cNvCxnSpPr>
          <p:nvPr/>
        </p:nvCxnSpPr>
        <p:spPr>
          <a:xfrm flipV="1">
            <a:off x="2960181" y="5742207"/>
            <a:ext cx="451356" cy="1571503"/>
          </a:xfrm>
          <a:prstGeom prst="bentConnector3">
            <a:avLst>
              <a:gd name="adj1" fmla="val 1696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176706" y="125511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3" name="TextBox 82"/>
          <p:cNvSpPr txBox="1"/>
          <p:nvPr/>
        </p:nvSpPr>
        <p:spPr>
          <a:xfrm>
            <a:off x="1458264" y="537849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4" name="Rectangle 83"/>
          <p:cNvSpPr/>
          <p:nvPr/>
        </p:nvSpPr>
        <p:spPr>
          <a:xfrm>
            <a:off x="1452134" y="8094705"/>
            <a:ext cx="2226609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为新节点创建空间，并使</a:t>
            </a:r>
            <a:r>
              <a:rPr lang="en-US" altLang="zh-CN" sz="1801" dirty="0" err="1"/>
              <a:t>new_node</a:t>
            </a:r>
            <a:r>
              <a:rPr lang="zh-CN" altLang="en-US" sz="1801" dirty="0"/>
              <a:t>指向这一段空间</a:t>
            </a:r>
            <a:endParaRPr lang="en-US" sz="1801" dirty="0"/>
          </a:p>
        </p:txBody>
      </p:sp>
      <p:sp>
        <p:nvSpPr>
          <p:cNvPr id="93" name="Rectangle 92"/>
          <p:cNvSpPr/>
          <p:nvPr/>
        </p:nvSpPr>
        <p:spPr>
          <a:xfrm>
            <a:off x="1536525" y="9426110"/>
            <a:ext cx="2050087" cy="612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使</a:t>
            </a:r>
            <a:r>
              <a:rPr lang="en-US" altLang="zh-CN" sz="1801" dirty="0" err="1"/>
              <a:t>new_node</a:t>
            </a:r>
            <a:r>
              <a:rPr lang="en-US" altLang="zh-CN" sz="1801" dirty="0"/>
              <a:t>-&gt;next</a:t>
            </a:r>
            <a:r>
              <a:rPr lang="zh-CN" altLang="en-US" sz="1801" dirty="0"/>
              <a:t>指向</a:t>
            </a:r>
            <a:r>
              <a:rPr lang="en-US" altLang="zh-CN" sz="1801" dirty="0"/>
              <a:t>L</a:t>
            </a:r>
            <a:r>
              <a:rPr lang="zh-CN" altLang="en-US" sz="1801" dirty="0"/>
              <a:t>的后继</a:t>
            </a:r>
            <a:endParaRPr lang="en-US" sz="1801" dirty="0"/>
          </a:p>
        </p:txBody>
      </p:sp>
      <p:cxnSp>
        <p:nvCxnSpPr>
          <p:cNvPr id="94" name="Straight Arrow Connector 93"/>
          <p:cNvCxnSpPr>
            <a:stCxn id="84" idx="2"/>
            <a:endCxn id="93" idx="0"/>
          </p:cNvCxnSpPr>
          <p:nvPr/>
        </p:nvCxnSpPr>
        <p:spPr>
          <a:xfrm flipH="1">
            <a:off x="2561570" y="9064781"/>
            <a:ext cx="3870" cy="361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829180" y="10396186"/>
            <a:ext cx="1461507" cy="602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使</a:t>
            </a:r>
            <a:r>
              <a:rPr lang="en-US" altLang="zh-CN" sz="1801" dirty="0"/>
              <a:t>L-&gt;next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new_node</a:t>
            </a:r>
            <a:endParaRPr lang="en-US" sz="1801" dirty="0"/>
          </a:p>
        </p:txBody>
      </p:sp>
      <p:cxnSp>
        <p:nvCxnSpPr>
          <p:cNvPr id="98" name="Straight Arrow Connector 97"/>
          <p:cNvCxnSpPr>
            <a:stCxn id="93" idx="2"/>
            <a:endCxn id="97" idx="0"/>
          </p:cNvCxnSpPr>
          <p:nvPr/>
        </p:nvCxnSpPr>
        <p:spPr>
          <a:xfrm flipH="1">
            <a:off x="2559933" y="10039067"/>
            <a:ext cx="1636" cy="357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908092" y="11353315"/>
            <a:ext cx="1294847" cy="58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为新节点赋值</a:t>
            </a:r>
            <a:r>
              <a:rPr lang="en-US" altLang="zh-CN" sz="1801" dirty="0" err="1"/>
              <a:t>val</a:t>
            </a:r>
            <a:endParaRPr lang="en-US" sz="1801" dirty="0"/>
          </a:p>
        </p:txBody>
      </p:sp>
      <p:cxnSp>
        <p:nvCxnSpPr>
          <p:cNvPr id="106" name="Straight Arrow Connector 105"/>
          <p:cNvCxnSpPr>
            <a:stCxn id="97" idx="2"/>
            <a:endCxn id="105" idx="0"/>
          </p:cNvCxnSpPr>
          <p:nvPr/>
        </p:nvCxnSpPr>
        <p:spPr>
          <a:xfrm flipH="1">
            <a:off x="2555514" y="10998507"/>
            <a:ext cx="4419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2037867" y="12296222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23" name="Straight Arrow Connector 122"/>
          <p:cNvCxnSpPr>
            <a:stCxn id="105" idx="2"/>
            <a:endCxn id="122" idx="0"/>
          </p:cNvCxnSpPr>
          <p:nvPr/>
        </p:nvCxnSpPr>
        <p:spPr>
          <a:xfrm>
            <a:off x="2555514" y="11941415"/>
            <a:ext cx="0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5138970" y="10396186"/>
            <a:ext cx="4419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8535241" y="944050"/>
            <a:ext cx="3223919" cy="3537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_</a:t>
            </a:r>
            <a:r>
              <a:rPr lang="en-US" altLang="zh-CN" sz="1801" dirty="0" err="1" smtClean="0"/>
              <a:t>GetNodeAddressByKey</a:t>
            </a:r>
            <a:r>
              <a:rPr lang="en-US" altLang="zh-CN" sz="1801" dirty="0" smtClean="0"/>
              <a:t>(T, key)</a:t>
            </a:r>
            <a:endParaRPr lang="en-US" sz="1801" dirty="0"/>
          </a:p>
        </p:txBody>
      </p:sp>
      <p:sp>
        <p:nvSpPr>
          <p:cNvPr id="39" name="Decision 38"/>
          <p:cNvSpPr/>
          <p:nvPr/>
        </p:nvSpPr>
        <p:spPr>
          <a:xfrm>
            <a:off x="8759624" y="1728835"/>
            <a:ext cx="2775151" cy="9118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T</a:t>
            </a:r>
            <a:r>
              <a:rPr lang="zh-CN" altLang="en-US" sz="1801" dirty="0" smtClean="0"/>
              <a:t>为空指针或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为空树？</a:t>
            </a:r>
            <a:endParaRPr lang="en-US" sz="1801" dirty="0"/>
          </a:p>
        </p:txBody>
      </p:sp>
      <p:cxnSp>
        <p:nvCxnSpPr>
          <p:cNvPr id="40" name="Straight Arrow Connector 39"/>
          <p:cNvCxnSpPr>
            <a:stCxn id="38" idx="2"/>
            <a:endCxn id="39" idx="0"/>
          </p:cNvCxnSpPr>
          <p:nvPr/>
        </p:nvCxnSpPr>
        <p:spPr>
          <a:xfrm flipH="1">
            <a:off x="10147200" y="1297803"/>
            <a:ext cx="1" cy="431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492302" y="3071671"/>
            <a:ext cx="1309794" cy="337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cxnSp>
        <p:nvCxnSpPr>
          <p:cNvPr id="48" name="Straight Arrow Connector 47"/>
          <p:cNvCxnSpPr>
            <a:stCxn id="39" idx="2"/>
            <a:endCxn id="47" idx="0"/>
          </p:cNvCxnSpPr>
          <p:nvPr/>
        </p:nvCxnSpPr>
        <p:spPr>
          <a:xfrm flipH="1">
            <a:off x="10147199" y="2640639"/>
            <a:ext cx="1" cy="431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1907843" y="2916807"/>
            <a:ext cx="806466" cy="6475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sp>
        <p:nvSpPr>
          <p:cNvPr id="52" name="Diamond 51"/>
          <p:cNvSpPr/>
          <p:nvPr/>
        </p:nvSpPr>
        <p:spPr>
          <a:xfrm>
            <a:off x="8389979" y="3857908"/>
            <a:ext cx="3514440" cy="11013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</a:t>
            </a:r>
            <a:r>
              <a:rPr lang="zh-CN" altLang="en-US" sz="1801" smtClean="0"/>
              <a:t>元素即是要查找的元素：</a:t>
            </a:r>
            <a:endParaRPr lang="en-US" altLang="zh-CN" sz="1801" dirty="0" smtClean="0"/>
          </a:p>
          <a:p>
            <a:pPr algn="ctr"/>
            <a:r>
              <a:rPr lang="en-US" altLang="zh-CN" sz="1801" dirty="0" smtClean="0"/>
              <a:t>T-&gt;</a:t>
            </a:r>
            <a:r>
              <a:rPr lang="en-US" altLang="zh-CN" sz="1801" dirty="0" err="1" smtClean="0"/>
              <a:t>data.id</a:t>
            </a:r>
            <a:r>
              <a:rPr lang="en-US" altLang="zh-CN" sz="1801" dirty="0" smtClean="0"/>
              <a:t> == key?</a:t>
            </a:r>
            <a:endParaRPr lang="en-US" sz="1801" dirty="0"/>
          </a:p>
        </p:txBody>
      </p:sp>
      <p:cxnSp>
        <p:nvCxnSpPr>
          <p:cNvPr id="53" name="Straight Arrow Connector 52"/>
          <p:cNvCxnSpPr>
            <a:stCxn id="47" idx="2"/>
            <a:endCxn id="52" idx="0"/>
          </p:cNvCxnSpPr>
          <p:nvPr/>
        </p:nvCxnSpPr>
        <p:spPr>
          <a:xfrm>
            <a:off x="10147199" y="3409514"/>
            <a:ext cx="0" cy="44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11908601" y="5276222"/>
            <a:ext cx="804950" cy="44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T</a:t>
            </a:r>
            <a:endParaRPr lang="en-US" sz="1801" dirty="0"/>
          </a:p>
        </p:txBody>
      </p:sp>
      <p:sp>
        <p:nvSpPr>
          <p:cNvPr id="57" name="Rectangle 56"/>
          <p:cNvSpPr/>
          <p:nvPr/>
        </p:nvSpPr>
        <p:spPr>
          <a:xfrm>
            <a:off x="9404074" y="5317496"/>
            <a:ext cx="1486249" cy="358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创建辅助栈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cxnSp>
        <p:nvCxnSpPr>
          <p:cNvPr id="60" name="Straight Arrow Connector 59"/>
          <p:cNvCxnSpPr>
            <a:stCxn id="52" idx="2"/>
            <a:endCxn id="57" idx="0"/>
          </p:cNvCxnSpPr>
          <p:nvPr/>
        </p:nvCxnSpPr>
        <p:spPr>
          <a:xfrm>
            <a:off x="10147199" y="4959287"/>
            <a:ext cx="0" cy="358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2"/>
            <a:endCxn id="127" idx="0"/>
          </p:cNvCxnSpPr>
          <p:nvPr/>
        </p:nvCxnSpPr>
        <p:spPr>
          <a:xfrm flipH="1">
            <a:off x="10138760" y="5676076"/>
            <a:ext cx="8439" cy="388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Decision 73"/>
          <p:cNvSpPr/>
          <p:nvPr/>
        </p:nvSpPr>
        <p:spPr>
          <a:xfrm>
            <a:off x="8694096" y="7128945"/>
            <a:ext cx="2906206" cy="69800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为叶子节点？</a:t>
            </a:r>
            <a:endParaRPr lang="en-US" altLang="zh-CN" sz="1801" dirty="0" smtClean="0"/>
          </a:p>
        </p:txBody>
      </p:sp>
      <p:sp>
        <p:nvSpPr>
          <p:cNvPr id="79" name="Rectangle 78"/>
          <p:cNvSpPr/>
          <p:nvPr/>
        </p:nvSpPr>
        <p:spPr>
          <a:xfrm>
            <a:off x="7417366" y="9518901"/>
            <a:ext cx="1319819" cy="349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sp>
        <p:nvSpPr>
          <p:cNvPr id="85" name="Rectangle 84"/>
          <p:cNvSpPr/>
          <p:nvPr/>
        </p:nvSpPr>
        <p:spPr>
          <a:xfrm>
            <a:off x="11335673" y="9518901"/>
            <a:ext cx="1334244" cy="351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/>
              <a:t>r</a:t>
            </a:r>
            <a:r>
              <a:rPr lang="en-US" altLang="zh-CN" sz="1801" dirty="0" err="1" smtClean="0"/>
              <a:t>child</a:t>
            </a:r>
            <a:endParaRPr lang="en-US" sz="1801" dirty="0"/>
          </a:p>
        </p:txBody>
      </p:sp>
      <p:sp>
        <p:nvSpPr>
          <p:cNvPr id="86" name="Rectangle 85"/>
          <p:cNvSpPr/>
          <p:nvPr/>
        </p:nvSpPr>
        <p:spPr>
          <a:xfrm>
            <a:off x="9659588" y="9518901"/>
            <a:ext cx="930341" cy="345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进栈</a:t>
            </a:r>
            <a:endParaRPr lang="en-US" sz="1801" dirty="0"/>
          </a:p>
        </p:txBody>
      </p:sp>
      <p:cxnSp>
        <p:nvCxnSpPr>
          <p:cNvPr id="89" name="Elbow Connector 88"/>
          <p:cNvCxnSpPr>
            <a:stCxn id="52" idx="3"/>
            <a:endCxn id="56" idx="0"/>
          </p:cNvCxnSpPr>
          <p:nvPr/>
        </p:nvCxnSpPr>
        <p:spPr>
          <a:xfrm>
            <a:off x="11904419" y="4408598"/>
            <a:ext cx="406657" cy="8676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39" idx="3"/>
            <a:endCxn id="51" idx="0"/>
          </p:cNvCxnSpPr>
          <p:nvPr/>
        </p:nvCxnSpPr>
        <p:spPr>
          <a:xfrm>
            <a:off x="11534775" y="2184737"/>
            <a:ext cx="776301" cy="7320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9464851" y="10226625"/>
            <a:ext cx="1319819" cy="349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cxnSp>
        <p:nvCxnSpPr>
          <p:cNvPr id="101" name="Straight Arrow Connector 100"/>
          <p:cNvCxnSpPr>
            <a:stCxn id="86" idx="2"/>
            <a:endCxn id="100" idx="0"/>
          </p:cNvCxnSpPr>
          <p:nvPr/>
        </p:nvCxnSpPr>
        <p:spPr>
          <a:xfrm>
            <a:off x="10124759" y="9864720"/>
            <a:ext cx="2" cy="361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Diamond 103"/>
          <p:cNvSpPr/>
          <p:nvPr/>
        </p:nvSpPr>
        <p:spPr>
          <a:xfrm>
            <a:off x="8367538" y="11055560"/>
            <a:ext cx="3514440" cy="11013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</a:t>
            </a:r>
            <a:r>
              <a:rPr lang="zh-CN" altLang="en-US" sz="1801" smtClean="0"/>
              <a:t>元素即是要查找的元素：</a:t>
            </a:r>
            <a:endParaRPr lang="en-US" altLang="zh-CN" sz="1801" dirty="0" smtClean="0"/>
          </a:p>
          <a:p>
            <a:pPr algn="ctr"/>
            <a:r>
              <a:rPr lang="en-US" altLang="zh-CN" sz="1801" dirty="0" smtClean="0"/>
              <a:t>T-&gt;</a:t>
            </a:r>
            <a:r>
              <a:rPr lang="en-US" altLang="zh-CN" sz="1801" dirty="0" err="1" smtClean="0"/>
              <a:t>data.id</a:t>
            </a:r>
            <a:r>
              <a:rPr lang="en-US" altLang="zh-CN" sz="1801" dirty="0" smtClean="0"/>
              <a:t> == key?</a:t>
            </a:r>
            <a:endParaRPr lang="en-US" sz="1801" dirty="0"/>
          </a:p>
        </p:txBody>
      </p:sp>
      <p:cxnSp>
        <p:nvCxnSpPr>
          <p:cNvPr id="107" name="Straight Arrow Connector 106"/>
          <p:cNvCxnSpPr>
            <a:stCxn id="100" idx="2"/>
            <a:endCxn id="104" idx="0"/>
          </p:cNvCxnSpPr>
          <p:nvPr/>
        </p:nvCxnSpPr>
        <p:spPr>
          <a:xfrm flipH="1">
            <a:off x="10124758" y="10576358"/>
            <a:ext cx="3" cy="479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04" idx="3"/>
            <a:endCxn id="127" idx="3"/>
          </p:cNvCxnSpPr>
          <p:nvPr/>
        </p:nvCxnSpPr>
        <p:spPr>
          <a:xfrm flipH="1" flipV="1">
            <a:off x="11591863" y="6466818"/>
            <a:ext cx="290115" cy="5139432"/>
          </a:xfrm>
          <a:prstGeom prst="bentConnector3">
            <a:avLst>
              <a:gd name="adj1" fmla="val -3939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Decision 124"/>
          <p:cNvSpPr/>
          <p:nvPr/>
        </p:nvSpPr>
        <p:spPr>
          <a:xfrm>
            <a:off x="8927846" y="8194735"/>
            <a:ext cx="2421828" cy="9269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有左右子树的情况？</a:t>
            </a:r>
            <a:endParaRPr lang="en-US" altLang="zh-CN" sz="1801" dirty="0" smtClean="0"/>
          </a:p>
        </p:txBody>
      </p:sp>
      <p:cxnSp>
        <p:nvCxnSpPr>
          <p:cNvPr id="126" name="Straight Arrow Connector 125"/>
          <p:cNvCxnSpPr>
            <a:stCxn id="74" idx="2"/>
            <a:endCxn id="125" idx="0"/>
          </p:cNvCxnSpPr>
          <p:nvPr/>
        </p:nvCxnSpPr>
        <p:spPr>
          <a:xfrm flipH="1">
            <a:off x="10138760" y="7826946"/>
            <a:ext cx="8439" cy="367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5" idx="2"/>
            <a:endCxn id="86" idx="0"/>
          </p:cNvCxnSpPr>
          <p:nvPr/>
        </p:nvCxnSpPr>
        <p:spPr>
          <a:xfrm flipH="1">
            <a:off x="10124759" y="9121668"/>
            <a:ext cx="14001" cy="397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7692846" y="8314832"/>
            <a:ext cx="13388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smtClean="0"/>
              <a:t>只有左子树</a:t>
            </a:r>
            <a:endParaRPr lang="en-US" sz="1801" dirty="0"/>
          </a:p>
        </p:txBody>
      </p:sp>
      <p:sp>
        <p:nvSpPr>
          <p:cNvPr id="139" name="TextBox 138"/>
          <p:cNvSpPr txBox="1"/>
          <p:nvPr/>
        </p:nvSpPr>
        <p:spPr>
          <a:xfrm>
            <a:off x="11234669" y="8329449"/>
            <a:ext cx="13388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 smtClean="0"/>
              <a:t>只有右子树</a:t>
            </a:r>
            <a:endParaRPr lang="en-US" sz="1801" dirty="0"/>
          </a:p>
        </p:txBody>
      </p:sp>
      <p:sp>
        <p:nvSpPr>
          <p:cNvPr id="140" name="TextBox 139"/>
          <p:cNvSpPr txBox="1"/>
          <p:nvPr/>
        </p:nvSpPr>
        <p:spPr>
          <a:xfrm>
            <a:off x="10093181" y="9096142"/>
            <a:ext cx="15696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 smtClean="0"/>
              <a:t>左右子树都有</a:t>
            </a:r>
            <a:endParaRPr lang="en-US" sz="1801" dirty="0"/>
          </a:p>
        </p:txBody>
      </p:sp>
      <p:cxnSp>
        <p:nvCxnSpPr>
          <p:cNvPr id="141" name="Elbow Connector 140"/>
          <p:cNvCxnSpPr>
            <a:stCxn id="125" idx="3"/>
            <a:endCxn id="85" idx="0"/>
          </p:cNvCxnSpPr>
          <p:nvPr/>
        </p:nvCxnSpPr>
        <p:spPr>
          <a:xfrm>
            <a:off x="11349674" y="8658202"/>
            <a:ext cx="653121" cy="8606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25" idx="1"/>
            <a:endCxn id="79" idx="0"/>
          </p:cNvCxnSpPr>
          <p:nvPr/>
        </p:nvCxnSpPr>
        <p:spPr>
          <a:xfrm rot="10800000" flipV="1">
            <a:off x="8077276" y="8658201"/>
            <a:ext cx="850570" cy="8606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74" idx="1"/>
            <a:endCxn id="199" idx="0"/>
          </p:cNvCxnSpPr>
          <p:nvPr/>
        </p:nvCxnSpPr>
        <p:spPr>
          <a:xfrm rot="10800000" flipH="1" flipV="1">
            <a:off x="8694096" y="7477945"/>
            <a:ext cx="1415110" cy="5480919"/>
          </a:xfrm>
          <a:prstGeom prst="bentConnector4">
            <a:avLst>
              <a:gd name="adj1" fmla="val -109642"/>
              <a:gd name="adj2" fmla="val 9471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79" idx="2"/>
            <a:endCxn id="104" idx="0"/>
          </p:cNvCxnSpPr>
          <p:nvPr/>
        </p:nvCxnSpPr>
        <p:spPr>
          <a:xfrm rot="16200000" flipH="1">
            <a:off x="8507554" y="9438356"/>
            <a:ext cx="1186926" cy="2047482"/>
          </a:xfrm>
          <a:prstGeom prst="bentConnector3">
            <a:avLst>
              <a:gd name="adj1" fmla="val 8182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85" idx="2"/>
            <a:endCxn id="104" idx="0"/>
          </p:cNvCxnSpPr>
          <p:nvPr/>
        </p:nvCxnSpPr>
        <p:spPr>
          <a:xfrm rot="5400000">
            <a:off x="10471118" y="9523882"/>
            <a:ext cx="1185319" cy="1878037"/>
          </a:xfrm>
          <a:prstGeom prst="bentConnector3">
            <a:avLst>
              <a:gd name="adj1" fmla="val 8186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104" idx="2"/>
            <a:endCxn id="246" idx="0"/>
          </p:cNvCxnSpPr>
          <p:nvPr/>
        </p:nvCxnSpPr>
        <p:spPr>
          <a:xfrm rot="16200000" flipH="1">
            <a:off x="12484155" y="9797542"/>
            <a:ext cx="588265" cy="53070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9" name="Diamond 198"/>
          <p:cNvSpPr/>
          <p:nvPr/>
        </p:nvSpPr>
        <p:spPr>
          <a:xfrm>
            <a:off x="8759056" y="12958865"/>
            <a:ext cx="2700299" cy="48348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辅助栈为空？</a:t>
            </a:r>
            <a:endParaRPr lang="en-US" sz="1801" dirty="0"/>
          </a:p>
        </p:txBody>
      </p:sp>
      <p:sp>
        <p:nvSpPr>
          <p:cNvPr id="209" name="Rectangle 208"/>
          <p:cNvSpPr/>
          <p:nvPr/>
        </p:nvSpPr>
        <p:spPr>
          <a:xfrm>
            <a:off x="9569661" y="13853077"/>
            <a:ext cx="1079087" cy="382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cxnSp>
        <p:nvCxnSpPr>
          <p:cNvPr id="210" name="Straight Arrow Connector 209"/>
          <p:cNvCxnSpPr>
            <a:stCxn id="199" idx="2"/>
            <a:endCxn id="209" idx="0"/>
          </p:cNvCxnSpPr>
          <p:nvPr/>
        </p:nvCxnSpPr>
        <p:spPr>
          <a:xfrm flipH="1">
            <a:off x="10109205" y="13442348"/>
            <a:ext cx="1" cy="410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Diamond 212"/>
          <p:cNvSpPr/>
          <p:nvPr/>
        </p:nvSpPr>
        <p:spPr>
          <a:xfrm>
            <a:off x="13261762" y="9952240"/>
            <a:ext cx="4340108" cy="11013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不为空且当前元素即是要查找的元素：</a:t>
            </a:r>
            <a:endParaRPr lang="en-US" altLang="zh-CN" sz="1801" dirty="0" smtClean="0"/>
          </a:p>
          <a:p>
            <a:pPr algn="ctr"/>
            <a:r>
              <a:rPr lang="en-US" altLang="zh-CN" sz="1801" dirty="0" smtClean="0"/>
              <a:t>T-&gt;</a:t>
            </a:r>
            <a:r>
              <a:rPr lang="en-US" altLang="zh-CN" sz="1801" dirty="0" err="1" smtClean="0"/>
              <a:t>data.id</a:t>
            </a:r>
            <a:r>
              <a:rPr lang="en-US" altLang="zh-CN" sz="1801" dirty="0" smtClean="0"/>
              <a:t> == key?</a:t>
            </a:r>
            <a:endParaRPr lang="en-US" sz="1801" dirty="0"/>
          </a:p>
        </p:txBody>
      </p:sp>
      <p:sp>
        <p:nvSpPr>
          <p:cNvPr id="214" name="Rectangle 213"/>
          <p:cNvSpPr/>
          <p:nvPr/>
        </p:nvSpPr>
        <p:spPr>
          <a:xfrm>
            <a:off x="14472292" y="8979076"/>
            <a:ext cx="1919050" cy="610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弹出栈顶元素，并令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为其右子树</a:t>
            </a:r>
            <a:endParaRPr lang="en-US" sz="1801" dirty="0"/>
          </a:p>
        </p:txBody>
      </p:sp>
      <p:cxnSp>
        <p:nvCxnSpPr>
          <p:cNvPr id="223" name="Straight Arrow Connector 222"/>
          <p:cNvCxnSpPr>
            <a:stCxn id="214" idx="2"/>
            <a:endCxn id="213" idx="0"/>
          </p:cNvCxnSpPr>
          <p:nvPr/>
        </p:nvCxnSpPr>
        <p:spPr>
          <a:xfrm flipH="1">
            <a:off x="15431816" y="9589957"/>
            <a:ext cx="1" cy="362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10117132" y="1342588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cxnSp>
        <p:nvCxnSpPr>
          <p:cNvPr id="233" name="Elbow Connector 232"/>
          <p:cNvCxnSpPr>
            <a:stCxn id="213" idx="1"/>
            <a:endCxn id="127" idx="3"/>
          </p:cNvCxnSpPr>
          <p:nvPr/>
        </p:nvCxnSpPr>
        <p:spPr>
          <a:xfrm rot="10800000">
            <a:off x="11591864" y="6466818"/>
            <a:ext cx="1669899" cy="4036112"/>
          </a:xfrm>
          <a:prstGeom prst="bentConnector3">
            <a:avLst>
              <a:gd name="adj1" fmla="val 1445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13090186" y="1015753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cxnSp>
        <p:nvCxnSpPr>
          <p:cNvPr id="243" name="Elbow Connector 242"/>
          <p:cNvCxnSpPr>
            <a:stCxn id="213" idx="3"/>
            <a:endCxn id="246" idx="0"/>
          </p:cNvCxnSpPr>
          <p:nvPr/>
        </p:nvCxnSpPr>
        <p:spPr>
          <a:xfrm flipH="1">
            <a:off x="15431816" y="10502930"/>
            <a:ext cx="2170054" cy="2242274"/>
          </a:xfrm>
          <a:prstGeom prst="bentConnector4">
            <a:avLst>
              <a:gd name="adj1" fmla="val -10534"/>
              <a:gd name="adj2" fmla="val 6228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14649514" y="12745204"/>
            <a:ext cx="1564604" cy="357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销毁辅助栈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sp>
        <p:nvSpPr>
          <p:cNvPr id="247" name="Rounded Rectangle 246"/>
          <p:cNvSpPr/>
          <p:nvPr/>
        </p:nvSpPr>
        <p:spPr>
          <a:xfrm>
            <a:off x="15029341" y="13455362"/>
            <a:ext cx="804950" cy="44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T</a:t>
            </a:r>
            <a:endParaRPr lang="en-US" sz="1801" dirty="0"/>
          </a:p>
        </p:txBody>
      </p:sp>
      <p:cxnSp>
        <p:nvCxnSpPr>
          <p:cNvPr id="248" name="Straight Arrow Connector 247"/>
          <p:cNvCxnSpPr>
            <a:stCxn id="246" idx="2"/>
            <a:endCxn id="247" idx="0"/>
          </p:cNvCxnSpPr>
          <p:nvPr/>
        </p:nvCxnSpPr>
        <p:spPr>
          <a:xfrm>
            <a:off x="15431816" y="13102324"/>
            <a:ext cx="0" cy="353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Elbow Connector 256"/>
          <p:cNvCxnSpPr>
            <a:stCxn id="209" idx="3"/>
            <a:endCxn id="246" idx="1"/>
          </p:cNvCxnSpPr>
          <p:nvPr/>
        </p:nvCxnSpPr>
        <p:spPr>
          <a:xfrm flipV="1">
            <a:off x="10648748" y="12923764"/>
            <a:ext cx="4000766" cy="11204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17493835" y="1015753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11385935" y="1287418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0" name="TextBox 289"/>
          <p:cNvSpPr txBox="1"/>
          <p:nvPr/>
        </p:nvSpPr>
        <p:spPr>
          <a:xfrm>
            <a:off x="10124541" y="1209922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sp>
        <p:nvSpPr>
          <p:cNvPr id="291" name="TextBox 290"/>
          <p:cNvSpPr txBox="1"/>
          <p:nvPr/>
        </p:nvSpPr>
        <p:spPr>
          <a:xfrm>
            <a:off x="11810405" y="1128194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2" name="TextBox 291"/>
          <p:cNvSpPr txBox="1"/>
          <p:nvPr/>
        </p:nvSpPr>
        <p:spPr>
          <a:xfrm>
            <a:off x="10131758" y="777606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sp>
        <p:nvSpPr>
          <p:cNvPr id="293" name="TextBox 292"/>
          <p:cNvSpPr txBox="1"/>
          <p:nvPr/>
        </p:nvSpPr>
        <p:spPr>
          <a:xfrm>
            <a:off x="8433669" y="716717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4" name="TextBox 293"/>
          <p:cNvSpPr txBox="1"/>
          <p:nvPr/>
        </p:nvSpPr>
        <p:spPr>
          <a:xfrm>
            <a:off x="10125744" y="491285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5" name="TextBox 294"/>
          <p:cNvSpPr txBox="1"/>
          <p:nvPr/>
        </p:nvSpPr>
        <p:spPr>
          <a:xfrm>
            <a:off x="11854925" y="409456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sp>
        <p:nvSpPr>
          <p:cNvPr id="296" name="TextBox 295"/>
          <p:cNvSpPr txBox="1"/>
          <p:nvPr/>
        </p:nvSpPr>
        <p:spPr>
          <a:xfrm>
            <a:off x="10133863" y="256388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7" name="TextBox 296"/>
          <p:cNvSpPr txBox="1"/>
          <p:nvPr/>
        </p:nvSpPr>
        <p:spPr>
          <a:xfrm>
            <a:off x="11502354" y="187298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cxnSp>
        <p:nvCxnSpPr>
          <p:cNvPr id="316" name="Straight Arrow Connector 315"/>
          <p:cNvCxnSpPr>
            <a:stCxn id="199" idx="3"/>
          </p:cNvCxnSpPr>
          <p:nvPr/>
        </p:nvCxnSpPr>
        <p:spPr>
          <a:xfrm flipV="1">
            <a:off x="11459355" y="13197616"/>
            <a:ext cx="517923" cy="0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7" name="Elbow Connector 326"/>
          <p:cNvCxnSpPr>
            <a:endCxn id="214" idx="0"/>
          </p:cNvCxnSpPr>
          <p:nvPr/>
        </p:nvCxnSpPr>
        <p:spPr>
          <a:xfrm>
            <a:off x="14042290" y="8705673"/>
            <a:ext cx="1389527" cy="273403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Decision 126"/>
          <p:cNvSpPr/>
          <p:nvPr/>
        </p:nvSpPr>
        <p:spPr>
          <a:xfrm>
            <a:off x="8685657" y="6064759"/>
            <a:ext cx="2906206" cy="80411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S</a:t>
            </a:r>
            <a:r>
              <a:rPr lang="zh-CN" altLang="en-US" sz="1801" dirty="0" smtClean="0"/>
              <a:t>为空栈且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为空指针？</a:t>
            </a:r>
            <a:endParaRPr lang="en-US" altLang="zh-CN" sz="1801" dirty="0" smtClean="0"/>
          </a:p>
        </p:txBody>
      </p:sp>
      <p:cxnSp>
        <p:nvCxnSpPr>
          <p:cNvPr id="130" name="Straight Arrow Connector 129"/>
          <p:cNvCxnSpPr>
            <a:stCxn id="127" idx="2"/>
            <a:endCxn id="74" idx="0"/>
          </p:cNvCxnSpPr>
          <p:nvPr/>
        </p:nvCxnSpPr>
        <p:spPr>
          <a:xfrm>
            <a:off x="10138760" y="6868876"/>
            <a:ext cx="8439" cy="260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27" idx="1"/>
          </p:cNvCxnSpPr>
          <p:nvPr/>
        </p:nvCxnSpPr>
        <p:spPr>
          <a:xfrm rot="10800000" flipV="1">
            <a:off x="6719707" y="6466817"/>
            <a:ext cx="1965950" cy="7987119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246" idx="1"/>
          </p:cNvCxnSpPr>
          <p:nvPr/>
        </p:nvCxnSpPr>
        <p:spPr>
          <a:xfrm flipV="1">
            <a:off x="6723577" y="12923764"/>
            <a:ext cx="7925937" cy="1530172"/>
          </a:xfrm>
          <a:prstGeom prst="bentConnector3">
            <a:avLst>
              <a:gd name="adj1" fmla="val 74895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434490" y="614784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sp>
        <p:nvSpPr>
          <p:cNvPr id="153" name="TextBox 152"/>
          <p:cNvSpPr txBox="1"/>
          <p:nvPr/>
        </p:nvSpPr>
        <p:spPr>
          <a:xfrm>
            <a:off x="10155638" y="679116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N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11163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41" idx="1"/>
            <a:endCxn id="55" idx="0"/>
          </p:cNvCxnSpPr>
          <p:nvPr/>
        </p:nvCxnSpPr>
        <p:spPr>
          <a:xfrm rot="10800000" flipV="1">
            <a:off x="496957" y="2938669"/>
            <a:ext cx="2496772" cy="118224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14619" y="453188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39" name="Rounded Rectangle 38"/>
          <p:cNvSpPr/>
          <p:nvPr/>
        </p:nvSpPr>
        <p:spPr>
          <a:xfrm>
            <a:off x="3305337" y="1645783"/>
            <a:ext cx="170316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LoadList</a:t>
            </a:r>
            <a:r>
              <a:rPr lang="en-US" altLang="zh-CN" sz="1801" dirty="0" smtClean="0"/>
              <a:t>(</a:t>
            </a:r>
            <a:r>
              <a:rPr lang="en-US" altLang="zh-CN" sz="1801" dirty="0" err="1" smtClean="0"/>
              <a:t>fp</a:t>
            </a:r>
            <a:r>
              <a:rPr lang="en-US" altLang="zh-CN" sz="1801" dirty="0" smtClean="0"/>
              <a:t>, &amp;L)</a:t>
            </a:r>
            <a:endParaRPr lang="en-US" sz="1801" dirty="0"/>
          </a:p>
        </p:txBody>
      </p:sp>
      <p:sp>
        <p:nvSpPr>
          <p:cNvPr id="41" name="Decision 40"/>
          <p:cNvSpPr/>
          <p:nvPr/>
        </p:nvSpPr>
        <p:spPr>
          <a:xfrm>
            <a:off x="2993729" y="2501564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fp</a:t>
            </a:r>
            <a:r>
              <a:rPr lang="zh-CN" altLang="en-US" sz="1801" dirty="0" smtClean="0"/>
              <a:t>是否</a:t>
            </a:r>
            <a:r>
              <a:rPr lang="zh-CN" altLang="en-US" sz="1801" dirty="0"/>
              <a:t>为空指针？</a:t>
            </a:r>
            <a:endParaRPr lang="en-US" sz="1801" dirty="0"/>
          </a:p>
        </p:txBody>
      </p:sp>
      <p:sp>
        <p:nvSpPr>
          <p:cNvPr id="42" name="Decision 41"/>
          <p:cNvSpPr/>
          <p:nvPr/>
        </p:nvSpPr>
        <p:spPr>
          <a:xfrm>
            <a:off x="2993729" y="3732078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</a:t>
            </a:r>
            <a:r>
              <a:rPr lang="zh-CN" altLang="en-US" sz="1801" dirty="0" smtClean="0"/>
              <a:t>是否为非空</a:t>
            </a:r>
            <a:r>
              <a:rPr lang="zh-CN" altLang="en-US" sz="1801" dirty="0"/>
              <a:t>指针？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3018395" y="4979821"/>
            <a:ext cx="2277047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通过文件大小计算出文件中存储线性表的长度，赋值给</a:t>
            </a:r>
            <a:r>
              <a:rPr lang="en-US" altLang="zh-CN" sz="1801" dirty="0" err="1" smtClean="0"/>
              <a:t>filesize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3080296" y="6334792"/>
            <a:ext cx="2162471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为表头分配空间，使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指向这一段空间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3080296" y="7395372"/>
            <a:ext cx="2162471" cy="970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读取文件中第一个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</a:t>
            </a:r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中</a:t>
            </a:r>
            <a:endParaRPr lang="en-US" sz="1801" dirty="0"/>
          </a:p>
        </p:txBody>
      </p:sp>
      <p:sp>
        <p:nvSpPr>
          <p:cNvPr id="46" name="Diamond 45"/>
          <p:cNvSpPr/>
          <p:nvPr/>
        </p:nvSpPr>
        <p:spPr>
          <a:xfrm>
            <a:off x="3257160" y="8736769"/>
            <a:ext cx="1828092" cy="13822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==</a:t>
            </a:r>
            <a:r>
              <a:rPr lang="zh-CN" altLang="en-US" sz="1801" dirty="0" smtClean="0"/>
              <a:t> </a:t>
            </a:r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?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1000671" y="9056556"/>
            <a:ext cx="1757923" cy="7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释放表头节点，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sp>
        <p:nvSpPr>
          <p:cNvPr id="49" name="Diamond 48"/>
          <p:cNvSpPr/>
          <p:nvPr/>
        </p:nvSpPr>
        <p:spPr>
          <a:xfrm>
            <a:off x="3010949" y="10497988"/>
            <a:ext cx="2298781" cy="61951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 &gt; 0?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3202236" y="12805995"/>
            <a:ext cx="1937940" cy="95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从文件读一个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单位的数据到新节点中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3349873" y="11505806"/>
            <a:ext cx="1642665" cy="936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创建新节点，初始化，连接到</a:t>
            </a:r>
            <a:r>
              <a:rPr lang="zh-CN" altLang="en-US" sz="1801" smtClean="0"/>
              <a:t>链表尾部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3654218" y="14131208"/>
            <a:ext cx="1005400" cy="314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--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3639273" y="14894458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55" name="Rounded Rectangle 54"/>
          <p:cNvSpPr/>
          <p:nvPr/>
        </p:nvSpPr>
        <p:spPr>
          <a:xfrm>
            <a:off x="0" y="14761141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56" name="Straight Arrow Connector 55"/>
          <p:cNvCxnSpPr>
            <a:stCxn id="39" idx="2"/>
            <a:endCxn id="41" idx="0"/>
          </p:cNvCxnSpPr>
          <p:nvPr/>
        </p:nvCxnSpPr>
        <p:spPr>
          <a:xfrm>
            <a:off x="4156920" y="2162617"/>
            <a:ext cx="0" cy="338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2" idx="0"/>
          </p:cNvCxnSpPr>
          <p:nvPr/>
        </p:nvCxnSpPr>
        <p:spPr>
          <a:xfrm>
            <a:off x="4156920" y="3375776"/>
            <a:ext cx="0" cy="356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782238" y="384515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73" name="Elbow Connector 72"/>
          <p:cNvCxnSpPr>
            <a:stCxn id="42" idx="1"/>
            <a:endCxn id="55" idx="0"/>
          </p:cNvCxnSpPr>
          <p:nvPr/>
        </p:nvCxnSpPr>
        <p:spPr>
          <a:xfrm rot="10800000" flipV="1">
            <a:off x="496957" y="4169183"/>
            <a:ext cx="2496772" cy="105919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7" idx="1"/>
            <a:endCxn id="55" idx="0"/>
          </p:cNvCxnSpPr>
          <p:nvPr/>
        </p:nvCxnSpPr>
        <p:spPr>
          <a:xfrm rot="10800000" flipV="1">
            <a:off x="496957" y="9427893"/>
            <a:ext cx="503714" cy="53332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2" idx="2"/>
            <a:endCxn id="43" idx="0"/>
          </p:cNvCxnSpPr>
          <p:nvPr/>
        </p:nvCxnSpPr>
        <p:spPr>
          <a:xfrm flipH="1">
            <a:off x="4156919" y="4606290"/>
            <a:ext cx="1" cy="37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3" idx="2"/>
            <a:endCxn id="44" idx="0"/>
          </p:cNvCxnSpPr>
          <p:nvPr/>
        </p:nvCxnSpPr>
        <p:spPr>
          <a:xfrm>
            <a:off x="4156919" y="5949897"/>
            <a:ext cx="4613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4" idx="2"/>
            <a:endCxn id="45" idx="0"/>
          </p:cNvCxnSpPr>
          <p:nvPr/>
        </p:nvCxnSpPr>
        <p:spPr>
          <a:xfrm>
            <a:off x="4161532" y="7010477"/>
            <a:ext cx="0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5" idx="2"/>
            <a:endCxn id="46" idx="0"/>
          </p:cNvCxnSpPr>
          <p:nvPr/>
        </p:nvCxnSpPr>
        <p:spPr>
          <a:xfrm>
            <a:off x="4161532" y="8365882"/>
            <a:ext cx="9674" cy="370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6" idx="2"/>
            <a:endCxn id="49" idx="0"/>
          </p:cNvCxnSpPr>
          <p:nvPr/>
        </p:nvCxnSpPr>
        <p:spPr>
          <a:xfrm flipH="1">
            <a:off x="4160340" y="10119020"/>
            <a:ext cx="10866" cy="378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9" idx="2"/>
            <a:endCxn id="51" idx="0"/>
          </p:cNvCxnSpPr>
          <p:nvPr/>
        </p:nvCxnSpPr>
        <p:spPr>
          <a:xfrm>
            <a:off x="4160340" y="11117505"/>
            <a:ext cx="10866" cy="388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1" idx="2"/>
            <a:endCxn id="50" idx="0"/>
          </p:cNvCxnSpPr>
          <p:nvPr/>
        </p:nvCxnSpPr>
        <p:spPr>
          <a:xfrm>
            <a:off x="4171206" y="12442718"/>
            <a:ext cx="0" cy="363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0" idx="2"/>
            <a:endCxn id="52" idx="0"/>
          </p:cNvCxnSpPr>
          <p:nvPr/>
        </p:nvCxnSpPr>
        <p:spPr>
          <a:xfrm flipH="1">
            <a:off x="4156918" y="13756683"/>
            <a:ext cx="14288" cy="374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52" idx="3"/>
            <a:endCxn id="49" idx="3"/>
          </p:cNvCxnSpPr>
          <p:nvPr/>
        </p:nvCxnSpPr>
        <p:spPr>
          <a:xfrm flipV="1">
            <a:off x="4659618" y="10807747"/>
            <a:ext cx="650112" cy="3480753"/>
          </a:xfrm>
          <a:prstGeom prst="bentConnector3">
            <a:avLst>
              <a:gd name="adj1" fmla="val 1615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782238" y="263451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5" name="TextBox 124"/>
          <p:cNvSpPr txBox="1"/>
          <p:nvPr/>
        </p:nvSpPr>
        <p:spPr>
          <a:xfrm>
            <a:off x="4290648" y="34431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6" name="TextBox 125"/>
          <p:cNvSpPr txBox="1"/>
          <p:nvPr/>
        </p:nvSpPr>
        <p:spPr>
          <a:xfrm>
            <a:off x="3035363" y="909570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7" name="TextBox 126"/>
          <p:cNvSpPr txBox="1"/>
          <p:nvPr/>
        </p:nvSpPr>
        <p:spPr>
          <a:xfrm>
            <a:off x="4149472" y="1004311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8" name="TextBox 127"/>
          <p:cNvSpPr txBox="1"/>
          <p:nvPr/>
        </p:nvSpPr>
        <p:spPr>
          <a:xfrm>
            <a:off x="2808734" y="1045097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129" name="Elbow Connector 128"/>
          <p:cNvCxnSpPr>
            <a:stCxn id="49" idx="1"/>
            <a:endCxn id="54" idx="0"/>
          </p:cNvCxnSpPr>
          <p:nvPr/>
        </p:nvCxnSpPr>
        <p:spPr>
          <a:xfrm rot="10800000" flipH="1" flipV="1">
            <a:off x="3010948" y="10807746"/>
            <a:ext cx="1145971" cy="4086711"/>
          </a:xfrm>
          <a:prstGeom prst="bentConnector4">
            <a:avLst>
              <a:gd name="adj1" fmla="val -32416"/>
              <a:gd name="adj2" fmla="val 939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6" idx="1"/>
            <a:endCxn id="47" idx="3"/>
          </p:cNvCxnSpPr>
          <p:nvPr/>
        </p:nvCxnSpPr>
        <p:spPr>
          <a:xfrm flipH="1" flipV="1">
            <a:off x="2758594" y="9427894"/>
            <a:ext cx="4985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158998" y="1106278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0" name="Rounded Rectangle 39"/>
          <p:cNvSpPr/>
          <p:nvPr/>
        </p:nvSpPr>
        <p:spPr>
          <a:xfrm>
            <a:off x="8529608" y="299525"/>
            <a:ext cx="3198245" cy="391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InsertChild</a:t>
            </a:r>
            <a:r>
              <a:rPr lang="en-US" altLang="zh-CN" sz="1801" dirty="0" smtClean="0"/>
              <a:t>(T, key, LR, definition)</a:t>
            </a:r>
            <a:endParaRPr lang="en-US" sz="1801" dirty="0"/>
          </a:p>
        </p:txBody>
      </p:sp>
      <p:sp>
        <p:nvSpPr>
          <p:cNvPr id="48" name="Decision 47"/>
          <p:cNvSpPr/>
          <p:nvPr/>
        </p:nvSpPr>
        <p:spPr>
          <a:xfrm>
            <a:off x="8795276" y="1083042"/>
            <a:ext cx="2687889" cy="9128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为空指针或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为空树？</a:t>
            </a:r>
            <a:endParaRPr lang="en-US" sz="1801" dirty="0"/>
          </a:p>
        </p:txBody>
      </p:sp>
      <p:cxnSp>
        <p:nvCxnSpPr>
          <p:cNvPr id="53" name="Straight Arrow Connector 52"/>
          <p:cNvCxnSpPr>
            <a:stCxn id="40" idx="2"/>
            <a:endCxn id="48" idx="0"/>
          </p:cNvCxnSpPr>
          <p:nvPr/>
        </p:nvCxnSpPr>
        <p:spPr>
          <a:xfrm>
            <a:off x="10128731" y="690666"/>
            <a:ext cx="10490" cy="392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423618" y="2390064"/>
            <a:ext cx="1431204" cy="298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cxnSp>
        <p:nvCxnSpPr>
          <p:cNvPr id="59" name="Straight Arrow Connector 58"/>
          <p:cNvCxnSpPr>
            <a:stCxn id="48" idx="2"/>
            <a:endCxn id="58" idx="0"/>
          </p:cNvCxnSpPr>
          <p:nvPr/>
        </p:nvCxnSpPr>
        <p:spPr>
          <a:xfrm flipH="1">
            <a:off x="10139220" y="1995874"/>
            <a:ext cx="1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9104311" y="3082527"/>
            <a:ext cx="2077512" cy="360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创建子树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头节点</a:t>
            </a:r>
            <a:endParaRPr lang="en-US" sz="1801" dirty="0"/>
          </a:p>
        </p:txBody>
      </p:sp>
      <p:cxnSp>
        <p:nvCxnSpPr>
          <p:cNvPr id="61" name="Straight Arrow Connector 60"/>
          <p:cNvCxnSpPr>
            <a:stCxn id="58" idx="2"/>
            <a:endCxn id="60" idx="0"/>
          </p:cNvCxnSpPr>
          <p:nvPr/>
        </p:nvCxnSpPr>
        <p:spPr>
          <a:xfrm>
            <a:off x="10139220" y="2688337"/>
            <a:ext cx="3847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8811533" y="3837310"/>
            <a:ext cx="2655374" cy="534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根据</a:t>
            </a:r>
            <a:r>
              <a:rPr lang="en-US" altLang="zh-CN" sz="1801" dirty="0" smtClean="0"/>
              <a:t>definition</a:t>
            </a:r>
            <a:r>
              <a:rPr lang="zh-CN" altLang="en-US" sz="1801" dirty="0" smtClean="0"/>
              <a:t>生成子树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：</a:t>
            </a:r>
            <a:endParaRPr lang="en-US" sz="1801" dirty="0" smtClean="0"/>
          </a:p>
          <a:p>
            <a:pPr algn="ctr"/>
            <a:r>
              <a:rPr lang="en-US" sz="1801" dirty="0" err="1" smtClean="0"/>
              <a:t>CreateBiTree</a:t>
            </a:r>
            <a:r>
              <a:rPr lang="en-US" sz="1801" dirty="0" smtClean="0"/>
              <a:t>(c, definition)</a:t>
            </a:r>
            <a:endParaRPr lang="en-US" sz="1801" dirty="0"/>
          </a:p>
        </p:txBody>
      </p:sp>
      <p:cxnSp>
        <p:nvCxnSpPr>
          <p:cNvPr id="63" name="Straight Arrow Connector 62"/>
          <p:cNvCxnSpPr>
            <a:stCxn id="60" idx="2"/>
            <a:endCxn id="62" idx="0"/>
          </p:cNvCxnSpPr>
          <p:nvPr/>
        </p:nvCxnSpPr>
        <p:spPr>
          <a:xfrm flipH="1">
            <a:off x="10139220" y="3443120"/>
            <a:ext cx="3847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8" idx="1"/>
            <a:endCxn id="156" idx="0"/>
          </p:cNvCxnSpPr>
          <p:nvPr/>
        </p:nvCxnSpPr>
        <p:spPr>
          <a:xfrm rot="10800000" flipV="1">
            <a:off x="7953460" y="1539457"/>
            <a:ext cx="841816" cy="6535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Decision 64"/>
          <p:cNvSpPr/>
          <p:nvPr/>
        </p:nvSpPr>
        <p:spPr>
          <a:xfrm>
            <a:off x="8923863" y="4765772"/>
            <a:ext cx="2430714" cy="6401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c</a:t>
            </a:r>
            <a:r>
              <a:rPr lang="zh-CN" altLang="en-US" sz="1801" dirty="0" smtClean="0"/>
              <a:t>有右子树？</a:t>
            </a:r>
            <a:endParaRPr lang="en-US" sz="1801" dirty="0"/>
          </a:p>
        </p:txBody>
      </p:sp>
      <p:sp>
        <p:nvSpPr>
          <p:cNvPr id="71" name="Rectangle 70"/>
          <p:cNvSpPr/>
          <p:nvPr/>
        </p:nvSpPr>
        <p:spPr>
          <a:xfrm>
            <a:off x="13326973" y="5899536"/>
            <a:ext cx="1446157" cy="371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销毁二叉树</a:t>
            </a:r>
            <a:r>
              <a:rPr lang="en-US" altLang="zh-CN" sz="1801" dirty="0" smtClean="0"/>
              <a:t>c</a:t>
            </a:r>
            <a:endParaRPr lang="en-US" sz="1801" dirty="0"/>
          </a:p>
        </p:txBody>
      </p:sp>
      <p:cxnSp>
        <p:nvCxnSpPr>
          <p:cNvPr id="100" name="Straight Arrow Connector 99"/>
          <p:cNvCxnSpPr>
            <a:stCxn id="62" idx="2"/>
            <a:endCxn id="65" idx="0"/>
          </p:cNvCxnSpPr>
          <p:nvPr/>
        </p:nvCxnSpPr>
        <p:spPr>
          <a:xfrm>
            <a:off x="10139220" y="4371582"/>
            <a:ext cx="0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13553094" y="6653607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05" name="Straight Arrow Connector 104"/>
          <p:cNvCxnSpPr>
            <a:stCxn id="71" idx="2"/>
            <a:endCxn id="104" idx="0"/>
          </p:cNvCxnSpPr>
          <p:nvPr/>
        </p:nvCxnSpPr>
        <p:spPr>
          <a:xfrm flipH="1">
            <a:off x="14050051" y="6270873"/>
            <a:ext cx="1" cy="382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8233889" y="5800095"/>
            <a:ext cx="3789681" cy="669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获取插入位置：</a:t>
            </a:r>
            <a:endParaRPr lang="en-US" altLang="zh-CN" sz="1801" dirty="0" smtClean="0"/>
          </a:p>
          <a:p>
            <a:pPr algn="ctr"/>
            <a:r>
              <a:rPr lang="en-US" sz="1801" dirty="0" err="1" smtClean="0"/>
              <a:t>elem</a:t>
            </a:r>
            <a:r>
              <a:rPr lang="en-US" sz="1801" dirty="0" smtClean="0"/>
              <a:t> = _</a:t>
            </a:r>
            <a:r>
              <a:rPr lang="en-US" sz="1801" dirty="0" err="1" smtClean="0"/>
              <a:t>GetNodeAddressByKey</a:t>
            </a:r>
            <a:r>
              <a:rPr lang="en-US" sz="1801" dirty="0" smtClean="0"/>
              <a:t>(T, key)</a:t>
            </a:r>
            <a:endParaRPr lang="en-US" sz="1801" dirty="0"/>
          </a:p>
        </p:txBody>
      </p:sp>
      <p:cxnSp>
        <p:nvCxnSpPr>
          <p:cNvPr id="110" name="Straight Arrow Connector 109"/>
          <p:cNvCxnSpPr>
            <a:stCxn id="65" idx="2"/>
            <a:endCxn id="108" idx="0"/>
          </p:cNvCxnSpPr>
          <p:nvPr/>
        </p:nvCxnSpPr>
        <p:spPr>
          <a:xfrm flipH="1">
            <a:off x="10128730" y="5405905"/>
            <a:ext cx="10490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Diamond 112"/>
          <p:cNvSpPr/>
          <p:nvPr/>
        </p:nvSpPr>
        <p:spPr>
          <a:xfrm>
            <a:off x="9201411" y="7010634"/>
            <a:ext cx="1854636" cy="6911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插入位置判断？</a:t>
            </a:r>
            <a:endParaRPr lang="en-US" sz="1801" dirty="0"/>
          </a:p>
        </p:txBody>
      </p:sp>
      <p:cxnSp>
        <p:nvCxnSpPr>
          <p:cNvPr id="114" name="Straight Arrow Connector 113"/>
          <p:cNvCxnSpPr>
            <a:stCxn id="108" idx="2"/>
            <a:endCxn id="113" idx="0"/>
          </p:cNvCxnSpPr>
          <p:nvPr/>
        </p:nvCxnSpPr>
        <p:spPr>
          <a:xfrm flipH="1">
            <a:off x="10128729" y="6469725"/>
            <a:ext cx="1" cy="540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7261147" y="8115080"/>
            <a:ext cx="2162471" cy="657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</a:t>
            </a:r>
            <a:r>
              <a:rPr lang="en-US" altLang="zh-CN" sz="1801" dirty="0" err="1" smtClean="0"/>
              <a:t>elem</a:t>
            </a:r>
            <a:r>
              <a:rPr lang="zh-CN" altLang="en-US" sz="1801" dirty="0" smtClean="0"/>
              <a:t>的左子树连接到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的右子树位置</a:t>
            </a:r>
            <a:endParaRPr lang="en-US" sz="1801" dirty="0"/>
          </a:p>
        </p:txBody>
      </p:sp>
      <p:cxnSp>
        <p:nvCxnSpPr>
          <p:cNvPr id="119" name="Straight Arrow Connector 118"/>
          <p:cNvCxnSpPr>
            <a:stCxn id="117" idx="2"/>
            <a:endCxn id="123" idx="0"/>
          </p:cNvCxnSpPr>
          <p:nvPr/>
        </p:nvCxnSpPr>
        <p:spPr>
          <a:xfrm flipH="1">
            <a:off x="8342382" y="8772091"/>
            <a:ext cx="1" cy="446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13" idx="1"/>
            <a:endCxn id="117" idx="0"/>
          </p:cNvCxnSpPr>
          <p:nvPr/>
        </p:nvCxnSpPr>
        <p:spPr>
          <a:xfrm rot="10800000" flipV="1">
            <a:off x="8342383" y="7356198"/>
            <a:ext cx="859028" cy="7588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7261146" y="9218295"/>
            <a:ext cx="2162471" cy="657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的根节点连接到</a:t>
            </a:r>
            <a:r>
              <a:rPr lang="en-US" altLang="zh-CN" sz="1801" dirty="0" err="1" smtClean="0"/>
              <a:t>elem</a:t>
            </a:r>
            <a:r>
              <a:rPr lang="zh-CN" altLang="en-US" sz="1801" dirty="0" smtClean="0"/>
              <a:t>的左子树位置</a:t>
            </a:r>
            <a:endParaRPr lang="en-US" sz="1801" dirty="0"/>
          </a:p>
        </p:txBody>
      </p:sp>
      <p:sp>
        <p:nvSpPr>
          <p:cNvPr id="130" name="Rectangle 129"/>
          <p:cNvSpPr/>
          <p:nvPr/>
        </p:nvSpPr>
        <p:spPr>
          <a:xfrm>
            <a:off x="10854822" y="8102798"/>
            <a:ext cx="2162471" cy="657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</a:t>
            </a:r>
            <a:r>
              <a:rPr lang="en-US" altLang="zh-CN" sz="1801" dirty="0" err="1" smtClean="0"/>
              <a:t>elem</a:t>
            </a:r>
            <a:r>
              <a:rPr lang="zh-CN" altLang="en-US" sz="1801" dirty="0" smtClean="0"/>
              <a:t>的右子树连接到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的右子树位置</a:t>
            </a:r>
            <a:endParaRPr lang="en-US" sz="1801" dirty="0"/>
          </a:p>
        </p:txBody>
      </p:sp>
      <p:cxnSp>
        <p:nvCxnSpPr>
          <p:cNvPr id="131" name="Straight Arrow Connector 130"/>
          <p:cNvCxnSpPr/>
          <p:nvPr/>
        </p:nvCxnSpPr>
        <p:spPr>
          <a:xfrm flipH="1">
            <a:off x="11936057" y="8759809"/>
            <a:ext cx="1" cy="446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0854821" y="9206013"/>
            <a:ext cx="2162471" cy="657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的根节点连接到</a:t>
            </a:r>
            <a:r>
              <a:rPr lang="en-US" altLang="zh-CN" sz="1801" dirty="0" err="1" smtClean="0"/>
              <a:t>elem</a:t>
            </a:r>
            <a:r>
              <a:rPr lang="zh-CN" altLang="en-US" sz="1801" dirty="0" smtClean="0"/>
              <a:t>的右子树位置</a:t>
            </a:r>
            <a:endParaRPr lang="en-US" sz="1801" dirty="0"/>
          </a:p>
        </p:txBody>
      </p:sp>
      <p:cxnSp>
        <p:nvCxnSpPr>
          <p:cNvPr id="133" name="Elbow Connector 132"/>
          <p:cNvCxnSpPr>
            <a:stCxn id="113" idx="3"/>
            <a:endCxn id="130" idx="0"/>
          </p:cNvCxnSpPr>
          <p:nvPr/>
        </p:nvCxnSpPr>
        <p:spPr>
          <a:xfrm>
            <a:off x="11056047" y="7356198"/>
            <a:ext cx="880011" cy="7466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723019" y="6728344"/>
            <a:ext cx="1800493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1" dirty="0" smtClean="0"/>
              <a:t>LR == 0</a:t>
            </a:r>
          </a:p>
          <a:p>
            <a:pPr algn="ctr"/>
            <a:r>
              <a:rPr lang="zh-CN" altLang="en-US" sz="1801" dirty="0" smtClean="0"/>
              <a:t>（插入左子树）</a:t>
            </a:r>
            <a:endParaRPr lang="en-US" sz="1801" dirty="0"/>
          </a:p>
        </p:txBody>
      </p:sp>
      <p:sp>
        <p:nvSpPr>
          <p:cNvPr id="136" name="TextBox 135"/>
          <p:cNvSpPr txBox="1"/>
          <p:nvPr/>
        </p:nvSpPr>
        <p:spPr>
          <a:xfrm>
            <a:off x="10827605" y="6728344"/>
            <a:ext cx="1800493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1" dirty="0" smtClean="0"/>
              <a:t>LR == 1</a:t>
            </a:r>
          </a:p>
          <a:p>
            <a:pPr algn="ctr"/>
            <a:r>
              <a:rPr lang="zh-CN" altLang="en-US" sz="1801" dirty="0" smtClean="0"/>
              <a:t>（插入右子树）</a:t>
            </a:r>
            <a:endParaRPr lang="en-US" sz="1801" dirty="0"/>
          </a:p>
        </p:txBody>
      </p:sp>
      <p:sp>
        <p:nvSpPr>
          <p:cNvPr id="138" name="Rectangle 137"/>
          <p:cNvSpPr/>
          <p:nvPr/>
        </p:nvSpPr>
        <p:spPr>
          <a:xfrm>
            <a:off x="9290433" y="10535896"/>
            <a:ext cx="1653410" cy="411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的头节点</a:t>
            </a:r>
            <a:endParaRPr lang="en-US" sz="1801" dirty="0"/>
          </a:p>
        </p:txBody>
      </p:sp>
      <p:cxnSp>
        <p:nvCxnSpPr>
          <p:cNvPr id="140" name="Straight Arrow Connector 139"/>
          <p:cNvCxnSpPr>
            <a:stCxn id="138" idx="2"/>
            <a:endCxn id="160" idx="0"/>
          </p:cNvCxnSpPr>
          <p:nvPr/>
        </p:nvCxnSpPr>
        <p:spPr>
          <a:xfrm>
            <a:off x="10117138" y="10947204"/>
            <a:ext cx="11591" cy="391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23" idx="2"/>
            <a:endCxn id="138" idx="0"/>
          </p:cNvCxnSpPr>
          <p:nvPr/>
        </p:nvCxnSpPr>
        <p:spPr>
          <a:xfrm rot="16200000" flipH="1">
            <a:off x="8899465" y="9318223"/>
            <a:ext cx="660590" cy="1774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32" idx="2"/>
            <a:endCxn id="138" idx="0"/>
          </p:cNvCxnSpPr>
          <p:nvPr/>
        </p:nvCxnSpPr>
        <p:spPr>
          <a:xfrm rot="5400000">
            <a:off x="10690162" y="9290001"/>
            <a:ext cx="672872" cy="1818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65" idx="3"/>
            <a:endCxn id="71" idx="0"/>
          </p:cNvCxnSpPr>
          <p:nvPr/>
        </p:nvCxnSpPr>
        <p:spPr>
          <a:xfrm>
            <a:off x="11354577" y="5085839"/>
            <a:ext cx="2695475" cy="8136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Rounded Rectangle 155"/>
          <p:cNvSpPr/>
          <p:nvPr/>
        </p:nvSpPr>
        <p:spPr>
          <a:xfrm>
            <a:off x="7456503" y="2192969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160" name="Rectangle 159"/>
          <p:cNvSpPr/>
          <p:nvPr/>
        </p:nvSpPr>
        <p:spPr>
          <a:xfrm>
            <a:off x="8513271" y="11339133"/>
            <a:ext cx="3230915" cy="674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更新节点标识位：</a:t>
            </a:r>
            <a:endParaRPr lang="en-US" altLang="zh-CN" sz="1801" dirty="0"/>
          </a:p>
          <a:p>
            <a:pPr algn="ctr"/>
            <a:r>
              <a:rPr lang="en-US" altLang="zh-CN" sz="1801" dirty="0" smtClean="0"/>
              <a:t>_</a:t>
            </a:r>
            <a:r>
              <a:rPr lang="en-US" altLang="zh-CN" sz="1801" dirty="0" err="1" smtClean="0"/>
              <a:t>ReassignIDsInLevelOrder</a:t>
            </a:r>
            <a:r>
              <a:rPr lang="en-US" altLang="zh-CN" sz="1801" dirty="0" smtClean="0"/>
              <a:t>(T)</a:t>
            </a:r>
            <a:endParaRPr lang="en-US" sz="1801" dirty="0"/>
          </a:p>
        </p:txBody>
      </p:sp>
      <p:sp>
        <p:nvSpPr>
          <p:cNvPr id="161" name="Rounded Rectangle 160"/>
          <p:cNvSpPr/>
          <p:nvPr/>
        </p:nvSpPr>
        <p:spPr>
          <a:xfrm>
            <a:off x="9642263" y="12425381"/>
            <a:ext cx="993913" cy="3911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OK</a:t>
            </a:r>
            <a:endParaRPr lang="en-US" sz="1801" dirty="0"/>
          </a:p>
        </p:txBody>
      </p:sp>
      <p:cxnSp>
        <p:nvCxnSpPr>
          <p:cNvPr id="164" name="Straight Arrow Connector 163"/>
          <p:cNvCxnSpPr>
            <a:stCxn id="160" idx="2"/>
            <a:endCxn id="161" idx="0"/>
          </p:cNvCxnSpPr>
          <p:nvPr/>
        </p:nvCxnSpPr>
        <p:spPr>
          <a:xfrm>
            <a:off x="10128729" y="12013307"/>
            <a:ext cx="10491" cy="412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11828" y="1293584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1631042" y="1778905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79170" y="2229754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4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99871" y="2719613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5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133600" y="320946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>
                <a:solidFill>
                  <a:schemeClr val="dk1"/>
                </a:solidFill>
              </a:rPr>
              <a:t>6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22386" y="320946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smtClean="0">
                <a:solidFill>
                  <a:schemeClr val="dk1"/>
                </a:solidFill>
              </a:rPr>
              <a:t>7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21740" y="3741057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>
                <a:solidFill>
                  <a:schemeClr val="dk1"/>
                </a:solidFill>
              </a:rPr>
              <a:t>8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77556" y="3741057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smtClean="0">
                <a:solidFill>
                  <a:schemeClr val="dk1"/>
                </a:solidFill>
              </a:rPr>
              <a:t>9</a:t>
            </a:r>
            <a:endParaRPr lang="en-US" sz="1801" dirty="0">
              <a:solidFill>
                <a:schemeClr val="dk1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  <a:endCxn id="5" idx="0"/>
          </p:cNvCxnSpPr>
          <p:nvPr/>
        </p:nvCxnSpPr>
        <p:spPr>
          <a:xfrm flipH="1">
            <a:off x="1789792" y="1564587"/>
            <a:ext cx="368533" cy="21431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7" idx="0"/>
          </p:cNvCxnSpPr>
          <p:nvPr/>
        </p:nvCxnSpPr>
        <p:spPr>
          <a:xfrm>
            <a:off x="1902045" y="2049908"/>
            <a:ext cx="335875" cy="17984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0"/>
            <a:endCxn id="7" idx="5"/>
          </p:cNvCxnSpPr>
          <p:nvPr/>
        </p:nvCxnSpPr>
        <p:spPr>
          <a:xfrm flipH="1" flipV="1">
            <a:off x="2350173" y="2500757"/>
            <a:ext cx="408448" cy="21885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0" idx="0"/>
          </p:cNvCxnSpPr>
          <p:nvPr/>
        </p:nvCxnSpPr>
        <p:spPr>
          <a:xfrm flipH="1">
            <a:off x="2292350" y="2990616"/>
            <a:ext cx="354018" cy="2188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5"/>
            <a:endCxn id="11" idx="0"/>
          </p:cNvCxnSpPr>
          <p:nvPr/>
        </p:nvCxnSpPr>
        <p:spPr>
          <a:xfrm>
            <a:off x="2870874" y="2990616"/>
            <a:ext cx="410262" cy="2188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2" idx="0"/>
          </p:cNvCxnSpPr>
          <p:nvPr/>
        </p:nvCxnSpPr>
        <p:spPr>
          <a:xfrm flipH="1">
            <a:off x="1780490" y="3480471"/>
            <a:ext cx="399607" cy="26058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0"/>
          </p:cNvCxnSpPr>
          <p:nvPr/>
        </p:nvCxnSpPr>
        <p:spPr>
          <a:xfrm>
            <a:off x="3393389" y="3480471"/>
            <a:ext cx="442917" cy="26058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998028" y="1461405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6475185" y="1946726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  <a:endParaRPr lang="en-US" sz="1801" dirty="0">
              <a:solidFill>
                <a:schemeClr val="dk1"/>
              </a:solidFill>
            </a:endParaRPr>
          </a:p>
        </p:txBody>
      </p:sp>
      <p:cxnSp>
        <p:nvCxnSpPr>
          <p:cNvPr id="20" name="Straight Arrow Connector 19"/>
          <p:cNvCxnSpPr>
            <a:stCxn id="17" idx="5"/>
            <a:endCxn id="19" idx="0"/>
          </p:cNvCxnSpPr>
          <p:nvPr/>
        </p:nvCxnSpPr>
        <p:spPr>
          <a:xfrm>
            <a:off x="6269031" y="1732408"/>
            <a:ext cx="364904" cy="21431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371512" y="578121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c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890726" y="6266539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x</a:t>
            </a:r>
            <a:endParaRPr lang="en-US" sz="1801" dirty="0">
              <a:solidFill>
                <a:schemeClr val="dk1"/>
              </a:solidFill>
            </a:endParaRPr>
          </a:p>
        </p:txBody>
      </p:sp>
      <p:cxnSp>
        <p:nvCxnSpPr>
          <p:cNvPr id="28" name="Straight Arrow Connector 27"/>
          <p:cNvCxnSpPr>
            <a:stCxn id="25" idx="3"/>
            <a:endCxn id="27" idx="0"/>
          </p:cNvCxnSpPr>
          <p:nvPr/>
        </p:nvCxnSpPr>
        <p:spPr>
          <a:xfrm flipH="1">
            <a:off x="3049476" y="6052221"/>
            <a:ext cx="368533" cy="21431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868056" y="5288641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33" name="Oval 32"/>
          <p:cNvSpPr/>
          <p:nvPr/>
        </p:nvSpPr>
        <p:spPr>
          <a:xfrm>
            <a:off x="3849239" y="6266539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297367" y="671738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4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818068" y="7207247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5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351797" y="7697102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>
                <a:solidFill>
                  <a:schemeClr val="dk1"/>
                </a:solidFill>
              </a:rPr>
              <a:t>6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340583" y="7697102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smtClean="0">
                <a:solidFill>
                  <a:schemeClr val="dk1"/>
                </a:solidFill>
              </a:rPr>
              <a:t>7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839937" y="8228691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>
                <a:solidFill>
                  <a:schemeClr val="dk1"/>
                </a:solidFill>
              </a:rPr>
              <a:t>8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895753" y="8228691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smtClean="0">
                <a:solidFill>
                  <a:schemeClr val="dk1"/>
                </a:solidFill>
              </a:rPr>
              <a:t>9</a:t>
            </a:r>
            <a:endParaRPr lang="en-US" sz="1801" dirty="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stCxn id="35" idx="5"/>
            <a:endCxn id="38" idx="0"/>
          </p:cNvCxnSpPr>
          <p:nvPr/>
        </p:nvCxnSpPr>
        <p:spPr>
          <a:xfrm>
            <a:off x="4120242" y="6537542"/>
            <a:ext cx="335875" cy="17984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0"/>
            <a:endCxn id="38" idx="5"/>
          </p:cNvCxnSpPr>
          <p:nvPr/>
        </p:nvCxnSpPr>
        <p:spPr>
          <a:xfrm flipH="1" flipV="1">
            <a:off x="4568370" y="6988391"/>
            <a:ext cx="408448" cy="21885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</p:cNvCxnSpPr>
          <p:nvPr/>
        </p:nvCxnSpPr>
        <p:spPr>
          <a:xfrm flipH="1">
            <a:off x="4510547" y="7478250"/>
            <a:ext cx="354018" cy="2188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5"/>
            <a:endCxn id="42" idx="0"/>
          </p:cNvCxnSpPr>
          <p:nvPr/>
        </p:nvCxnSpPr>
        <p:spPr>
          <a:xfrm>
            <a:off x="5089071" y="7478250"/>
            <a:ext cx="410262" cy="2188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3" idx="0"/>
          </p:cNvCxnSpPr>
          <p:nvPr/>
        </p:nvCxnSpPr>
        <p:spPr>
          <a:xfrm flipH="1">
            <a:off x="3998687" y="7968105"/>
            <a:ext cx="399607" cy="26058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5"/>
            <a:endCxn id="44" idx="0"/>
          </p:cNvCxnSpPr>
          <p:nvPr/>
        </p:nvCxnSpPr>
        <p:spPr>
          <a:xfrm>
            <a:off x="5611586" y="7968105"/>
            <a:ext cx="442917" cy="26058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2" name="Straight Arrow Connector 441"/>
          <p:cNvCxnSpPr>
            <a:stCxn id="31" idx="3"/>
            <a:endCxn id="25" idx="0"/>
          </p:cNvCxnSpPr>
          <p:nvPr/>
        </p:nvCxnSpPr>
        <p:spPr>
          <a:xfrm flipH="1">
            <a:off x="3530262" y="5559644"/>
            <a:ext cx="384291" cy="22157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5" name="Straight Arrow Connector 444"/>
          <p:cNvCxnSpPr>
            <a:stCxn id="25" idx="5"/>
            <a:endCxn id="33" idx="0"/>
          </p:cNvCxnSpPr>
          <p:nvPr/>
        </p:nvCxnSpPr>
        <p:spPr>
          <a:xfrm>
            <a:off x="3642515" y="6052221"/>
            <a:ext cx="365474" cy="21431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1" name="Oval 450"/>
          <p:cNvSpPr/>
          <p:nvPr/>
        </p:nvSpPr>
        <p:spPr>
          <a:xfrm>
            <a:off x="1442696" y="920181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c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454" name="Oval 453"/>
          <p:cNvSpPr/>
          <p:nvPr/>
        </p:nvSpPr>
        <p:spPr>
          <a:xfrm>
            <a:off x="1939240" y="8709241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455" name="Oval 454"/>
          <p:cNvSpPr/>
          <p:nvPr/>
        </p:nvSpPr>
        <p:spPr>
          <a:xfrm>
            <a:off x="1920423" y="9687139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456" name="Oval 455"/>
          <p:cNvSpPr/>
          <p:nvPr/>
        </p:nvSpPr>
        <p:spPr>
          <a:xfrm>
            <a:off x="2368551" y="1013798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4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457" name="Oval 456"/>
          <p:cNvSpPr/>
          <p:nvPr/>
        </p:nvSpPr>
        <p:spPr>
          <a:xfrm>
            <a:off x="2889252" y="10627847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5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458" name="Oval 457"/>
          <p:cNvSpPr/>
          <p:nvPr/>
        </p:nvSpPr>
        <p:spPr>
          <a:xfrm>
            <a:off x="2422981" y="11117702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>
                <a:solidFill>
                  <a:schemeClr val="dk1"/>
                </a:solidFill>
              </a:rPr>
              <a:t>6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459" name="Oval 458"/>
          <p:cNvSpPr/>
          <p:nvPr/>
        </p:nvSpPr>
        <p:spPr>
          <a:xfrm>
            <a:off x="3411767" y="11117702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smtClean="0">
                <a:solidFill>
                  <a:schemeClr val="dk1"/>
                </a:solidFill>
              </a:rPr>
              <a:t>7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460" name="Oval 459"/>
          <p:cNvSpPr/>
          <p:nvPr/>
        </p:nvSpPr>
        <p:spPr>
          <a:xfrm>
            <a:off x="1911121" y="11649291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>
                <a:solidFill>
                  <a:schemeClr val="dk1"/>
                </a:solidFill>
              </a:rPr>
              <a:t>8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461" name="Oval 460"/>
          <p:cNvSpPr/>
          <p:nvPr/>
        </p:nvSpPr>
        <p:spPr>
          <a:xfrm>
            <a:off x="3966937" y="11649291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smtClean="0">
                <a:solidFill>
                  <a:schemeClr val="dk1"/>
                </a:solidFill>
              </a:rPr>
              <a:t>9</a:t>
            </a:r>
            <a:endParaRPr lang="en-US" sz="1801" dirty="0">
              <a:solidFill>
                <a:schemeClr val="dk1"/>
              </a:solidFill>
            </a:endParaRPr>
          </a:p>
        </p:txBody>
      </p:sp>
      <p:cxnSp>
        <p:nvCxnSpPr>
          <p:cNvPr id="462" name="Straight Arrow Connector 461"/>
          <p:cNvCxnSpPr/>
          <p:nvPr/>
        </p:nvCxnSpPr>
        <p:spPr>
          <a:xfrm>
            <a:off x="2191426" y="9958142"/>
            <a:ext cx="335875" cy="17984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3" name="Straight Arrow Connector 462"/>
          <p:cNvCxnSpPr/>
          <p:nvPr/>
        </p:nvCxnSpPr>
        <p:spPr>
          <a:xfrm flipH="1" flipV="1">
            <a:off x="2639554" y="10408991"/>
            <a:ext cx="408448" cy="21885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4" name="Straight Arrow Connector 463"/>
          <p:cNvCxnSpPr/>
          <p:nvPr/>
        </p:nvCxnSpPr>
        <p:spPr>
          <a:xfrm flipH="1">
            <a:off x="2581731" y="10898850"/>
            <a:ext cx="354018" cy="2188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5" name="Straight Arrow Connector 464"/>
          <p:cNvCxnSpPr/>
          <p:nvPr/>
        </p:nvCxnSpPr>
        <p:spPr>
          <a:xfrm>
            <a:off x="3160255" y="10898850"/>
            <a:ext cx="410262" cy="2188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6" name="Straight Arrow Connector 465"/>
          <p:cNvCxnSpPr/>
          <p:nvPr/>
        </p:nvCxnSpPr>
        <p:spPr>
          <a:xfrm flipH="1">
            <a:off x="2069871" y="11388705"/>
            <a:ext cx="399607" cy="26058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7" name="Straight Arrow Connector 466"/>
          <p:cNvCxnSpPr/>
          <p:nvPr/>
        </p:nvCxnSpPr>
        <p:spPr>
          <a:xfrm>
            <a:off x="3682770" y="11388705"/>
            <a:ext cx="442917" cy="26058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/>
          <p:nvPr/>
        </p:nvCxnSpPr>
        <p:spPr>
          <a:xfrm flipH="1">
            <a:off x="1601446" y="8980244"/>
            <a:ext cx="384291" cy="22157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/>
          <p:nvPr/>
        </p:nvCxnSpPr>
        <p:spPr>
          <a:xfrm>
            <a:off x="1713699" y="9472821"/>
            <a:ext cx="365474" cy="21431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50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7106" y="4850209"/>
            <a:ext cx="1168400" cy="440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演示系统</a:t>
            </a:r>
            <a:endParaRPr lang="en-US" sz="1801" dirty="0"/>
          </a:p>
        </p:txBody>
      </p:sp>
      <p:sp>
        <p:nvSpPr>
          <p:cNvPr id="3" name="Rectangle 2"/>
          <p:cNvSpPr/>
          <p:nvPr/>
        </p:nvSpPr>
        <p:spPr>
          <a:xfrm>
            <a:off x="1922208" y="2351405"/>
            <a:ext cx="897466" cy="643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用户操作界面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862743" y="7181262"/>
            <a:ext cx="1132539" cy="409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功能调用</a:t>
            </a:r>
            <a:endParaRPr lang="en-US" sz="1801" dirty="0"/>
          </a:p>
        </p:txBody>
      </p:sp>
      <p:sp>
        <p:nvSpPr>
          <p:cNvPr id="11" name="Rectangle 10"/>
          <p:cNvSpPr/>
          <p:nvPr/>
        </p:nvSpPr>
        <p:spPr>
          <a:xfrm>
            <a:off x="3225027" y="1608291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菜单显示</a:t>
            </a:r>
            <a:endParaRPr lang="en-US" sz="1801" dirty="0"/>
          </a:p>
        </p:txBody>
      </p:sp>
      <p:sp>
        <p:nvSpPr>
          <p:cNvPr id="12" name="Rectangle 11"/>
          <p:cNvSpPr/>
          <p:nvPr/>
        </p:nvSpPr>
        <p:spPr>
          <a:xfrm>
            <a:off x="3225027" y="2186465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用户输入</a:t>
            </a:r>
            <a:endParaRPr lang="en-US" sz="1801" dirty="0"/>
          </a:p>
        </p:txBody>
      </p:sp>
      <p:sp>
        <p:nvSpPr>
          <p:cNvPr id="13" name="Rectangle 12"/>
          <p:cNvSpPr/>
          <p:nvPr/>
        </p:nvSpPr>
        <p:spPr>
          <a:xfrm>
            <a:off x="3225027" y="2764640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结果输出</a:t>
            </a:r>
            <a:endParaRPr lang="en-US" sz="1801" dirty="0"/>
          </a:p>
        </p:txBody>
      </p:sp>
      <p:sp>
        <p:nvSpPr>
          <p:cNvPr id="14" name="Rectangle 13"/>
          <p:cNvSpPr/>
          <p:nvPr/>
        </p:nvSpPr>
        <p:spPr>
          <a:xfrm>
            <a:off x="3225027" y="3342814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错误提示</a:t>
            </a:r>
            <a:endParaRPr lang="en-US" sz="1801" dirty="0"/>
          </a:p>
        </p:txBody>
      </p:sp>
      <p:sp>
        <p:nvSpPr>
          <p:cNvPr id="30" name="Left Brace 29"/>
          <p:cNvSpPr/>
          <p:nvPr/>
        </p:nvSpPr>
        <p:spPr>
          <a:xfrm>
            <a:off x="3117192" y="3998532"/>
            <a:ext cx="189733" cy="67263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Left Brace 31"/>
          <p:cNvSpPr/>
          <p:nvPr/>
        </p:nvSpPr>
        <p:spPr>
          <a:xfrm>
            <a:off x="1566133" y="2673139"/>
            <a:ext cx="192988" cy="479440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Left Brace 36"/>
          <p:cNvSpPr/>
          <p:nvPr/>
        </p:nvSpPr>
        <p:spPr>
          <a:xfrm>
            <a:off x="2882116" y="1636981"/>
            <a:ext cx="274255" cy="20723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Rectangle 37"/>
          <p:cNvSpPr/>
          <p:nvPr/>
        </p:nvSpPr>
        <p:spPr>
          <a:xfrm>
            <a:off x="3428622" y="3998531"/>
            <a:ext cx="1822745" cy="366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初始化二叉树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3428622" y="4576704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2.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销毁二叉树</a:t>
            </a:r>
            <a:endParaRPr lang="en-US" sz="1801" dirty="0"/>
          </a:p>
        </p:txBody>
      </p:sp>
      <p:sp>
        <p:nvSpPr>
          <p:cNvPr id="40" name="Rectangle 39"/>
          <p:cNvSpPr/>
          <p:nvPr/>
        </p:nvSpPr>
        <p:spPr>
          <a:xfrm>
            <a:off x="3428622" y="5154878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3.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创建二叉树</a:t>
            </a:r>
            <a:endParaRPr lang="en-US" sz="1801" dirty="0"/>
          </a:p>
        </p:txBody>
      </p:sp>
      <p:sp>
        <p:nvSpPr>
          <p:cNvPr id="41" name="Rectangle 40"/>
          <p:cNvSpPr/>
          <p:nvPr/>
        </p:nvSpPr>
        <p:spPr>
          <a:xfrm>
            <a:off x="3428621" y="5733051"/>
            <a:ext cx="160676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4.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置空二叉树</a:t>
            </a:r>
            <a:endParaRPr lang="en-US" sz="1801" dirty="0"/>
          </a:p>
        </p:txBody>
      </p:sp>
      <p:sp>
        <p:nvSpPr>
          <p:cNvPr id="42" name="Rectangle 41"/>
          <p:cNvSpPr/>
          <p:nvPr/>
        </p:nvSpPr>
        <p:spPr>
          <a:xfrm>
            <a:off x="3428622" y="6311225"/>
            <a:ext cx="2496114" cy="366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5</a:t>
            </a:r>
            <a:r>
              <a:rPr lang="en-US" altLang="zh-CN" sz="1801"/>
              <a:t>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判断二叉树是否为空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3428622" y="6889398"/>
            <a:ext cx="1822746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6.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求二叉树深度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3428620" y="7467572"/>
            <a:ext cx="1822747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7.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求二叉树的根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3428619" y="8045746"/>
            <a:ext cx="2935605" cy="366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8.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求二叉树中指定元素的值</a:t>
            </a:r>
            <a:endParaRPr lang="en-US" sz="1801" dirty="0"/>
          </a:p>
        </p:txBody>
      </p:sp>
      <p:sp>
        <p:nvSpPr>
          <p:cNvPr id="46" name="Rectangle 45"/>
          <p:cNvSpPr/>
          <p:nvPr/>
        </p:nvSpPr>
        <p:spPr>
          <a:xfrm>
            <a:off x="3428620" y="8623914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9.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给二叉树中指定元素赋值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3428622" y="9202087"/>
            <a:ext cx="3308292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10.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求二叉树中指定元素的双亲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3428622" y="9780255"/>
            <a:ext cx="3509460" cy="366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11.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求二叉树中指定节点的左孩子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3428619" y="10358427"/>
            <a:ext cx="3509463" cy="36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12</a:t>
            </a:r>
            <a:r>
              <a:rPr lang="en-US" altLang="zh-CN" sz="1801" dirty="0" smtClean="0"/>
              <a:t>.</a:t>
            </a:r>
            <a:r>
              <a:rPr lang="zh-CN" altLang="en-US" sz="1801" dirty="0"/>
              <a:t>求二叉树中指定节点</a:t>
            </a:r>
            <a:r>
              <a:rPr lang="zh-CN" altLang="en-US" sz="1801" dirty="0" smtClean="0"/>
              <a:t>的右孩子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7371898" y="3998531"/>
            <a:ext cx="3509462" cy="36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13</a:t>
            </a:r>
            <a:r>
              <a:rPr lang="en-US" altLang="zh-CN" sz="1801" dirty="0" smtClean="0"/>
              <a:t>.</a:t>
            </a:r>
            <a:r>
              <a:rPr lang="zh-CN" altLang="en-US" sz="1801" dirty="0"/>
              <a:t>求二叉树中指定节点的</a:t>
            </a:r>
            <a:r>
              <a:rPr lang="zh-CN" altLang="en-US" sz="1801" dirty="0" smtClean="0"/>
              <a:t>左兄弟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7371895" y="4576705"/>
            <a:ext cx="3509465" cy="366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14</a:t>
            </a:r>
            <a:r>
              <a:rPr lang="en-US" altLang="zh-CN" sz="1801" dirty="0" smtClean="0"/>
              <a:t>.</a:t>
            </a:r>
            <a:r>
              <a:rPr lang="zh-CN" altLang="en-US" sz="1801" dirty="0"/>
              <a:t>求二叉树中指定节点</a:t>
            </a:r>
            <a:r>
              <a:rPr lang="zh-CN" altLang="en-US" sz="1801" dirty="0" smtClean="0"/>
              <a:t>的右兄弟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7371898" y="5154878"/>
            <a:ext cx="3728918" cy="366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15.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在二叉树中的指定位置插入子树</a:t>
            </a:r>
            <a:endParaRPr lang="en-US" sz="1801" dirty="0"/>
          </a:p>
        </p:txBody>
      </p:sp>
      <p:sp>
        <p:nvSpPr>
          <p:cNvPr id="53" name="Rectangle 52"/>
          <p:cNvSpPr/>
          <p:nvPr/>
        </p:nvSpPr>
        <p:spPr>
          <a:xfrm>
            <a:off x="7371895" y="10358435"/>
            <a:ext cx="135423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0.</a:t>
            </a:r>
            <a:r>
              <a:rPr lang="zh-CN" altLang="en-US" sz="1801" dirty="0"/>
              <a:t> 退出系统</a:t>
            </a:r>
            <a:endParaRPr lang="en-US" sz="1801" dirty="0"/>
          </a:p>
        </p:txBody>
      </p:sp>
      <p:sp>
        <p:nvSpPr>
          <p:cNvPr id="28" name="Rectangle 27"/>
          <p:cNvSpPr/>
          <p:nvPr/>
        </p:nvSpPr>
        <p:spPr>
          <a:xfrm>
            <a:off x="7371895" y="5733051"/>
            <a:ext cx="3070553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16.</a:t>
            </a:r>
            <a:r>
              <a:rPr lang="zh-CN" altLang="en-US" sz="1801" dirty="0" smtClean="0"/>
              <a:t> 删除二叉树中指定的子树</a:t>
            </a:r>
            <a:endParaRPr lang="en-US" sz="1801" dirty="0"/>
          </a:p>
        </p:txBody>
      </p:sp>
      <p:sp>
        <p:nvSpPr>
          <p:cNvPr id="29" name="Rectangle 28"/>
          <p:cNvSpPr/>
          <p:nvPr/>
        </p:nvSpPr>
        <p:spPr>
          <a:xfrm>
            <a:off x="7371894" y="6311212"/>
            <a:ext cx="3271722" cy="374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17.</a:t>
            </a:r>
            <a:r>
              <a:rPr lang="zh-CN" altLang="en-US" sz="1801" dirty="0" smtClean="0"/>
              <a:t> 输出二叉树的前序遍历序列</a:t>
            </a:r>
            <a:endParaRPr lang="en-US" sz="1801" dirty="0"/>
          </a:p>
        </p:txBody>
      </p:sp>
      <p:sp>
        <p:nvSpPr>
          <p:cNvPr id="31" name="Rectangle 30"/>
          <p:cNvSpPr/>
          <p:nvPr/>
        </p:nvSpPr>
        <p:spPr>
          <a:xfrm>
            <a:off x="7371894" y="6885332"/>
            <a:ext cx="3271722" cy="374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18.</a:t>
            </a:r>
            <a:r>
              <a:rPr lang="zh-CN" altLang="en-US" sz="1801" dirty="0" smtClean="0"/>
              <a:t> 输出二叉树的中序遍历序列</a:t>
            </a:r>
            <a:endParaRPr lang="en-US" sz="1801" dirty="0"/>
          </a:p>
        </p:txBody>
      </p:sp>
      <p:sp>
        <p:nvSpPr>
          <p:cNvPr id="33" name="Rectangle 32"/>
          <p:cNvSpPr/>
          <p:nvPr/>
        </p:nvSpPr>
        <p:spPr>
          <a:xfrm>
            <a:off x="7371894" y="7467548"/>
            <a:ext cx="3271722" cy="366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19.</a:t>
            </a:r>
            <a:r>
              <a:rPr lang="zh-CN" altLang="en-US" sz="1801" dirty="0" smtClean="0"/>
              <a:t> 输出二叉树的后序遍历序列</a:t>
            </a:r>
            <a:endParaRPr lang="en-US" sz="1801" dirty="0"/>
          </a:p>
        </p:txBody>
      </p:sp>
      <p:sp>
        <p:nvSpPr>
          <p:cNvPr id="34" name="Rectangle 33"/>
          <p:cNvSpPr/>
          <p:nvPr/>
        </p:nvSpPr>
        <p:spPr>
          <a:xfrm>
            <a:off x="7371894" y="8041659"/>
            <a:ext cx="3271722" cy="366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20.</a:t>
            </a:r>
            <a:r>
              <a:rPr lang="zh-CN" altLang="en-US" sz="1801" dirty="0" smtClean="0"/>
              <a:t> 输出二叉树的层次遍历序列</a:t>
            </a:r>
            <a:endParaRPr lang="en-US" sz="1801" dirty="0"/>
          </a:p>
        </p:txBody>
      </p:sp>
      <p:sp>
        <p:nvSpPr>
          <p:cNvPr id="35" name="Rectangle 34"/>
          <p:cNvSpPr/>
          <p:nvPr/>
        </p:nvSpPr>
        <p:spPr>
          <a:xfrm>
            <a:off x="7371894" y="8615770"/>
            <a:ext cx="2595066" cy="382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21.</a:t>
            </a:r>
            <a:r>
              <a:rPr lang="zh-CN" altLang="en-US" sz="1801" dirty="0" smtClean="0"/>
              <a:t> 将二叉树保存到文件</a:t>
            </a:r>
            <a:endParaRPr lang="en-US" sz="1801" dirty="0"/>
          </a:p>
        </p:txBody>
      </p:sp>
      <p:sp>
        <p:nvSpPr>
          <p:cNvPr id="36" name="Rectangle 35"/>
          <p:cNvSpPr/>
          <p:nvPr/>
        </p:nvSpPr>
        <p:spPr>
          <a:xfrm>
            <a:off x="7371894" y="9202086"/>
            <a:ext cx="2595066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22.</a:t>
            </a:r>
            <a:r>
              <a:rPr lang="zh-CN" altLang="en-US" sz="1801" dirty="0" smtClean="0"/>
              <a:t> 从文件中读取二叉树</a:t>
            </a:r>
            <a:endParaRPr lang="en-US" sz="1801" dirty="0"/>
          </a:p>
        </p:txBody>
      </p:sp>
      <p:sp>
        <p:nvSpPr>
          <p:cNvPr id="54" name="Rectangle 53"/>
          <p:cNvSpPr/>
          <p:nvPr/>
        </p:nvSpPr>
        <p:spPr>
          <a:xfrm>
            <a:off x="7371894" y="9772131"/>
            <a:ext cx="2595066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23.</a:t>
            </a:r>
            <a:r>
              <a:rPr lang="zh-CN" altLang="en-US" sz="1801" dirty="0" smtClean="0"/>
              <a:t> 切换操作中的二叉树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509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27" idx="1"/>
            <a:endCxn id="65" idx="0"/>
          </p:cNvCxnSpPr>
          <p:nvPr/>
        </p:nvCxnSpPr>
        <p:spPr>
          <a:xfrm rot="10800000" flipV="1">
            <a:off x="1486203" y="1633634"/>
            <a:ext cx="899489" cy="79377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27" idx="0"/>
          </p:cNvCxnSpPr>
          <p:nvPr/>
        </p:nvCxnSpPr>
        <p:spPr>
          <a:xfrm>
            <a:off x="3419476" y="714455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985409" y="197621"/>
            <a:ext cx="2868134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NextElem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next_e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38" name="Decision 37"/>
          <p:cNvSpPr/>
          <p:nvPr/>
        </p:nvSpPr>
        <p:spPr>
          <a:xfrm>
            <a:off x="2245374" y="3383405"/>
            <a:ext cx="2348208" cy="120828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遍历结束或</a:t>
            </a:r>
            <a:r>
              <a:rPr lang="en-US" altLang="zh-CN" sz="1801" dirty="0" err="1"/>
              <a:t>curr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？</a:t>
            </a:r>
            <a:endParaRPr lang="en-US" sz="1801" dirty="0"/>
          </a:p>
        </p:txBody>
      </p:sp>
      <p:cxnSp>
        <p:nvCxnSpPr>
          <p:cNvPr id="42" name="Straight Arrow Connector 41"/>
          <p:cNvCxnSpPr>
            <a:stCxn id="30" idx="2"/>
            <a:endCxn id="38" idx="0"/>
          </p:cNvCxnSpPr>
          <p:nvPr/>
        </p:nvCxnSpPr>
        <p:spPr>
          <a:xfrm>
            <a:off x="3419477" y="2926519"/>
            <a:ext cx="2" cy="456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82990" y="456732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0" name="TextBox 59"/>
          <p:cNvSpPr txBox="1"/>
          <p:nvPr/>
        </p:nvSpPr>
        <p:spPr>
          <a:xfrm>
            <a:off x="2028100" y="363058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2" name="TextBox 61"/>
          <p:cNvSpPr txBox="1"/>
          <p:nvPr/>
        </p:nvSpPr>
        <p:spPr>
          <a:xfrm>
            <a:off x="2168223" y="132321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5" name="Rounded Rectangle 64"/>
          <p:cNvSpPr/>
          <p:nvPr/>
        </p:nvSpPr>
        <p:spPr>
          <a:xfrm>
            <a:off x="989243" y="9571371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7" name="Decision 26"/>
          <p:cNvSpPr/>
          <p:nvPr/>
        </p:nvSpPr>
        <p:spPr>
          <a:xfrm>
            <a:off x="2385692" y="1151731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30" name="Rectangle 29"/>
          <p:cNvSpPr/>
          <p:nvPr/>
        </p:nvSpPr>
        <p:spPr>
          <a:xfrm>
            <a:off x="2825219" y="2552813"/>
            <a:ext cx="1188513" cy="373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 = L</a:t>
            </a:r>
            <a:endParaRPr lang="en-US" sz="1801" dirty="0"/>
          </a:p>
        </p:txBody>
      </p:sp>
      <p:cxnSp>
        <p:nvCxnSpPr>
          <p:cNvPr id="31" name="Straight Arrow Connector 30"/>
          <p:cNvCxnSpPr>
            <a:stCxn id="27" idx="2"/>
            <a:endCxn id="30" idx="0"/>
          </p:cNvCxnSpPr>
          <p:nvPr/>
        </p:nvCxnSpPr>
        <p:spPr>
          <a:xfrm>
            <a:off x="3419476" y="2115537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Decision 33"/>
          <p:cNvSpPr/>
          <p:nvPr/>
        </p:nvSpPr>
        <p:spPr>
          <a:xfrm>
            <a:off x="2315303" y="5884404"/>
            <a:ext cx="221099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已经</a:t>
            </a:r>
            <a:r>
              <a:rPr lang="zh-CN" altLang="en-US" sz="1801"/>
              <a:t>遍历整张表？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2476658" y="5123708"/>
            <a:ext cx="1880150" cy="38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-&gt;next</a:t>
            </a:r>
            <a:endParaRPr lang="en-US" sz="1801" dirty="0"/>
          </a:p>
        </p:txBody>
      </p:sp>
      <p:cxnSp>
        <p:nvCxnSpPr>
          <p:cNvPr id="50" name="Straight Arrow Connector 49"/>
          <p:cNvCxnSpPr>
            <a:stCxn id="38" idx="2"/>
            <a:endCxn id="48" idx="0"/>
          </p:cNvCxnSpPr>
          <p:nvPr/>
        </p:nvCxnSpPr>
        <p:spPr>
          <a:xfrm flipH="1">
            <a:off x="3416731" y="4591690"/>
            <a:ext cx="2745" cy="53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8" idx="3"/>
            <a:endCxn id="38" idx="3"/>
          </p:cNvCxnSpPr>
          <p:nvPr/>
        </p:nvCxnSpPr>
        <p:spPr>
          <a:xfrm flipV="1">
            <a:off x="4356806" y="3987549"/>
            <a:ext cx="236773" cy="1327482"/>
          </a:xfrm>
          <a:prstGeom prst="bentConnector3">
            <a:avLst>
              <a:gd name="adj1" fmla="val 1965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8" idx="1"/>
            <a:endCxn id="34" idx="0"/>
          </p:cNvCxnSpPr>
          <p:nvPr/>
        </p:nvCxnSpPr>
        <p:spPr>
          <a:xfrm rot="10800000" flipH="1" flipV="1">
            <a:off x="2245372" y="3987546"/>
            <a:ext cx="1175426" cy="1896857"/>
          </a:xfrm>
          <a:prstGeom prst="bentConnector4">
            <a:avLst>
              <a:gd name="adj1" fmla="val -24310"/>
              <a:gd name="adj2" fmla="val 885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4" idx="1"/>
            <a:endCxn id="65" idx="0"/>
          </p:cNvCxnSpPr>
          <p:nvPr/>
        </p:nvCxnSpPr>
        <p:spPr>
          <a:xfrm rot="10800000" flipV="1">
            <a:off x="1486200" y="6356612"/>
            <a:ext cx="829100" cy="3214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Decision 66"/>
          <p:cNvSpPr/>
          <p:nvPr/>
        </p:nvSpPr>
        <p:spPr>
          <a:xfrm>
            <a:off x="2370819" y="7271803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zh-CN" altLang="en-US" sz="1801" dirty="0"/>
              <a:t>指向表尾？</a:t>
            </a:r>
            <a:endParaRPr lang="en-US" sz="1801" dirty="0"/>
          </a:p>
        </p:txBody>
      </p:sp>
      <p:cxnSp>
        <p:nvCxnSpPr>
          <p:cNvPr id="70" name="Straight Arrow Connector 69"/>
          <p:cNvCxnSpPr>
            <a:stCxn id="34" idx="2"/>
            <a:endCxn id="67" idx="0"/>
          </p:cNvCxnSpPr>
          <p:nvPr/>
        </p:nvCxnSpPr>
        <p:spPr>
          <a:xfrm flipH="1">
            <a:off x="3419474" y="6828824"/>
            <a:ext cx="1323" cy="442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088356" y="606126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6" name="TextBox 75"/>
          <p:cNvSpPr txBox="1"/>
          <p:nvPr/>
        </p:nvSpPr>
        <p:spPr>
          <a:xfrm>
            <a:off x="3440524" y="678020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78" name="Elbow Connector 77"/>
          <p:cNvCxnSpPr>
            <a:stCxn id="67" idx="1"/>
            <a:endCxn id="65" idx="0"/>
          </p:cNvCxnSpPr>
          <p:nvPr/>
        </p:nvCxnSpPr>
        <p:spPr>
          <a:xfrm rot="10800000" flipV="1">
            <a:off x="1486201" y="7744012"/>
            <a:ext cx="884618" cy="18273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158363" y="744175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2" name="Rectangle 81"/>
          <p:cNvSpPr/>
          <p:nvPr/>
        </p:nvSpPr>
        <p:spPr>
          <a:xfrm>
            <a:off x="2534666" y="8637852"/>
            <a:ext cx="1769617" cy="682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-&gt;next-&gt;data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83" name="Straight Arrow Connector 82"/>
          <p:cNvCxnSpPr>
            <a:stCxn id="67" idx="2"/>
            <a:endCxn id="82" idx="0"/>
          </p:cNvCxnSpPr>
          <p:nvPr/>
        </p:nvCxnSpPr>
        <p:spPr>
          <a:xfrm>
            <a:off x="3419474" y="8216223"/>
            <a:ext cx="0" cy="42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922519" y="9680959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87" name="TextBox 86"/>
          <p:cNvSpPr txBox="1"/>
          <p:nvPr/>
        </p:nvSpPr>
        <p:spPr>
          <a:xfrm>
            <a:off x="3412605" y="81538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88" name="Straight Arrow Connector 87"/>
          <p:cNvCxnSpPr>
            <a:stCxn id="82" idx="2"/>
            <a:endCxn id="86" idx="0"/>
          </p:cNvCxnSpPr>
          <p:nvPr/>
        </p:nvCxnSpPr>
        <p:spPr>
          <a:xfrm>
            <a:off x="3419475" y="9320123"/>
            <a:ext cx="2" cy="360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081409" y="197621"/>
            <a:ext cx="2434191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ALGraph.InsertVex</a:t>
            </a:r>
            <a:r>
              <a:rPr lang="en-US" altLang="zh-CN" sz="1801" dirty="0" smtClean="0"/>
              <a:t>(data)</a:t>
            </a:r>
            <a:endParaRPr lang="en-US" sz="1801" dirty="0"/>
          </a:p>
        </p:txBody>
      </p:sp>
      <p:sp>
        <p:nvSpPr>
          <p:cNvPr id="35" name="Decision 34"/>
          <p:cNvSpPr/>
          <p:nvPr/>
        </p:nvSpPr>
        <p:spPr>
          <a:xfrm>
            <a:off x="6316959" y="1210774"/>
            <a:ext cx="5963088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顶点数量已经达到最大，即</a:t>
            </a:r>
            <a:endParaRPr lang="en-US" altLang="zh-CN" sz="1801" dirty="0" smtClean="0"/>
          </a:p>
          <a:p>
            <a:pPr algn="ctr"/>
            <a:r>
              <a:rPr lang="en-US" altLang="zh-CN" sz="1801" dirty="0" err="1" smtClean="0"/>
              <a:t>vexnum</a:t>
            </a:r>
            <a:r>
              <a:rPr lang="en-US" altLang="zh-CN" sz="1801" dirty="0" smtClean="0"/>
              <a:t> == MAX_VERT_NUM</a:t>
            </a:r>
            <a:r>
              <a:rPr lang="zh-CN" altLang="en-US" sz="1801" dirty="0" smtClean="0"/>
              <a:t>？</a:t>
            </a:r>
            <a:endParaRPr lang="en-US" sz="1801" dirty="0"/>
          </a:p>
        </p:txBody>
      </p:sp>
      <p:cxnSp>
        <p:nvCxnSpPr>
          <p:cNvPr id="36" name="Straight Arrow Connector 35"/>
          <p:cNvCxnSpPr>
            <a:stCxn id="33" idx="2"/>
            <a:endCxn id="35" idx="0"/>
          </p:cNvCxnSpPr>
          <p:nvPr/>
        </p:nvCxnSpPr>
        <p:spPr>
          <a:xfrm flipH="1">
            <a:off x="9298503" y="714455"/>
            <a:ext cx="2" cy="496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Decision 36"/>
          <p:cNvSpPr/>
          <p:nvPr/>
        </p:nvSpPr>
        <p:spPr>
          <a:xfrm>
            <a:off x="7055036" y="2670899"/>
            <a:ext cx="4486933" cy="83059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图中还没有顶点，即</a:t>
            </a:r>
            <a:endParaRPr lang="en-US" altLang="zh-CN" sz="1801" dirty="0" smtClean="0"/>
          </a:p>
          <a:p>
            <a:pPr algn="ctr"/>
            <a:r>
              <a:rPr lang="en-US" altLang="zh-CN" sz="1801" dirty="0" err="1" smtClean="0"/>
              <a:t>vexnum</a:t>
            </a:r>
            <a:r>
              <a:rPr lang="en-US" altLang="zh-CN" sz="1801" dirty="0" smtClean="0"/>
              <a:t> == 0</a:t>
            </a:r>
            <a:r>
              <a:rPr lang="zh-CN" altLang="en-US" sz="1801" dirty="0" smtClean="0"/>
              <a:t>？</a:t>
            </a:r>
            <a:endParaRPr lang="en-US" sz="1801" dirty="0"/>
          </a:p>
        </p:txBody>
      </p:sp>
      <p:cxnSp>
        <p:nvCxnSpPr>
          <p:cNvPr id="40" name="Straight Arrow Connector 39"/>
          <p:cNvCxnSpPr>
            <a:stCxn id="35" idx="2"/>
            <a:endCxn id="37" idx="0"/>
          </p:cNvCxnSpPr>
          <p:nvPr/>
        </p:nvCxnSpPr>
        <p:spPr>
          <a:xfrm>
            <a:off x="9298503" y="2174580"/>
            <a:ext cx="0" cy="496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329861" y="3997810"/>
            <a:ext cx="1937281" cy="381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从</a:t>
            </a:r>
            <a:r>
              <a:rPr lang="en-US" altLang="zh-CN" sz="1801" dirty="0" smtClean="0"/>
              <a:t>0</a:t>
            </a:r>
            <a:r>
              <a:rPr lang="zh-CN" altLang="en-US" sz="1801" dirty="0" smtClean="0"/>
              <a:t>开始赋标示域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11278463" y="3863924"/>
            <a:ext cx="2724958" cy="663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令新顶点标示域为前一个顶点的标示域值</a:t>
            </a:r>
            <a:r>
              <a:rPr lang="zh-CN" altLang="en-US" sz="1801" smtClean="0"/>
              <a:t>加一</a:t>
            </a:r>
            <a:endParaRPr lang="en-US" altLang="zh-CN" sz="1801" dirty="0" smtClean="0"/>
          </a:p>
        </p:txBody>
      </p:sp>
      <p:cxnSp>
        <p:nvCxnSpPr>
          <p:cNvPr id="45" name="Straight Arrow Connector 44"/>
          <p:cNvCxnSpPr>
            <a:stCxn id="37" idx="2"/>
            <a:endCxn id="43" idx="0"/>
          </p:cNvCxnSpPr>
          <p:nvPr/>
        </p:nvCxnSpPr>
        <p:spPr>
          <a:xfrm flipH="1">
            <a:off x="9298502" y="3501491"/>
            <a:ext cx="1" cy="496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7" idx="3"/>
            <a:endCxn id="44" idx="0"/>
          </p:cNvCxnSpPr>
          <p:nvPr/>
        </p:nvCxnSpPr>
        <p:spPr>
          <a:xfrm>
            <a:off x="11541969" y="3086195"/>
            <a:ext cx="1098973" cy="7777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5399440" y="7455673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53" name="Elbow Connector 52"/>
          <p:cNvCxnSpPr>
            <a:stCxn id="35" idx="1"/>
            <a:endCxn id="52" idx="0"/>
          </p:cNvCxnSpPr>
          <p:nvPr/>
        </p:nvCxnSpPr>
        <p:spPr>
          <a:xfrm rot="10800000" flipV="1">
            <a:off x="5896397" y="1692677"/>
            <a:ext cx="420562" cy="57629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53150" y="13144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298501" y="213797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87984" y="349804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Y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471729" y="278443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958287" y="4994987"/>
            <a:ext cx="2680432" cy="4297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</a:t>
            </a:r>
            <a:r>
              <a:rPr lang="en-US" altLang="zh-CN" sz="1801" dirty="0" smtClean="0"/>
              <a:t>data</a:t>
            </a:r>
            <a:r>
              <a:rPr lang="zh-CN" altLang="en-US" sz="1801" dirty="0" smtClean="0"/>
              <a:t>赋给新顶点数据域</a:t>
            </a:r>
            <a:endParaRPr lang="en-US" sz="1801" dirty="0"/>
          </a:p>
        </p:txBody>
      </p:sp>
      <p:cxnSp>
        <p:nvCxnSpPr>
          <p:cNvPr id="64" name="Elbow Connector 63"/>
          <p:cNvCxnSpPr>
            <a:stCxn id="44" idx="2"/>
            <a:endCxn id="63" idx="0"/>
          </p:cNvCxnSpPr>
          <p:nvPr/>
        </p:nvCxnSpPr>
        <p:spPr>
          <a:xfrm rot="5400000">
            <a:off x="10735959" y="3090004"/>
            <a:ext cx="467528" cy="33424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3" idx="2"/>
            <a:endCxn id="63" idx="0"/>
          </p:cNvCxnSpPr>
          <p:nvPr/>
        </p:nvCxnSpPr>
        <p:spPr>
          <a:xfrm>
            <a:off x="9298502" y="4379055"/>
            <a:ext cx="1" cy="615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709787" y="5893803"/>
            <a:ext cx="3177432" cy="456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初始化新顶点弧</a:t>
            </a:r>
            <a:r>
              <a:rPr lang="zh-CN" altLang="en-US" sz="1801" smtClean="0"/>
              <a:t>链表指针为空</a:t>
            </a:r>
            <a:endParaRPr lang="en-US" sz="1801" dirty="0"/>
          </a:p>
        </p:txBody>
      </p:sp>
      <p:cxnSp>
        <p:nvCxnSpPr>
          <p:cNvPr id="73" name="Straight Arrow Connector 72"/>
          <p:cNvCxnSpPr>
            <a:stCxn id="63" idx="2"/>
            <a:endCxn id="72" idx="0"/>
          </p:cNvCxnSpPr>
          <p:nvPr/>
        </p:nvCxnSpPr>
        <p:spPr>
          <a:xfrm>
            <a:off x="9298503" y="5424716"/>
            <a:ext cx="0" cy="469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8681669" y="6778767"/>
            <a:ext cx="1233668" cy="399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vexnum</a:t>
            </a:r>
            <a:r>
              <a:rPr lang="en-US" altLang="zh-CN" sz="1801" dirty="0" smtClean="0"/>
              <a:t>++</a:t>
            </a:r>
            <a:endParaRPr lang="en-US" sz="1801" dirty="0"/>
          </a:p>
        </p:txBody>
      </p:sp>
      <p:cxnSp>
        <p:nvCxnSpPr>
          <p:cNvPr id="79" name="Straight Arrow Connector 78"/>
          <p:cNvCxnSpPr>
            <a:stCxn id="72" idx="2"/>
            <a:endCxn id="77" idx="0"/>
          </p:cNvCxnSpPr>
          <p:nvPr/>
        </p:nvCxnSpPr>
        <p:spPr>
          <a:xfrm>
            <a:off x="9298503" y="6350214"/>
            <a:ext cx="0" cy="428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8801546" y="7607064"/>
            <a:ext cx="993914" cy="3719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OK</a:t>
            </a:r>
            <a:endParaRPr lang="en-US" sz="1801" dirty="0"/>
          </a:p>
        </p:txBody>
      </p:sp>
      <p:cxnSp>
        <p:nvCxnSpPr>
          <p:cNvPr id="90" name="Straight Arrow Connector 89"/>
          <p:cNvCxnSpPr>
            <a:stCxn id="77" idx="2"/>
            <a:endCxn id="84" idx="0"/>
          </p:cNvCxnSpPr>
          <p:nvPr/>
        </p:nvCxnSpPr>
        <p:spPr>
          <a:xfrm>
            <a:off x="9298503" y="7178511"/>
            <a:ext cx="0" cy="428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050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ounded Rectangle 243"/>
          <p:cNvSpPr/>
          <p:nvPr/>
        </p:nvSpPr>
        <p:spPr>
          <a:xfrm>
            <a:off x="10302456" y="6038007"/>
            <a:ext cx="3736485" cy="2063020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11" name="Rounded Rectangle 210"/>
          <p:cNvSpPr/>
          <p:nvPr/>
        </p:nvSpPr>
        <p:spPr>
          <a:xfrm>
            <a:off x="10482568" y="1151731"/>
            <a:ext cx="3381449" cy="3733551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186" name="Rounded Rectangle 185"/>
          <p:cNvSpPr/>
          <p:nvPr/>
        </p:nvSpPr>
        <p:spPr>
          <a:xfrm>
            <a:off x="2232336" y="4300479"/>
            <a:ext cx="7662774" cy="7047878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6" name="Rounded Rectangle 55"/>
          <p:cNvSpPr/>
          <p:nvPr/>
        </p:nvSpPr>
        <p:spPr>
          <a:xfrm>
            <a:off x="3434693" y="197621"/>
            <a:ext cx="232335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ALGraph.DeleteVex</a:t>
            </a:r>
            <a:r>
              <a:rPr lang="en-US" altLang="zh-CN" sz="1801" dirty="0" smtClean="0"/>
              <a:t>(v)</a:t>
            </a:r>
            <a:endParaRPr lang="en-US" sz="1801" dirty="0"/>
          </a:p>
        </p:txBody>
      </p:sp>
      <p:sp>
        <p:nvSpPr>
          <p:cNvPr id="59" name="Rectangle 58"/>
          <p:cNvSpPr/>
          <p:nvPr/>
        </p:nvSpPr>
        <p:spPr>
          <a:xfrm>
            <a:off x="3046457" y="1151731"/>
            <a:ext cx="3099826" cy="958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调用</a:t>
            </a:r>
            <a:r>
              <a:rPr lang="en-US" altLang="zh-CN" sz="1801" dirty="0" err="1" smtClean="0"/>
              <a:t>ALGraph.LocateVex</a:t>
            </a:r>
            <a:r>
              <a:rPr lang="en-US" altLang="zh-CN" sz="1801" dirty="0" smtClean="0"/>
              <a:t>(v)</a:t>
            </a:r>
            <a:r>
              <a:rPr lang="zh-CN" altLang="en-US" sz="1801" dirty="0" smtClean="0"/>
              <a:t>查找顶点在</a:t>
            </a:r>
            <a:r>
              <a:rPr lang="en-US" altLang="zh-CN" sz="1801" dirty="0" err="1" smtClean="0"/>
              <a:t>ALGraph.vertices</a:t>
            </a:r>
            <a:r>
              <a:rPr lang="zh-CN" altLang="en-US" sz="1801" dirty="0" smtClean="0"/>
              <a:t>中的位序，令</a:t>
            </a:r>
            <a:r>
              <a:rPr lang="en-US" altLang="zh-CN" sz="1801" dirty="0" smtClean="0"/>
              <a:t>vex</a:t>
            </a:r>
            <a:r>
              <a:rPr lang="zh-CN" altLang="en-US" sz="1801" dirty="0" smtClean="0"/>
              <a:t>为其返回值</a:t>
            </a:r>
            <a:endParaRPr lang="en-US" sz="1801" dirty="0"/>
          </a:p>
        </p:txBody>
      </p:sp>
      <p:cxnSp>
        <p:nvCxnSpPr>
          <p:cNvPr id="69" name="Straight Arrow Connector 68"/>
          <p:cNvCxnSpPr>
            <a:stCxn id="56" idx="2"/>
            <a:endCxn id="59" idx="0"/>
          </p:cNvCxnSpPr>
          <p:nvPr/>
        </p:nvCxnSpPr>
        <p:spPr>
          <a:xfrm flipH="1">
            <a:off x="4596370" y="714455"/>
            <a:ext cx="1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Decision 73"/>
          <p:cNvSpPr/>
          <p:nvPr/>
        </p:nvSpPr>
        <p:spPr>
          <a:xfrm>
            <a:off x="3496883" y="2477495"/>
            <a:ext cx="2198973" cy="58709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查找成功？</a:t>
            </a:r>
            <a:endParaRPr lang="en-US" sz="1801" dirty="0"/>
          </a:p>
        </p:txBody>
      </p:sp>
      <p:cxnSp>
        <p:nvCxnSpPr>
          <p:cNvPr id="75" name="Straight Arrow Connector 74"/>
          <p:cNvCxnSpPr>
            <a:stCxn id="59" idx="2"/>
            <a:endCxn id="74" idx="0"/>
          </p:cNvCxnSpPr>
          <p:nvPr/>
        </p:nvCxnSpPr>
        <p:spPr>
          <a:xfrm>
            <a:off x="4596370" y="2110079"/>
            <a:ext cx="0" cy="367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831076" y="9571371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85" name="Rectangle 84"/>
          <p:cNvSpPr/>
          <p:nvPr/>
        </p:nvSpPr>
        <p:spPr>
          <a:xfrm>
            <a:off x="3749497" y="3432008"/>
            <a:ext cx="1693744" cy="656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还原为下标值：</a:t>
            </a:r>
            <a:endParaRPr lang="en-US" altLang="zh-CN" sz="1801" dirty="0" smtClean="0"/>
          </a:p>
          <a:p>
            <a:pPr algn="ctr"/>
            <a:r>
              <a:rPr lang="en-US" altLang="zh-CN" sz="1801" dirty="0" smtClean="0"/>
              <a:t>vex--</a:t>
            </a:r>
            <a:endParaRPr lang="en-US" sz="1801" dirty="0"/>
          </a:p>
        </p:txBody>
      </p:sp>
      <p:cxnSp>
        <p:nvCxnSpPr>
          <p:cNvPr id="89" name="Straight Arrow Connector 88"/>
          <p:cNvCxnSpPr>
            <a:stCxn id="74" idx="2"/>
            <a:endCxn id="85" idx="0"/>
          </p:cNvCxnSpPr>
          <p:nvPr/>
        </p:nvCxnSpPr>
        <p:spPr>
          <a:xfrm flipH="1">
            <a:off x="4596369" y="3064592"/>
            <a:ext cx="1" cy="367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74" idx="1"/>
            <a:endCxn id="80" idx="0"/>
          </p:cNvCxnSpPr>
          <p:nvPr/>
        </p:nvCxnSpPr>
        <p:spPr>
          <a:xfrm rot="10800000" flipV="1">
            <a:off x="1328033" y="2771043"/>
            <a:ext cx="2168850" cy="68003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67820" y="242327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96369" y="306267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</a:p>
        </p:txBody>
      </p:sp>
      <p:sp>
        <p:nvSpPr>
          <p:cNvPr id="93" name="Decision 92"/>
          <p:cNvSpPr/>
          <p:nvPr/>
        </p:nvSpPr>
        <p:spPr>
          <a:xfrm>
            <a:off x="2843089" y="4455536"/>
            <a:ext cx="3506561" cy="8594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遍历</a:t>
            </a:r>
            <a:r>
              <a:rPr lang="en-US" altLang="zh-CN" sz="1801" dirty="0" err="1" smtClean="0"/>
              <a:t>ALGraph.vertices</a:t>
            </a:r>
            <a:r>
              <a:rPr lang="zh-CN" altLang="en-US" sz="1801" dirty="0" smtClean="0"/>
              <a:t>结束？</a:t>
            </a:r>
            <a:endParaRPr lang="en-US" sz="1801" dirty="0"/>
          </a:p>
        </p:txBody>
      </p:sp>
      <p:cxnSp>
        <p:nvCxnSpPr>
          <p:cNvPr id="94" name="Straight Arrow Connector 93"/>
          <p:cNvCxnSpPr>
            <a:stCxn id="85" idx="2"/>
            <a:endCxn id="93" idx="0"/>
          </p:cNvCxnSpPr>
          <p:nvPr/>
        </p:nvCxnSpPr>
        <p:spPr>
          <a:xfrm>
            <a:off x="4596369" y="4088120"/>
            <a:ext cx="1" cy="367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Decision 95"/>
          <p:cNvSpPr/>
          <p:nvPr/>
        </p:nvSpPr>
        <p:spPr>
          <a:xfrm>
            <a:off x="3185329" y="5772613"/>
            <a:ext cx="2822081" cy="88137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当前遍历到的顶点为要删除的顶点？</a:t>
            </a:r>
            <a:endParaRPr lang="en-US" sz="1801" dirty="0"/>
          </a:p>
        </p:txBody>
      </p:sp>
      <p:cxnSp>
        <p:nvCxnSpPr>
          <p:cNvPr id="98" name="Straight Arrow Connector 97"/>
          <p:cNvCxnSpPr>
            <a:stCxn id="93" idx="2"/>
            <a:endCxn id="96" idx="0"/>
          </p:cNvCxnSpPr>
          <p:nvPr/>
        </p:nvCxnSpPr>
        <p:spPr>
          <a:xfrm>
            <a:off x="4596370" y="5315030"/>
            <a:ext cx="0" cy="457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59499" y="531963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sp>
        <p:nvSpPr>
          <p:cNvPr id="99" name="Decision 98"/>
          <p:cNvSpPr/>
          <p:nvPr/>
        </p:nvSpPr>
        <p:spPr>
          <a:xfrm>
            <a:off x="2967694" y="7109921"/>
            <a:ext cx="3257350" cy="9911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当前顶点弧链表第一个节点需要删除？</a:t>
            </a:r>
            <a:endParaRPr lang="en-US" sz="1801" dirty="0"/>
          </a:p>
        </p:txBody>
      </p:sp>
      <p:sp>
        <p:nvSpPr>
          <p:cNvPr id="100" name="Rectangle 99"/>
          <p:cNvSpPr/>
          <p:nvPr/>
        </p:nvSpPr>
        <p:spPr>
          <a:xfrm>
            <a:off x="3434693" y="8582471"/>
            <a:ext cx="2323355" cy="417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删除链表</a:t>
            </a:r>
            <a:r>
              <a:rPr lang="zh-CN" altLang="en-US" sz="1801" smtClean="0"/>
              <a:t>第一个元素</a:t>
            </a:r>
            <a:endParaRPr lang="en-US" sz="1801" dirty="0"/>
          </a:p>
        </p:txBody>
      </p:sp>
      <p:cxnSp>
        <p:nvCxnSpPr>
          <p:cNvPr id="101" name="Straight Arrow Connector 100"/>
          <p:cNvCxnSpPr>
            <a:stCxn id="99" idx="2"/>
            <a:endCxn id="100" idx="0"/>
          </p:cNvCxnSpPr>
          <p:nvPr/>
        </p:nvCxnSpPr>
        <p:spPr>
          <a:xfrm>
            <a:off x="4596369" y="8101028"/>
            <a:ext cx="2" cy="481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2"/>
            <a:endCxn id="99" idx="0"/>
          </p:cNvCxnSpPr>
          <p:nvPr/>
        </p:nvCxnSpPr>
        <p:spPr>
          <a:xfrm flipH="1">
            <a:off x="4596369" y="6653983"/>
            <a:ext cx="1" cy="455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3552981" y="9348117"/>
            <a:ext cx="2086776" cy="665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令原第二个元素为现链表</a:t>
            </a:r>
            <a:r>
              <a:rPr lang="zh-CN" altLang="en-US" sz="1801" smtClean="0"/>
              <a:t>第一个元素</a:t>
            </a:r>
            <a:endParaRPr lang="en-US" sz="1801" dirty="0"/>
          </a:p>
        </p:txBody>
      </p:sp>
      <p:cxnSp>
        <p:nvCxnSpPr>
          <p:cNvPr id="105" name="Straight Arrow Connector 104"/>
          <p:cNvCxnSpPr>
            <a:stCxn id="100" idx="2"/>
            <a:endCxn id="104" idx="0"/>
          </p:cNvCxnSpPr>
          <p:nvPr/>
        </p:nvCxnSpPr>
        <p:spPr>
          <a:xfrm flipH="1">
            <a:off x="4596369" y="9000106"/>
            <a:ext cx="2" cy="348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93" idx="1"/>
          </p:cNvCxnSpPr>
          <p:nvPr/>
        </p:nvCxnSpPr>
        <p:spPr>
          <a:xfrm rot="10800000" flipV="1">
            <a:off x="1895489" y="4885282"/>
            <a:ext cx="947600" cy="1365983"/>
          </a:xfrm>
          <a:prstGeom prst="bentConnector2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96" idx="3"/>
            <a:endCxn id="93" idx="3"/>
          </p:cNvCxnSpPr>
          <p:nvPr/>
        </p:nvCxnSpPr>
        <p:spPr>
          <a:xfrm flipV="1">
            <a:off x="6007410" y="4885283"/>
            <a:ext cx="342240" cy="1328015"/>
          </a:xfrm>
          <a:prstGeom prst="bentConnector3">
            <a:avLst>
              <a:gd name="adj1" fmla="val 20973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04" idx="2"/>
            <a:endCxn id="99" idx="1"/>
          </p:cNvCxnSpPr>
          <p:nvPr/>
        </p:nvCxnSpPr>
        <p:spPr>
          <a:xfrm rot="5400000" flipH="1">
            <a:off x="2577869" y="7995301"/>
            <a:ext cx="2408326" cy="1628675"/>
          </a:xfrm>
          <a:prstGeom prst="bentConnector4">
            <a:avLst>
              <a:gd name="adj1" fmla="val -9492"/>
              <a:gd name="adj2" fmla="val 1199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694653" y="45408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569827" y="663019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962467" y="588798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4569827" y="810102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178404" y="727469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690354" y="10482238"/>
            <a:ext cx="2323355" cy="417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从链表中</a:t>
            </a:r>
            <a:r>
              <a:rPr lang="zh-CN" altLang="en-US" sz="1801" smtClean="0"/>
              <a:t>删除该节点</a:t>
            </a:r>
            <a:endParaRPr lang="en-US" sz="1801" dirty="0"/>
          </a:p>
        </p:txBody>
      </p:sp>
      <p:sp>
        <p:nvSpPr>
          <p:cNvPr id="130" name="Decision 129"/>
          <p:cNvSpPr/>
          <p:nvPr/>
        </p:nvSpPr>
        <p:spPr>
          <a:xfrm>
            <a:off x="6294348" y="7882838"/>
            <a:ext cx="3115370" cy="8594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遍历当前顶点弧</a:t>
            </a:r>
            <a:r>
              <a:rPr lang="zh-CN" altLang="en-US" sz="1801" smtClean="0"/>
              <a:t>链表结束？</a:t>
            </a:r>
            <a:endParaRPr lang="en-US" sz="1801" dirty="0"/>
          </a:p>
        </p:txBody>
      </p:sp>
      <p:sp>
        <p:nvSpPr>
          <p:cNvPr id="135" name="Decision 134"/>
          <p:cNvSpPr/>
          <p:nvPr/>
        </p:nvSpPr>
        <p:spPr>
          <a:xfrm>
            <a:off x="6513937" y="9159175"/>
            <a:ext cx="2676191" cy="83258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</a:t>
            </a:r>
            <a:r>
              <a:rPr lang="zh-CN" altLang="en-US" sz="1801" smtClean="0"/>
              <a:t>弧节点需要删除？</a:t>
            </a:r>
            <a:endParaRPr lang="en-US" sz="1801" dirty="0"/>
          </a:p>
        </p:txBody>
      </p:sp>
      <p:cxnSp>
        <p:nvCxnSpPr>
          <p:cNvPr id="136" name="Straight Arrow Connector 135"/>
          <p:cNvCxnSpPr>
            <a:stCxn id="130" idx="2"/>
            <a:endCxn id="135" idx="0"/>
          </p:cNvCxnSpPr>
          <p:nvPr/>
        </p:nvCxnSpPr>
        <p:spPr>
          <a:xfrm>
            <a:off x="7852033" y="8742332"/>
            <a:ext cx="0" cy="416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5" idx="2"/>
            <a:endCxn id="129" idx="0"/>
          </p:cNvCxnSpPr>
          <p:nvPr/>
        </p:nvCxnSpPr>
        <p:spPr>
          <a:xfrm flipH="1">
            <a:off x="7852032" y="9991759"/>
            <a:ext cx="1" cy="490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852031" y="10015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cxnSp>
        <p:nvCxnSpPr>
          <p:cNvPr id="146" name="Elbow Connector 145"/>
          <p:cNvCxnSpPr>
            <a:stCxn id="135" idx="1"/>
            <a:endCxn id="130" idx="1"/>
          </p:cNvCxnSpPr>
          <p:nvPr/>
        </p:nvCxnSpPr>
        <p:spPr>
          <a:xfrm rot="10800000">
            <a:off x="6294349" y="8312585"/>
            <a:ext cx="219589" cy="1262882"/>
          </a:xfrm>
          <a:prstGeom prst="bentConnector3">
            <a:avLst>
              <a:gd name="adj1" fmla="val 20410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294348" y="924509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en-US"/>
          </a:p>
        </p:txBody>
      </p:sp>
      <p:cxnSp>
        <p:nvCxnSpPr>
          <p:cNvPr id="170" name="Elbow Connector 169"/>
          <p:cNvCxnSpPr>
            <a:stCxn id="99" idx="3"/>
            <a:endCxn id="130" idx="0"/>
          </p:cNvCxnSpPr>
          <p:nvPr/>
        </p:nvCxnSpPr>
        <p:spPr>
          <a:xfrm>
            <a:off x="6225044" y="7605475"/>
            <a:ext cx="1626989" cy="2773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30" idx="3"/>
            <a:endCxn id="93" idx="3"/>
          </p:cNvCxnSpPr>
          <p:nvPr/>
        </p:nvCxnSpPr>
        <p:spPr>
          <a:xfrm flipH="1" flipV="1">
            <a:off x="6349650" y="4885283"/>
            <a:ext cx="3060068" cy="3427302"/>
          </a:xfrm>
          <a:prstGeom prst="bentConnector3">
            <a:avLst>
              <a:gd name="adj1" fmla="val -74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9316582" y="800996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Y</a:t>
            </a:r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7839028" y="868889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en-US" dirty="0"/>
          </a:p>
        </p:txBody>
      </p:sp>
      <p:cxnSp>
        <p:nvCxnSpPr>
          <p:cNvPr id="179" name="Elbow Connector 178"/>
          <p:cNvCxnSpPr>
            <a:stCxn id="129" idx="2"/>
            <a:endCxn id="130" idx="1"/>
          </p:cNvCxnSpPr>
          <p:nvPr/>
        </p:nvCxnSpPr>
        <p:spPr>
          <a:xfrm rot="5400000" flipH="1">
            <a:off x="5779546" y="8827387"/>
            <a:ext cx="2587288" cy="1557684"/>
          </a:xfrm>
          <a:prstGeom prst="bentConnector4">
            <a:avLst>
              <a:gd name="adj1" fmla="val -8836"/>
              <a:gd name="adj2" fmla="val 1146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7171503" y="3935899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（删除以</a:t>
            </a:r>
            <a:r>
              <a:rPr lang="en-US" altLang="zh-CN" dirty="0" smtClean="0"/>
              <a:t>v</a:t>
            </a:r>
            <a:r>
              <a:rPr lang="zh-CN" altLang="en-US" dirty="0" smtClean="0"/>
              <a:t>为弧头的弧）</a:t>
            </a:r>
            <a:endParaRPr lang="en-US" dirty="0"/>
          </a:p>
        </p:txBody>
      </p:sp>
      <p:cxnSp>
        <p:nvCxnSpPr>
          <p:cNvPr id="188" name="Straight Arrow Connector 187"/>
          <p:cNvCxnSpPr>
            <a:endCxn id="189" idx="0"/>
          </p:cNvCxnSpPr>
          <p:nvPr/>
        </p:nvCxnSpPr>
        <p:spPr>
          <a:xfrm>
            <a:off x="12225944" y="698830"/>
            <a:ext cx="2" cy="64094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9" name="Decision 188"/>
          <p:cNvSpPr/>
          <p:nvPr/>
        </p:nvSpPr>
        <p:spPr>
          <a:xfrm>
            <a:off x="10889914" y="1339770"/>
            <a:ext cx="2672063" cy="94401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当前顶点</a:t>
            </a:r>
            <a:r>
              <a:rPr lang="en-US" altLang="zh-CN" sz="1801" dirty="0" smtClean="0"/>
              <a:t>v</a:t>
            </a:r>
            <a:r>
              <a:rPr lang="zh-CN" altLang="en-US" sz="1801" dirty="0" smtClean="0"/>
              <a:t>弧链表非空？</a:t>
            </a:r>
            <a:endParaRPr lang="en-US" sz="1801" dirty="0"/>
          </a:p>
        </p:txBody>
      </p:sp>
      <p:sp>
        <p:nvSpPr>
          <p:cNvPr id="190" name="Rectangle 189"/>
          <p:cNvSpPr/>
          <p:nvPr/>
        </p:nvSpPr>
        <p:spPr>
          <a:xfrm>
            <a:off x="11064268" y="2754674"/>
            <a:ext cx="2323355" cy="417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删除链表</a:t>
            </a:r>
            <a:r>
              <a:rPr lang="zh-CN" altLang="en-US" sz="1801" smtClean="0"/>
              <a:t>第一个元素</a:t>
            </a:r>
            <a:endParaRPr lang="en-US" sz="1801" dirty="0"/>
          </a:p>
        </p:txBody>
      </p:sp>
      <p:cxnSp>
        <p:nvCxnSpPr>
          <p:cNvPr id="191" name="Straight Arrow Connector 190"/>
          <p:cNvCxnSpPr>
            <a:stCxn id="189" idx="2"/>
          </p:cNvCxnSpPr>
          <p:nvPr/>
        </p:nvCxnSpPr>
        <p:spPr>
          <a:xfrm>
            <a:off x="12225946" y="2283786"/>
            <a:ext cx="0" cy="470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11182556" y="3520320"/>
            <a:ext cx="2086776" cy="884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令原第一个元素指向的下一个地址为第一个元素的地址</a:t>
            </a:r>
            <a:endParaRPr lang="en-US" sz="1801" dirty="0"/>
          </a:p>
        </p:txBody>
      </p:sp>
      <p:cxnSp>
        <p:nvCxnSpPr>
          <p:cNvPr id="193" name="Straight Arrow Connector 192"/>
          <p:cNvCxnSpPr>
            <a:stCxn id="190" idx="2"/>
            <a:endCxn id="192" idx="0"/>
          </p:cNvCxnSpPr>
          <p:nvPr/>
        </p:nvCxnSpPr>
        <p:spPr>
          <a:xfrm flipH="1">
            <a:off x="12225944" y="3172309"/>
            <a:ext cx="2" cy="348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192" idx="2"/>
            <a:endCxn id="189" idx="1"/>
          </p:cNvCxnSpPr>
          <p:nvPr/>
        </p:nvCxnSpPr>
        <p:spPr>
          <a:xfrm rot="5400000" flipH="1">
            <a:off x="10261519" y="2440173"/>
            <a:ext cx="2592820" cy="1336030"/>
          </a:xfrm>
          <a:prstGeom prst="bentConnector4">
            <a:avLst>
              <a:gd name="adj1" fmla="val -8817"/>
              <a:gd name="adj2" fmla="val 11711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12199402" y="227323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204" name="Rectangle 203"/>
          <p:cNvSpPr/>
          <p:nvPr/>
        </p:nvSpPr>
        <p:spPr>
          <a:xfrm>
            <a:off x="11689075" y="5338183"/>
            <a:ext cx="1073738" cy="319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vexnum</a:t>
            </a:r>
            <a:r>
              <a:rPr lang="en-US" altLang="zh-CN" sz="1801" dirty="0" smtClean="0"/>
              <a:t>--</a:t>
            </a:r>
            <a:endParaRPr lang="en-US" sz="1801" dirty="0"/>
          </a:p>
        </p:txBody>
      </p:sp>
      <p:cxnSp>
        <p:nvCxnSpPr>
          <p:cNvPr id="205" name="Elbow Connector 204"/>
          <p:cNvCxnSpPr>
            <a:stCxn id="189" idx="3"/>
            <a:endCxn id="204" idx="0"/>
          </p:cNvCxnSpPr>
          <p:nvPr/>
        </p:nvCxnSpPr>
        <p:spPr>
          <a:xfrm flipH="1">
            <a:off x="12225944" y="1811778"/>
            <a:ext cx="1336033" cy="3526405"/>
          </a:xfrm>
          <a:prstGeom prst="bentConnector4">
            <a:avLst>
              <a:gd name="adj1" fmla="val -48425"/>
              <a:gd name="adj2" fmla="val 933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12256972" y="782399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（删除以</a:t>
            </a:r>
            <a:r>
              <a:rPr lang="en-US" altLang="zh-CN" dirty="0" smtClean="0"/>
              <a:t>v</a:t>
            </a:r>
            <a:r>
              <a:rPr lang="zh-CN" altLang="en-US" dirty="0" smtClean="0"/>
              <a:t>为弧尾的弧）</a:t>
            </a:r>
            <a:endParaRPr lang="en-US" dirty="0"/>
          </a:p>
        </p:txBody>
      </p:sp>
      <p:sp>
        <p:nvSpPr>
          <p:cNvPr id="218" name="Decision 217"/>
          <p:cNvSpPr/>
          <p:nvPr/>
        </p:nvSpPr>
        <p:spPr>
          <a:xfrm>
            <a:off x="10746693" y="6285505"/>
            <a:ext cx="2958502" cy="58435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vex &lt; </a:t>
            </a:r>
            <a:r>
              <a:rPr lang="en-US" altLang="zh-CN" sz="1801" dirty="0" err="1" smtClean="0"/>
              <a:t>vexnum</a:t>
            </a:r>
            <a:r>
              <a:rPr lang="zh-CN" altLang="en-US" sz="1801" dirty="0" smtClean="0"/>
              <a:t>？</a:t>
            </a:r>
            <a:endParaRPr lang="en-US" sz="1801" dirty="0"/>
          </a:p>
        </p:txBody>
      </p:sp>
      <p:cxnSp>
        <p:nvCxnSpPr>
          <p:cNvPr id="219" name="Straight Arrow Connector 218"/>
          <p:cNvCxnSpPr>
            <a:stCxn id="204" idx="2"/>
            <a:endCxn id="218" idx="0"/>
          </p:cNvCxnSpPr>
          <p:nvPr/>
        </p:nvCxnSpPr>
        <p:spPr>
          <a:xfrm>
            <a:off x="12225944" y="5658121"/>
            <a:ext cx="0" cy="627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10724962" y="7295648"/>
            <a:ext cx="3001964" cy="403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vertices[vex] </a:t>
            </a:r>
            <a:r>
              <a:rPr lang="en-US" altLang="zh-CN" sz="1801" smtClean="0"/>
              <a:t>= vertices[vex+1]</a:t>
            </a:r>
            <a:endParaRPr lang="en-US" sz="1801" dirty="0"/>
          </a:p>
        </p:txBody>
      </p:sp>
      <p:cxnSp>
        <p:nvCxnSpPr>
          <p:cNvPr id="223" name="Straight Arrow Connector 222"/>
          <p:cNvCxnSpPr>
            <a:stCxn id="218" idx="2"/>
            <a:endCxn id="222" idx="0"/>
          </p:cNvCxnSpPr>
          <p:nvPr/>
        </p:nvCxnSpPr>
        <p:spPr>
          <a:xfrm>
            <a:off x="12225944" y="6869863"/>
            <a:ext cx="0" cy="425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12219814" y="689112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endParaRPr lang="en-US" smtClean="0"/>
          </a:p>
        </p:txBody>
      </p:sp>
      <p:cxnSp>
        <p:nvCxnSpPr>
          <p:cNvPr id="231" name="Elbow Connector 230"/>
          <p:cNvCxnSpPr>
            <a:stCxn id="218" idx="3"/>
            <a:endCxn id="235" idx="0"/>
          </p:cNvCxnSpPr>
          <p:nvPr/>
        </p:nvCxnSpPr>
        <p:spPr>
          <a:xfrm flipH="1">
            <a:off x="12219814" y="6577684"/>
            <a:ext cx="1485381" cy="2029087"/>
          </a:xfrm>
          <a:prstGeom prst="bentConnector4">
            <a:avLst>
              <a:gd name="adj1" fmla="val -42105"/>
              <a:gd name="adj2" fmla="val 8696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" name="Rounded Rectangle 234"/>
          <p:cNvSpPr/>
          <p:nvPr/>
        </p:nvSpPr>
        <p:spPr>
          <a:xfrm>
            <a:off x="11722857" y="8606771"/>
            <a:ext cx="993914" cy="417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返回</a:t>
            </a:r>
            <a:r>
              <a:rPr lang="en-US" altLang="zh-CN" sz="1801" dirty="0" smtClean="0"/>
              <a:t>OK</a:t>
            </a:r>
            <a:endParaRPr lang="en-US" sz="1801" dirty="0"/>
          </a:p>
        </p:txBody>
      </p:sp>
      <p:sp>
        <p:nvSpPr>
          <p:cNvPr id="239" name="TextBox 238"/>
          <p:cNvSpPr txBox="1"/>
          <p:nvPr/>
        </p:nvSpPr>
        <p:spPr>
          <a:xfrm>
            <a:off x="13705195" y="62512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12693343" y="5664705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（删除顶点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13530271" y="148961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en-US"/>
          </a:p>
        </p:txBody>
      </p:sp>
      <p:cxnSp>
        <p:nvCxnSpPr>
          <p:cNvPr id="252" name="Elbow Connector 251"/>
          <p:cNvCxnSpPr>
            <a:stCxn id="222" idx="2"/>
            <a:endCxn id="218" idx="1"/>
          </p:cNvCxnSpPr>
          <p:nvPr/>
        </p:nvCxnSpPr>
        <p:spPr>
          <a:xfrm rot="5400000" flipH="1">
            <a:off x="10925738" y="6398640"/>
            <a:ext cx="1121161" cy="1479251"/>
          </a:xfrm>
          <a:prstGeom prst="bentConnector4">
            <a:avLst>
              <a:gd name="adj1" fmla="val -20390"/>
              <a:gd name="adj2" fmla="val 11692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386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7831243" y="197621"/>
            <a:ext cx="2485949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ALGraph.DeleteArc</a:t>
            </a:r>
            <a:r>
              <a:rPr lang="en-US" altLang="zh-CN" sz="1801" dirty="0" smtClean="0"/>
              <a:t>(v, w)</a:t>
            </a:r>
            <a:endParaRPr lang="en-US" sz="1801" dirty="0"/>
          </a:p>
        </p:txBody>
      </p:sp>
      <p:sp>
        <p:nvSpPr>
          <p:cNvPr id="35" name="Rectangle 34"/>
          <p:cNvSpPr/>
          <p:nvPr/>
        </p:nvSpPr>
        <p:spPr>
          <a:xfrm>
            <a:off x="7630045" y="1163193"/>
            <a:ext cx="2888343" cy="689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调用</a:t>
            </a:r>
            <a:r>
              <a:rPr lang="en-US" altLang="zh-CN" sz="1801" dirty="0" err="1" smtClean="0"/>
              <a:t>ALGraph.LocateVex</a:t>
            </a:r>
            <a:r>
              <a:rPr lang="zh-CN" altLang="en-US" sz="1801" dirty="0" smtClean="0"/>
              <a:t>获取</a:t>
            </a:r>
            <a:r>
              <a:rPr lang="en-US" altLang="zh-CN" sz="1801" dirty="0" smtClean="0"/>
              <a:t>v</a:t>
            </a:r>
            <a:r>
              <a:rPr lang="zh-CN" altLang="en-US" sz="1801" dirty="0" smtClean="0"/>
              <a:t>、</a:t>
            </a:r>
            <a:r>
              <a:rPr lang="en-US" altLang="zh-CN" sz="1801" dirty="0" smtClean="0"/>
              <a:t>w</a:t>
            </a:r>
            <a:r>
              <a:rPr lang="zh-CN" altLang="en-US" sz="1801" dirty="0" smtClean="0"/>
              <a:t>在顶点数组中的位置</a:t>
            </a:r>
            <a:endParaRPr lang="en-US" sz="1801" dirty="0"/>
          </a:p>
        </p:txBody>
      </p:sp>
      <p:sp>
        <p:nvSpPr>
          <p:cNvPr id="36" name="Decision 35"/>
          <p:cNvSpPr/>
          <p:nvPr/>
        </p:nvSpPr>
        <p:spPr>
          <a:xfrm>
            <a:off x="7953745" y="2301438"/>
            <a:ext cx="2240942" cy="71994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查找成功？</a:t>
            </a:r>
            <a:endParaRPr lang="en-US" sz="1801" dirty="0"/>
          </a:p>
        </p:txBody>
      </p:sp>
      <p:cxnSp>
        <p:nvCxnSpPr>
          <p:cNvPr id="37" name="Straight Arrow Connector 36"/>
          <p:cNvCxnSpPr>
            <a:stCxn id="33" idx="2"/>
            <a:endCxn id="35" idx="0"/>
          </p:cNvCxnSpPr>
          <p:nvPr/>
        </p:nvCxnSpPr>
        <p:spPr>
          <a:xfrm flipH="1">
            <a:off x="9074217" y="714455"/>
            <a:ext cx="1" cy="448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2"/>
            <a:endCxn id="36" idx="0"/>
          </p:cNvCxnSpPr>
          <p:nvPr/>
        </p:nvCxnSpPr>
        <p:spPr>
          <a:xfrm flipH="1">
            <a:off x="9074216" y="1852700"/>
            <a:ext cx="1" cy="448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Decision 43"/>
          <p:cNvSpPr/>
          <p:nvPr/>
        </p:nvSpPr>
        <p:spPr>
          <a:xfrm>
            <a:off x="7811566" y="4240997"/>
            <a:ext cx="2525298" cy="65265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arc-&gt;</a:t>
            </a:r>
            <a:r>
              <a:rPr lang="en-US" altLang="zh-CN" sz="1801" dirty="0" err="1" smtClean="0"/>
              <a:t>adjvex</a:t>
            </a:r>
            <a:endParaRPr lang="en-US" altLang="zh-CN" sz="1801" dirty="0" smtClean="0"/>
          </a:p>
          <a:p>
            <a:pPr algn="ctr"/>
            <a:r>
              <a:rPr lang="zh-CN" altLang="en-US" sz="1801" dirty="0" smtClean="0"/>
              <a:t>指向</a:t>
            </a:r>
            <a:r>
              <a:rPr lang="en-US" altLang="zh-CN" sz="1801" dirty="0" smtClean="0"/>
              <a:t>w</a:t>
            </a:r>
            <a:r>
              <a:rPr lang="zh-CN" altLang="en-US" sz="1801" dirty="0" smtClean="0"/>
              <a:t>？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7791894" y="3457987"/>
            <a:ext cx="2564643" cy="345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smtClean="0"/>
              <a:t>arc</a:t>
            </a:r>
            <a:r>
              <a:rPr lang="zh-CN" altLang="en-US" sz="1801" dirty="0" smtClean="0"/>
              <a:t>指向</a:t>
            </a:r>
            <a:r>
              <a:rPr lang="en-US" altLang="zh-CN" sz="1801" dirty="0" smtClean="0"/>
              <a:t>v</a:t>
            </a:r>
            <a:r>
              <a:rPr lang="zh-CN" altLang="en-US" sz="1801" dirty="0" smtClean="0"/>
              <a:t>的第一条弧</a:t>
            </a:r>
            <a:endParaRPr lang="en-US" sz="1801" dirty="0"/>
          </a:p>
        </p:txBody>
      </p:sp>
      <p:cxnSp>
        <p:nvCxnSpPr>
          <p:cNvPr id="46" name="Straight Arrow Connector 45"/>
          <p:cNvCxnSpPr>
            <a:stCxn id="36" idx="2"/>
            <a:endCxn id="45" idx="0"/>
          </p:cNvCxnSpPr>
          <p:nvPr/>
        </p:nvCxnSpPr>
        <p:spPr>
          <a:xfrm>
            <a:off x="9074216" y="3021381"/>
            <a:ext cx="0" cy="436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2"/>
            <a:endCxn id="44" idx="0"/>
          </p:cNvCxnSpPr>
          <p:nvPr/>
        </p:nvCxnSpPr>
        <p:spPr>
          <a:xfrm flipH="1">
            <a:off x="9074215" y="3803184"/>
            <a:ext cx="1" cy="437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74215" y="30201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64370" y="233417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en-US"/>
          </a:p>
        </p:txBody>
      </p:sp>
      <p:cxnSp>
        <p:nvCxnSpPr>
          <p:cNvPr id="57" name="Straight Arrow Connector 56"/>
          <p:cNvCxnSpPr>
            <a:stCxn id="44" idx="2"/>
            <a:endCxn id="77" idx="0"/>
          </p:cNvCxnSpPr>
          <p:nvPr/>
        </p:nvCxnSpPr>
        <p:spPr>
          <a:xfrm flipH="1">
            <a:off x="9074214" y="4893651"/>
            <a:ext cx="1" cy="514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89557" y="42397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2053851" y="5341262"/>
            <a:ext cx="1880150" cy="596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smtClean="0"/>
              <a:t>v</a:t>
            </a:r>
            <a:r>
              <a:rPr lang="zh-CN" altLang="en-US" sz="1801" dirty="0" smtClean="0"/>
              <a:t>的第一条弧为</a:t>
            </a:r>
            <a:r>
              <a:rPr lang="en-US" altLang="zh-CN" sz="1801" dirty="0" smtClean="0"/>
              <a:t>arc-&gt;</a:t>
            </a:r>
            <a:r>
              <a:rPr lang="en-US" altLang="zh-CN" sz="1801" dirty="0" err="1" smtClean="0"/>
              <a:t>nextarc</a:t>
            </a:r>
            <a:endParaRPr lang="en-US" sz="1801" dirty="0"/>
          </a:p>
        </p:txBody>
      </p:sp>
      <p:cxnSp>
        <p:nvCxnSpPr>
          <p:cNvPr id="64" name="Elbow Connector 63"/>
          <p:cNvCxnSpPr>
            <a:stCxn id="44" idx="3"/>
            <a:endCxn id="63" idx="0"/>
          </p:cNvCxnSpPr>
          <p:nvPr/>
        </p:nvCxnSpPr>
        <p:spPr>
          <a:xfrm>
            <a:off x="10336864" y="4567324"/>
            <a:ext cx="2657062" cy="7739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2429411" y="6340221"/>
            <a:ext cx="1129031" cy="365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smtClean="0"/>
              <a:t>delete arc</a:t>
            </a:r>
            <a:endParaRPr lang="en-US" sz="1801" dirty="0"/>
          </a:p>
        </p:txBody>
      </p:sp>
      <p:cxnSp>
        <p:nvCxnSpPr>
          <p:cNvPr id="68" name="Straight Arrow Connector 67"/>
          <p:cNvCxnSpPr>
            <a:stCxn id="63" idx="2"/>
            <a:endCxn id="66" idx="0"/>
          </p:cNvCxnSpPr>
          <p:nvPr/>
        </p:nvCxnSpPr>
        <p:spPr>
          <a:xfrm>
            <a:off x="12993926" y="5937485"/>
            <a:ext cx="1" cy="402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2449871" y="7051675"/>
            <a:ext cx="1088110" cy="318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arcnum</a:t>
            </a:r>
            <a:r>
              <a:rPr lang="en-US" altLang="zh-CN" sz="1801" dirty="0" smtClean="0"/>
              <a:t>--</a:t>
            </a:r>
            <a:endParaRPr lang="en-US" sz="1801" dirty="0"/>
          </a:p>
        </p:txBody>
      </p:sp>
      <p:cxnSp>
        <p:nvCxnSpPr>
          <p:cNvPr id="73" name="Straight Arrow Connector 72"/>
          <p:cNvCxnSpPr>
            <a:stCxn id="66" idx="2"/>
            <a:endCxn id="72" idx="0"/>
          </p:cNvCxnSpPr>
          <p:nvPr/>
        </p:nvCxnSpPr>
        <p:spPr>
          <a:xfrm flipH="1">
            <a:off x="12993926" y="6705425"/>
            <a:ext cx="1" cy="346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Decision 76"/>
          <p:cNvSpPr/>
          <p:nvPr/>
        </p:nvSpPr>
        <p:spPr>
          <a:xfrm>
            <a:off x="6951736" y="5408471"/>
            <a:ext cx="4244955" cy="121961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arc-&gt;</a:t>
            </a:r>
            <a:r>
              <a:rPr lang="en-US" altLang="zh-CN" sz="1801" dirty="0" err="1" smtClean="0"/>
              <a:t>nextarc</a:t>
            </a:r>
            <a:endParaRPr lang="en-US" altLang="zh-CN" sz="1801" dirty="0" smtClean="0"/>
          </a:p>
          <a:p>
            <a:pPr algn="ctr"/>
            <a:r>
              <a:rPr lang="zh-CN" altLang="en-US" sz="1801" dirty="0" smtClean="0"/>
              <a:t>非空且</a:t>
            </a:r>
            <a:endParaRPr lang="en-US" altLang="zh-CN" sz="1801" dirty="0" smtClean="0"/>
          </a:p>
          <a:p>
            <a:pPr algn="ctr"/>
            <a:r>
              <a:rPr lang="en-US" altLang="zh-CN" sz="1801" dirty="0"/>
              <a:t>arc-&gt;</a:t>
            </a:r>
            <a:r>
              <a:rPr lang="en-US" altLang="zh-CN" sz="1801" dirty="0" err="1"/>
              <a:t>nextarc</a:t>
            </a:r>
            <a:r>
              <a:rPr lang="en-US" altLang="zh-CN" sz="1801" dirty="0"/>
              <a:t>-&gt;</a:t>
            </a:r>
            <a:r>
              <a:rPr lang="en-US" altLang="zh-CN" sz="1801" dirty="0" err="1"/>
              <a:t>adjvex</a:t>
            </a:r>
            <a:endParaRPr lang="en-US" altLang="zh-CN" sz="1801" dirty="0"/>
          </a:p>
          <a:p>
            <a:pPr algn="ctr"/>
            <a:r>
              <a:rPr lang="zh-CN" altLang="en-US" sz="1801" dirty="0" smtClean="0"/>
              <a:t>不指向</a:t>
            </a:r>
            <a:r>
              <a:rPr lang="en-US" altLang="zh-CN" sz="1801" dirty="0"/>
              <a:t>w </a:t>
            </a:r>
            <a:r>
              <a:rPr lang="zh-CN" altLang="en-US" sz="1801" dirty="0" smtClean="0"/>
              <a:t>？</a:t>
            </a:r>
            <a:endParaRPr lang="en-US" sz="1801" dirty="0"/>
          </a:p>
        </p:txBody>
      </p:sp>
      <p:sp>
        <p:nvSpPr>
          <p:cNvPr id="85" name="TextBox 84"/>
          <p:cNvSpPr txBox="1"/>
          <p:nvPr/>
        </p:nvSpPr>
        <p:spPr>
          <a:xfrm>
            <a:off x="9074214" y="487822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99" name="Elbow Connector 98"/>
          <p:cNvCxnSpPr>
            <a:stCxn id="77" idx="2"/>
            <a:endCxn id="77" idx="1"/>
          </p:cNvCxnSpPr>
          <p:nvPr/>
        </p:nvCxnSpPr>
        <p:spPr>
          <a:xfrm rot="5400000" flipH="1">
            <a:off x="7708071" y="5261944"/>
            <a:ext cx="609808" cy="2122478"/>
          </a:xfrm>
          <a:prstGeom prst="bentConnector4">
            <a:avLst>
              <a:gd name="adj1" fmla="val -56231"/>
              <a:gd name="adj2" fmla="val 11480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074213" y="657594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cxnSp>
        <p:nvCxnSpPr>
          <p:cNvPr id="106" name="Elbow Connector 105"/>
          <p:cNvCxnSpPr>
            <a:stCxn id="77" idx="3"/>
            <a:endCxn id="114" idx="0"/>
          </p:cNvCxnSpPr>
          <p:nvPr/>
        </p:nvCxnSpPr>
        <p:spPr>
          <a:xfrm flipH="1">
            <a:off x="9074213" y="6018279"/>
            <a:ext cx="2122478" cy="1484664"/>
          </a:xfrm>
          <a:prstGeom prst="bentConnector4">
            <a:avLst>
              <a:gd name="adj1" fmla="val -18175"/>
              <a:gd name="adj2" fmla="val 8112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1165910" y="566126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7740945" y="8552329"/>
            <a:ext cx="2666534" cy="357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arc_to_free</a:t>
            </a:r>
            <a:r>
              <a:rPr lang="en-US" altLang="zh-CN" sz="1801" dirty="0" smtClean="0"/>
              <a:t> = arc-&gt;</a:t>
            </a:r>
            <a:r>
              <a:rPr lang="en-US" altLang="zh-CN" sz="1801" dirty="0" err="1" smtClean="0"/>
              <a:t>nextarc</a:t>
            </a:r>
            <a:endParaRPr lang="en-US" sz="1801" dirty="0"/>
          </a:p>
        </p:txBody>
      </p:sp>
      <p:sp>
        <p:nvSpPr>
          <p:cNvPr id="114" name="Decision 113"/>
          <p:cNvSpPr/>
          <p:nvPr/>
        </p:nvSpPr>
        <p:spPr>
          <a:xfrm>
            <a:off x="7680246" y="7502943"/>
            <a:ext cx="2787933" cy="65265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arc-&gt;</a:t>
            </a:r>
            <a:r>
              <a:rPr lang="en-US" altLang="zh-CN" sz="1801" dirty="0" err="1" smtClean="0"/>
              <a:t>nextarc</a:t>
            </a:r>
            <a:endParaRPr lang="en-US" altLang="zh-CN" sz="1801" dirty="0" smtClean="0"/>
          </a:p>
          <a:p>
            <a:pPr algn="ctr"/>
            <a:r>
              <a:rPr lang="zh-CN" altLang="en-US" sz="1801" dirty="0" smtClean="0"/>
              <a:t>为空指针？</a:t>
            </a:r>
            <a:endParaRPr lang="en-US" sz="1801" dirty="0"/>
          </a:p>
        </p:txBody>
      </p:sp>
      <p:sp>
        <p:nvSpPr>
          <p:cNvPr id="119" name="Rounded Rectangle 118"/>
          <p:cNvSpPr/>
          <p:nvPr/>
        </p:nvSpPr>
        <p:spPr>
          <a:xfrm>
            <a:off x="5188788" y="9213563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20" name="Elbow Connector 119"/>
          <p:cNvCxnSpPr>
            <a:stCxn id="114" idx="1"/>
            <a:endCxn id="119" idx="0"/>
          </p:cNvCxnSpPr>
          <p:nvPr/>
        </p:nvCxnSpPr>
        <p:spPr>
          <a:xfrm rot="10800000" flipV="1">
            <a:off x="5685746" y="7829269"/>
            <a:ext cx="1994501" cy="13842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36" idx="1"/>
            <a:endCxn id="119" idx="0"/>
          </p:cNvCxnSpPr>
          <p:nvPr/>
        </p:nvCxnSpPr>
        <p:spPr>
          <a:xfrm rot="10800000" flipV="1">
            <a:off x="5685745" y="2661409"/>
            <a:ext cx="2268000" cy="65521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486650" y="74866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27" name="Straight Arrow Connector 126"/>
          <p:cNvCxnSpPr>
            <a:stCxn id="114" idx="2"/>
            <a:endCxn id="113" idx="0"/>
          </p:cNvCxnSpPr>
          <p:nvPr/>
        </p:nvCxnSpPr>
        <p:spPr>
          <a:xfrm flipH="1">
            <a:off x="9074212" y="8155597"/>
            <a:ext cx="1" cy="396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9059208" y="811652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7316586" y="9277895"/>
            <a:ext cx="3515252" cy="357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arc-&gt;</a:t>
            </a:r>
            <a:r>
              <a:rPr lang="en-US" altLang="zh-CN" sz="1801" dirty="0" err="1" smtClean="0"/>
              <a:t>nextarc</a:t>
            </a:r>
            <a:r>
              <a:rPr lang="en-US" altLang="zh-CN" sz="1801" dirty="0" smtClean="0"/>
              <a:t> = </a:t>
            </a:r>
            <a:r>
              <a:rPr lang="en-US" altLang="zh-CN" sz="1801" dirty="0" err="1" smtClean="0"/>
              <a:t>arc_to_free</a:t>
            </a:r>
            <a:r>
              <a:rPr lang="en-US" altLang="zh-CN" sz="1801" dirty="0" smtClean="0"/>
              <a:t>-&gt;</a:t>
            </a:r>
            <a:r>
              <a:rPr lang="en-US" altLang="zh-CN" sz="1801" dirty="0" err="1" smtClean="0"/>
              <a:t>nextarc</a:t>
            </a:r>
            <a:endParaRPr lang="en-US" sz="1801" dirty="0"/>
          </a:p>
        </p:txBody>
      </p:sp>
      <p:cxnSp>
        <p:nvCxnSpPr>
          <p:cNvPr id="133" name="Straight Arrow Connector 132"/>
          <p:cNvCxnSpPr>
            <a:stCxn id="113" idx="2"/>
            <a:endCxn id="132" idx="0"/>
          </p:cNvCxnSpPr>
          <p:nvPr/>
        </p:nvCxnSpPr>
        <p:spPr>
          <a:xfrm>
            <a:off x="9074212" y="8909346"/>
            <a:ext cx="0" cy="368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8110063" y="9978575"/>
            <a:ext cx="1928298" cy="365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delete </a:t>
            </a:r>
            <a:r>
              <a:rPr lang="en-US" altLang="zh-CN" sz="1801" dirty="0" err="1" smtClean="0"/>
              <a:t>arc_to_free</a:t>
            </a:r>
            <a:endParaRPr lang="en-US" sz="1801" dirty="0"/>
          </a:p>
        </p:txBody>
      </p:sp>
      <p:cxnSp>
        <p:nvCxnSpPr>
          <p:cNvPr id="139" name="Straight Arrow Connector 138"/>
          <p:cNvCxnSpPr>
            <a:stCxn id="132" idx="2"/>
            <a:endCxn id="138" idx="0"/>
          </p:cNvCxnSpPr>
          <p:nvPr/>
        </p:nvCxnSpPr>
        <p:spPr>
          <a:xfrm>
            <a:off x="9074212" y="9634912"/>
            <a:ext cx="0" cy="343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8530157" y="10684298"/>
            <a:ext cx="1088110" cy="318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arcnum</a:t>
            </a:r>
            <a:r>
              <a:rPr lang="en-US" altLang="zh-CN" sz="1801" dirty="0" smtClean="0"/>
              <a:t>--</a:t>
            </a:r>
            <a:endParaRPr lang="en-US" sz="1801" dirty="0"/>
          </a:p>
        </p:txBody>
      </p:sp>
      <p:cxnSp>
        <p:nvCxnSpPr>
          <p:cNvPr id="144" name="Straight Arrow Connector 143"/>
          <p:cNvCxnSpPr>
            <a:stCxn id="138" idx="2"/>
            <a:endCxn id="143" idx="0"/>
          </p:cNvCxnSpPr>
          <p:nvPr/>
        </p:nvCxnSpPr>
        <p:spPr>
          <a:xfrm>
            <a:off x="9074212" y="10343779"/>
            <a:ext cx="0" cy="34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8577255" y="11562146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49" name="Straight Arrow Connector 148"/>
          <p:cNvCxnSpPr>
            <a:stCxn id="143" idx="2"/>
            <a:endCxn id="148" idx="0"/>
          </p:cNvCxnSpPr>
          <p:nvPr/>
        </p:nvCxnSpPr>
        <p:spPr>
          <a:xfrm>
            <a:off x="9074212" y="11002414"/>
            <a:ext cx="0" cy="559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72" idx="2"/>
            <a:endCxn id="148" idx="0"/>
          </p:cNvCxnSpPr>
          <p:nvPr/>
        </p:nvCxnSpPr>
        <p:spPr>
          <a:xfrm rot="5400000">
            <a:off x="8937892" y="7506111"/>
            <a:ext cx="4192355" cy="3919714"/>
          </a:xfrm>
          <a:prstGeom prst="bentConnector3">
            <a:avLst>
              <a:gd name="adj1" fmla="val 9294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216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9308249" y="197621"/>
            <a:ext cx="2732006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ALGraph.DFSTraverse</a:t>
            </a:r>
            <a:r>
              <a:rPr lang="en-US" altLang="zh-CN" sz="1801" dirty="0" smtClean="0"/>
              <a:t>(visit)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9405165" y="1163193"/>
            <a:ext cx="2538173" cy="902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smtClean="0"/>
              <a:t>seen</a:t>
            </a:r>
            <a:r>
              <a:rPr lang="zh-CN" altLang="en-US" sz="1801" dirty="0" smtClean="0"/>
              <a:t>为大小为</a:t>
            </a:r>
            <a:r>
              <a:rPr lang="en-US" altLang="zh-CN" sz="1801" dirty="0" err="1" smtClean="0"/>
              <a:t>vexnum</a:t>
            </a:r>
            <a:r>
              <a:rPr lang="zh-CN" altLang="en-US" sz="1801" dirty="0" smtClean="0"/>
              <a:t>的布尔型数组，并初始化所有位为</a:t>
            </a:r>
            <a:r>
              <a:rPr lang="en-US" altLang="zh-CN" sz="1801" dirty="0" smtClean="0"/>
              <a:t>false</a:t>
            </a:r>
            <a:endParaRPr lang="en-US" sz="1801" dirty="0"/>
          </a:p>
        </p:txBody>
      </p:sp>
      <p:cxnSp>
        <p:nvCxnSpPr>
          <p:cNvPr id="50" name="Straight Arrow Connector 49"/>
          <p:cNvCxnSpPr>
            <a:stCxn id="47" idx="2"/>
            <a:endCxn id="48" idx="0"/>
          </p:cNvCxnSpPr>
          <p:nvPr/>
        </p:nvCxnSpPr>
        <p:spPr>
          <a:xfrm>
            <a:off x="10674252" y="714455"/>
            <a:ext cx="0" cy="448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Decision 51"/>
          <p:cNvSpPr/>
          <p:nvPr/>
        </p:nvSpPr>
        <p:spPr>
          <a:xfrm>
            <a:off x="8920970" y="2514600"/>
            <a:ext cx="3506561" cy="8594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遍历</a:t>
            </a:r>
            <a:r>
              <a:rPr lang="en-US" altLang="zh-CN" sz="1801" dirty="0" err="1" smtClean="0"/>
              <a:t>ALGraph.vertices</a:t>
            </a:r>
            <a:r>
              <a:rPr lang="zh-CN" altLang="en-US" sz="1801" dirty="0" smtClean="0"/>
              <a:t>结束？</a:t>
            </a:r>
            <a:endParaRPr lang="en-US" sz="1801" dirty="0"/>
          </a:p>
        </p:txBody>
      </p:sp>
      <p:cxnSp>
        <p:nvCxnSpPr>
          <p:cNvPr id="53" name="Straight Arrow Connector 52"/>
          <p:cNvCxnSpPr>
            <a:stCxn id="48" idx="2"/>
            <a:endCxn id="52" idx="0"/>
          </p:cNvCxnSpPr>
          <p:nvPr/>
        </p:nvCxnSpPr>
        <p:spPr>
          <a:xfrm flipH="1">
            <a:off x="10674251" y="2065862"/>
            <a:ext cx="1" cy="448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Decision 54"/>
          <p:cNvSpPr/>
          <p:nvPr/>
        </p:nvSpPr>
        <p:spPr>
          <a:xfrm>
            <a:off x="9169564" y="3822832"/>
            <a:ext cx="3009372" cy="87110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seen</a:t>
            </a:r>
            <a:r>
              <a:rPr lang="zh-CN" altLang="en-US" sz="1801" dirty="0" smtClean="0"/>
              <a:t>中当前顶点对应位为</a:t>
            </a:r>
            <a:r>
              <a:rPr lang="en-US" altLang="zh-CN" sz="1801" dirty="0" smtClean="0"/>
              <a:t>false</a:t>
            </a:r>
            <a:r>
              <a:rPr lang="zh-CN" altLang="en-US" sz="1801" dirty="0" smtClean="0"/>
              <a:t>？</a:t>
            </a:r>
            <a:endParaRPr lang="en-US" sz="1801" dirty="0"/>
          </a:p>
        </p:txBody>
      </p:sp>
      <p:cxnSp>
        <p:nvCxnSpPr>
          <p:cNvPr id="56" name="Straight Arrow Connector 55"/>
          <p:cNvCxnSpPr>
            <a:stCxn id="52" idx="2"/>
            <a:endCxn id="55" idx="0"/>
          </p:cNvCxnSpPr>
          <p:nvPr/>
        </p:nvCxnSpPr>
        <p:spPr>
          <a:xfrm flipH="1">
            <a:off x="10674250" y="3374094"/>
            <a:ext cx="1" cy="448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9192797" y="5110359"/>
            <a:ext cx="2962905" cy="596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对当前顶点调用</a:t>
            </a:r>
            <a:r>
              <a:rPr lang="en-US" altLang="zh-CN" sz="1801" dirty="0" smtClean="0"/>
              <a:t>_</a:t>
            </a:r>
            <a:r>
              <a:rPr lang="en-US" altLang="zh-CN" sz="1801" dirty="0" err="1" smtClean="0"/>
              <a:t>DFSTraverse_RecursionBlock</a:t>
            </a:r>
            <a:endParaRPr lang="en-US" sz="1801" dirty="0"/>
          </a:p>
        </p:txBody>
      </p:sp>
      <p:cxnSp>
        <p:nvCxnSpPr>
          <p:cNvPr id="60" name="Straight Arrow Connector 59"/>
          <p:cNvCxnSpPr>
            <a:stCxn id="55" idx="2"/>
            <a:endCxn id="59" idx="0"/>
          </p:cNvCxnSpPr>
          <p:nvPr/>
        </p:nvCxnSpPr>
        <p:spPr>
          <a:xfrm>
            <a:off x="10674250" y="4693934"/>
            <a:ext cx="0" cy="416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74249" y="468648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674249" y="333070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cxnSp>
        <p:nvCxnSpPr>
          <p:cNvPr id="67" name="Elbow Connector 66"/>
          <p:cNvCxnSpPr>
            <a:stCxn id="59" idx="1"/>
            <a:endCxn id="76" idx="2"/>
          </p:cNvCxnSpPr>
          <p:nvPr/>
        </p:nvCxnSpPr>
        <p:spPr>
          <a:xfrm rot="10800000">
            <a:off x="7756595" y="3685585"/>
            <a:ext cx="1436202" cy="17228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5" idx="1"/>
            <a:endCxn id="76" idx="2"/>
          </p:cNvCxnSpPr>
          <p:nvPr/>
        </p:nvCxnSpPr>
        <p:spPr>
          <a:xfrm rot="10800000">
            <a:off x="7756596" y="3685585"/>
            <a:ext cx="1412969" cy="5727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32162" y="392459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863416" y="3354412"/>
            <a:ext cx="1786357" cy="331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遍历下一个顶点</a:t>
            </a:r>
            <a:endParaRPr lang="en-US" sz="1801" dirty="0"/>
          </a:p>
        </p:txBody>
      </p:sp>
      <p:cxnSp>
        <p:nvCxnSpPr>
          <p:cNvPr id="79" name="Elbow Connector 78"/>
          <p:cNvCxnSpPr>
            <a:stCxn id="76" idx="0"/>
            <a:endCxn id="52" idx="1"/>
          </p:cNvCxnSpPr>
          <p:nvPr/>
        </p:nvCxnSpPr>
        <p:spPr>
          <a:xfrm rot="5400000" flipH="1" flipV="1">
            <a:off x="8133750" y="2567193"/>
            <a:ext cx="410065" cy="11643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12590561" y="4064187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84" name="Rounded Rectangle 83"/>
          <p:cNvSpPr/>
          <p:nvPr/>
        </p:nvSpPr>
        <p:spPr>
          <a:xfrm>
            <a:off x="10177292" y="6308747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86" name="Elbow Connector 85"/>
          <p:cNvCxnSpPr>
            <a:stCxn id="52" idx="3"/>
            <a:endCxn id="166" idx="0"/>
          </p:cNvCxnSpPr>
          <p:nvPr/>
        </p:nvCxnSpPr>
        <p:spPr>
          <a:xfrm>
            <a:off x="12427531" y="2944347"/>
            <a:ext cx="659987" cy="4339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379133" y="257501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59" idx="2"/>
            <a:endCxn id="84" idx="0"/>
          </p:cNvCxnSpPr>
          <p:nvPr/>
        </p:nvCxnSpPr>
        <p:spPr>
          <a:xfrm flipH="1">
            <a:off x="10674249" y="5706582"/>
            <a:ext cx="1" cy="6021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674249" y="5761127"/>
            <a:ext cx="15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返回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？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13946345" y="197621"/>
            <a:ext cx="5124544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ALGraph</a:t>
            </a:r>
            <a:r>
              <a:rPr lang="en-US" altLang="zh-CN" sz="1801" dirty="0" smtClean="0"/>
              <a:t>._</a:t>
            </a:r>
            <a:r>
              <a:rPr lang="en-US" altLang="zh-CN" sz="1801" dirty="0" err="1" smtClean="0"/>
              <a:t>DFSTraverse_RecursionBlock</a:t>
            </a:r>
            <a:r>
              <a:rPr lang="en-US" altLang="zh-CN" sz="1801" dirty="0" smtClean="0"/>
              <a:t>(v, seen, visit)</a:t>
            </a:r>
            <a:endParaRPr lang="en-US" sz="1801" dirty="0"/>
          </a:p>
        </p:txBody>
      </p:sp>
      <p:sp>
        <p:nvSpPr>
          <p:cNvPr id="95" name="Rectangle 94"/>
          <p:cNvSpPr/>
          <p:nvPr/>
        </p:nvSpPr>
        <p:spPr>
          <a:xfrm>
            <a:off x="15741943" y="1097896"/>
            <a:ext cx="1533348" cy="357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smtClean="0"/>
              <a:t>seen[v] = true</a:t>
            </a:r>
            <a:endParaRPr lang="en-US" sz="1801" dirty="0"/>
          </a:p>
        </p:txBody>
      </p:sp>
      <p:cxnSp>
        <p:nvCxnSpPr>
          <p:cNvPr id="96" name="Straight Arrow Connector 95"/>
          <p:cNvCxnSpPr>
            <a:stCxn id="94" idx="2"/>
            <a:endCxn id="95" idx="0"/>
          </p:cNvCxnSpPr>
          <p:nvPr/>
        </p:nvCxnSpPr>
        <p:spPr>
          <a:xfrm>
            <a:off x="16508617" y="714455"/>
            <a:ext cx="0" cy="383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15389095" y="1842384"/>
            <a:ext cx="2239044" cy="322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对当前顶点调用</a:t>
            </a:r>
            <a:r>
              <a:rPr lang="en-US" altLang="zh-CN" sz="1801" dirty="0" smtClean="0"/>
              <a:t>visit</a:t>
            </a:r>
            <a:endParaRPr lang="en-US" sz="1801" dirty="0"/>
          </a:p>
        </p:txBody>
      </p:sp>
      <p:cxnSp>
        <p:nvCxnSpPr>
          <p:cNvPr id="101" name="Straight Arrow Connector 100"/>
          <p:cNvCxnSpPr>
            <a:stCxn id="95" idx="2"/>
            <a:endCxn id="100" idx="0"/>
          </p:cNvCxnSpPr>
          <p:nvPr/>
        </p:nvCxnSpPr>
        <p:spPr>
          <a:xfrm>
            <a:off x="16508617" y="1454913"/>
            <a:ext cx="0" cy="387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14877010" y="2582842"/>
            <a:ext cx="3263213" cy="391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smtClean="0"/>
              <a:t>deeper</a:t>
            </a:r>
            <a:r>
              <a:rPr lang="zh-CN" altLang="en-US" sz="1801" dirty="0" smtClean="0"/>
              <a:t>为</a:t>
            </a:r>
            <a:r>
              <a:rPr lang="en-US" altLang="zh-CN" sz="1801" dirty="0" smtClean="0"/>
              <a:t>v</a:t>
            </a:r>
            <a:r>
              <a:rPr lang="zh-CN" altLang="en-US" sz="1801" dirty="0" smtClean="0"/>
              <a:t>的第一个邻接顶点</a:t>
            </a:r>
            <a:endParaRPr lang="en-US" sz="1801" dirty="0"/>
          </a:p>
        </p:txBody>
      </p:sp>
      <p:cxnSp>
        <p:nvCxnSpPr>
          <p:cNvPr id="105" name="Straight Arrow Connector 104"/>
          <p:cNvCxnSpPr>
            <a:stCxn id="100" idx="2"/>
            <a:endCxn id="104" idx="0"/>
          </p:cNvCxnSpPr>
          <p:nvPr/>
        </p:nvCxnSpPr>
        <p:spPr>
          <a:xfrm>
            <a:off x="16508617" y="2165015"/>
            <a:ext cx="0" cy="417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Decision 110"/>
          <p:cNvSpPr/>
          <p:nvPr/>
        </p:nvSpPr>
        <p:spPr>
          <a:xfrm>
            <a:off x="15003930" y="3346389"/>
            <a:ext cx="3009372" cy="91358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deeper</a:t>
            </a:r>
            <a:r>
              <a:rPr lang="zh-CN" altLang="en-US" sz="1801" dirty="0" smtClean="0"/>
              <a:t>不为空指针？</a:t>
            </a:r>
            <a:endParaRPr lang="en-US" sz="1801" dirty="0"/>
          </a:p>
        </p:txBody>
      </p:sp>
      <p:cxnSp>
        <p:nvCxnSpPr>
          <p:cNvPr id="112" name="Straight Arrow Connector 111"/>
          <p:cNvCxnSpPr>
            <a:stCxn id="104" idx="2"/>
            <a:endCxn id="111" idx="0"/>
          </p:cNvCxnSpPr>
          <p:nvPr/>
        </p:nvCxnSpPr>
        <p:spPr>
          <a:xfrm flipH="1">
            <a:off x="16508616" y="2973954"/>
            <a:ext cx="1" cy="372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14832311" y="7106556"/>
            <a:ext cx="3352601" cy="596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令</a:t>
            </a:r>
            <a:r>
              <a:rPr lang="en-US" altLang="zh-CN" sz="1801" dirty="0" smtClean="0"/>
              <a:t>deeper</a:t>
            </a:r>
            <a:r>
              <a:rPr lang="zh-CN" altLang="en-US" sz="1801" dirty="0" smtClean="0"/>
              <a:t>为</a:t>
            </a:r>
            <a:r>
              <a:rPr lang="en-US" altLang="zh-CN" sz="1801" dirty="0" smtClean="0"/>
              <a:t>v</a:t>
            </a:r>
            <a:r>
              <a:rPr lang="zh-CN" altLang="en-US" sz="1801" dirty="0" smtClean="0"/>
              <a:t>相对于当前</a:t>
            </a:r>
            <a:r>
              <a:rPr lang="en-US" altLang="zh-CN" sz="1801" dirty="0" smtClean="0"/>
              <a:t>deeper</a:t>
            </a:r>
            <a:r>
              <a:rPr lang="zh-CN" altLang="en-US" sz="1801" dirty="0" smtClean="0"/>
              <a:t>指向顶点的下一个邻接顶点</a:t>
            </a:r>
            <a:endParaRPr lang="en-US" sz="1801" dirty="0"/>
          </a:p>
        </p:txBody>
      </p:sp>
      <p:cxnSp>
        <p:nvCxnSpPr>
          <p:cNvPr id="116" name="Straight Arrow Connector 115"/>
          <p:cNvCxnSpPr>
            <a:stCxn id="111" idx="2"/>
            <a:endCxn id="121" idx="0"/>
          </p:cNvCxnSpPr>
          <p:nvPr/>
        </p:nvCxnSpPr>
        <p:spPr>
          <a:xfrm flipH="1">
            <a:off x="16508615" y="4259978"/>
            <a:ext cx="1" cy="487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6508615" y="422189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121" name="Decision 120"/>
          <p:cNvSpPr/>
          <p:nvPr/>
        </p:nvSpPr>
        <p:spPr>
          <a:xfrm>
            <a:off x="15044707" y="4747031"/>
            <a:ext cx="2927816" cy="85307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deeper</a:t>
            </a:r>
            <a:r>
              <a:rPr lang="zh-CN" altLang="en-US" sz="1801" dirty="0" smtClean="0"/>
              <a:t>在</a:t>
            </a:r>
            <a:r>
              <a:rPr lang="en-US" altLang="zh-CN" sz="1801" dirty="0" smtClean="0"/>
              <a:t>seen</a:t>
            </a:r>
            <a:r>
              <a:rPr lang="zh-CN" altLang="en-US" sz="1801" dirty="0" smtClean="0"/>
              <a:t>中对应位为</a:t>
            </a:r>
            <a:r>
              <a:rPr lang="en-US" altLang="zh-CN" sz="1801" dirty="0" smtClean="0"/>
              <a:t>true</a:t>
            </a:r>
            <a:r>
              <a:rPr lang="zh-CN" altLang="en-US" sz="1801" dirty="0" smtClean="0"/>
              <a:t>？</a:t>
            </a:r>
            <a:endParaRPr lang="en-US" sz="1801" dirty="0"/>
          </a:p>
        </p:txBody>
      </p:sp>
      <p:sp>
        <p:nvSpPr>
          <p:cNvPr id="124" name="Rectangle 123"/>
          <p:cNvSpPr/>
          <p:nvPr/>
        </p:nvSpPr>
        <p:spPr>
          <a:xfrm>
            <a:off x="15027162" y="6000923"/>
            <a:ext cx="2962905" cy="596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对当前顶点调用</a:t>
            </a:r>
            <a:r>
              <a:rPr lang="en-US" altLang="zh-CN" sz="1801" dirty="0" smtClean="0"/>
              <a:t>_</a:t>
            </a:r>
            <a:r>
              <a:rPr lang="en-US" altLang="zh-CN" sz="1801" dirty="0" err="1" smtClean="0"/>
              <a:t>DFSTraverse_RecursionBlock</a:t>
            </a:r>
            <a:endParaRPr lang="en-US" sz="1801" dirty="0"/>
          </a:p>
        </p:txBody>
      </p:sp>
      <p:cxnSp>
        <p:nvCxnSpPr>
          <p:cNvPr id="125" name="Straight Arrow Connector 124"/>
          <p:cNvCxnSpPr>
            <a:stCxn id="121" idx="2"/>
            <a:endCxn id="124" idx="0"/>
          </p:cNvCxnSpPr>
          <p:nvPr/>
        </p:nvCxnSpPr>
        <p:spPr>
          <a:xfrm>
            <a:off x="16508615" y="5600102"/>
            <a:ext cx="0" cy="400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6508614" y="556709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124" idx="2"/>
            <a:endCxn id="115" idx="0"/>
          </p:cNvCxnSpPr>
          <p:nvPr/>
        </p:nvCxnSpPr>
        <p:spPr>
          <a:xfrm flipH="1">
            <a:off x="16508612" y="6597146"/>
            <a:ext cx="3" cy="509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21" idx="1"/>
            <a:endCxn id="115" idx="0"/>
          </p:cNvCxnSpPr>
          <p:nvPr/>
        </p:nvCxnSpPr>
        <p:spPr>
          <a:xfrm rot="10800000" flipH="1" flipV="1">
            <a:off x="15044706" y="5173566"/>
            <a:ext cx="1463905" cy="1932989"/>
          </a:xfrm>
          <a:prstGeom prst="bentConnector4">
            <a:avLst>
              <a:gd name="adj1" fmla="val -28304"/>
              <a:gd name="adj2" fmla="val 8764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4878724" y="484234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Y</a:t>
            </a:r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>
            <a:off x="19154852" y="8244377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41" name="Elbow Connector 140"/>
          <p:cNvCxnSpPr>
            <a:stCxn id="124" idx="3"/>
            <a:endCxn id="140" idx="0"/>
          </p:cNvCxnSpPr>
          <p:nvPr/>
        </p:nvCxnSpPr>
        <p:spPr>
          <a:xfrm>
            <a:off x="17990067" y="6299035"/>
            <a:ext cx="1661742" cy="1945342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8007611" y="5929702"/>
            <a:ext cx="15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返回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？</a:t>
            </a:r>
            <a:endParaRPr lang="en-US" dirty="0"/>
          </a:p>
        </p:txBody>
      </p:sp>
      <p:sp>
        <p:nvSpPr>
          <p:cNvPr id="146" name="Rounded Rectangle 145"/>
          <p:cNvSpPr/>
          <p:nvPr/>
        </p:nvSpPr>
        <p:spPr>
          <a:xfrm>
            <a:off x="16011656" y="8353963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47" name="Elbow Connector 146"/>
          <p:cNvCxnSpPr>
            <a:stCxn id="111" idx="1"/>
            <a:endCxn id="146" idx="0"/>
          </p:cNvCxnSpPr>
          <p:nvPr/>
        </p:nvCxnSpPr>
        <p:spPr>
          <a:xfrm rot="10800000" flipH="1" flipV="1">
            <a:off x="15003929" y="3803183"/>
            <a:ext cx="1504683" cy="4550779"/>
          </a:xfrm>
          <a:prstGeom prst="bentConnector4">
            <a:avLst>
              <a:gd name="adj1" fmla="val -41780"/>
              <a:gd name="adj2" fmla="val 933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4740531" y="345798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en-US"/>
          </a:p>
        </p:txBody>
      </p:sp>
      <p:cxnSp>
        <p:nvCxnSpPr>
          <p:cNvPr id="153" name="Elbow Connector 152"/>
          <p:cNvCxnSpPr>
            <a:stCxn id="100" idx="3"/>
            <a:endCxn id="140" idx="0"/>
          </p:cNvCxnSpPr>
          <p:nvPr/>
        </p:nvCxnSpPr>
        <p:spPr>
          <a:xfrm>
            <a:off x="17628139" y="2003700"/>
            <a:ext cx="2023670" cy="624067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7637458" y="1641897"/>
            <a:ext cx="15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返回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？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12433455" y="3378328"/>
            <a:ext cx="1308126" cy="349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smtClean="0"/>
              <a:t>delete seen</a:t>
            </a:r>
            <a:endParaRPr lang="en-US" sz="1801" dirty="0"/>
          </a:p>
        </p:txBody>
      </p:sp>
      <p:cxnSp>
        <p:nvCxnSpPr>
          <p:cNvPr id="170" name="Straight Arrow Connector 169"/>
          <p:cNvCxnSpPr>
            <a:stCxn id="166" idx="2"/>
            <a:endCxn id="82" idx="0"/>
          </p:cNvCxnSpPr>
          <p:nvPr/>
        </p:nvCxnSpPr>
        <p:spPr>
          <a:xfrm>
            <a:off x="13087518" y="3727745"/>
            <a:ext cx="0" cy="336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219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7274777" y="773867"/>
            <a:ext cx="3263213" cy="391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smtClean="0"/>
              <a:t>outer</a:t>
            </a:r>
            <a:r>
              <a:rPr lang="zh-CN" altLang="en-US" sz="1801" dirty="0" smtClean="0"/>
              <a:t>为</a:t>
            </a:r>
            <a:r>
              <a:rPr lang="en-US" altLang="zh-CN" sz="1801" dirty="0" smtClean="0"/>
              <a:t>v</a:t>
            </a:r>
            <a:r>
              <a:rPr lang="zh-CN" altLang="en-US" sz="1801" dirty="0" smtClean="0"/>
              <a:t>的第一个邻接顶点</a:t>
            </a:r>
            <a:endParaRPr lang="en-US" sz="1801" dirty="0"/>
          </a:p>
        </p:txBody>
      </p:sp>
      <p:cxnSp>
        <p:nvCxnSpPr>
          <p:cNvPr id="105" name="Straight Arrow Connector 104"/>
          <p:cNvCxnSpPr>
            <a:endCxn id="104" idx="0"/>
          </p:cNvCxnSpPr>
          <p:nvPr/>
        </p:nvCxnSpPr>
        <p:spPr>
          <a:xfrm>
            <a:off x="8906384" y="356040"/>
            <a:ext cx="0" cy="41782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Decision 110"/>
          <p:cNvSpPr/>
          <p:nvPr/>
        </p:nvSpPr>
        <p:spPr>
          <a:xfrm>
            <a:off x="7401697" y="1537414"/>
            <a:ext cx="3009372" cy="91358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outer</a:t>
            </a:r>
            <a:r>
              <a:rPr lang="zh-CN" altLang="en-US" sz="1801" dirty="0" smtClean="0"/>
              <a:t>不为空指针？</a:t>
            </a:r>
            <a:endParaRPr lang="en-US" sz="1801" dirty="0"/>
          </a:p>
        </p:txBody>
      </p:sp>
      <p:cxnSp>
        <p:nvCxnSpPr>
          <p:cNvPr id="112" name="Straight Arrow Connector 111"/>
          <p:cNvCxnSpPr>
            <a:stCxn id="104" idx="2"/>
            <a:endCxn id="111" idx="0"/>
          </p:cNvCxnSpPr>
          <p:nvPr/>
        </p:nvCxnSpPr>
        <p:spPr>
          <a:xfrm flipH="1">
            <a:off x="8906383" y="1164979"/>
            <a:ext cx="1" cy="372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410042" y="5297581"/>
            <a:ext cx="2992674" cy="596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smtClean="0"/>
              <a:t>outer</a:t>
            </a:r>
            <a:r>
              <a:rPr lang="zh-CN" altLang="en-US" sz="1801" dirty="0" smtClean="0"/>
              <a:t>为</a:t>
            </a:r>
            <a:r>
              <a:rPr lang="en-US" altLang="zh-CN" sz="1801" dirty="0" smtClean="0"/>
              <a:t>v</a:t>
            </a:r>
            <a:r>
              <a:rPr lang="zh-CN" altLang="en-US" sz="1801" dirty="0" smtClean="0"/>
              <a:t>相对于当前</a:t>
            </a:r>
            <a:r>
              <a:rPr lang="en-US" altLang="zh-CN" sz="1801" dirty="0" smtClean="0"/>
              <a:t>outer</a:t>
            </a:r>
            <a:r>
              <a:rPr lang="zh-CN" altLang="en-US" sz="1801" dirty="0" smtClean="0"/>
              <a:t>指向顶点的下一个邻接顶点</a:t>
            </a:r>
            <a:endParaRPr lang="en-US" sz="1801" dirty="0"/>
          </a:p>
        </p:txBody>
      </p:sp>
      <p:cxnSp>
        <p:nvCxnSpPr>
          <p:cNvPr id="116" name="Straight Arrow Connector 115"/>
          <p:cNvCxnSpPr>
            <a:stCxn id="111" idx="2"/>
            <a:endCxn id="121" idx="0"/>
          </p:cNvCxnSpPr>
          <p:nvPr/>
        </p:nvCxnSpPr>
        <p:spPr>
          <a:xfrm flipH="1">
            <a:off x="8906382" y="2451003"/>
            <a:ext cx="1" cy="487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906382" y="24129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121" name="Decision 120"/>
          <p:cNvSpPr/>
          <p:nvPr/>
        </p:nvSpPr>
        <p:spPr>
          <a:xfrm>
            <a:off x="7442474" y="2938056"/>
            <a:ext cx="2927816" cy="85307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outer</a:t>
            </a:r>
            <a:r>
              <a:rPr lang="zh-CN" altLang="en-US" sz="1801" dirty="0" smtClean="0"/>
              <a:t>在</a:t>
            </a:r>
            <a:r>
              <a:rPr lang="en-US" altLang="zh-CN" sz="1801" dirty="0" smtClean="0"/>
              <a:t>seen</a:t>
            </a:r>
            <a:r>
              <a:rPr lang="zh-CN" altLang="en-US" sz="1801" dirty="0" smtClean="0"/>
              <a:t>中对应位为</a:t>
            </a:r>
            <a:r>
              <a:rPr lang="en-US" altLang="zh-CN" sz="1801" dirty="0" smtClean="0"/>
              <a:t>true</a:t>
            </a:r>
            <a:r>
              <a:rPr lang="zh-CN" altLang="en-US" sz="1801" dirty="0" smtClean="0"/>
              <a:t>？</a:t>
            </a:r>
            <a:endParaRPr lang="en-US" sz="1801" dirty="0"/>
          </a:p>
        </p:txBody>
      </p:sp>
      <p:sp>
        <p:nvSpPr>
          <p:cNvPr id="124" name="Rectangle 123"/>
          <p:cNvSpPr/>
          <p:nvPr/>
        </p:nvSpPr>
        <p:spPr>
          <a:xfrm>
            <a:off x="7659430" y="4191948"/>
            <a:ext cx="2493904" cy="596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对当前顶点调用</a:t>
            </a:r>
            <a:r>
              <a:rPr lang="en-US" altLang="zh-CN" sz="1801" dirty="0" smtClean="0"/>
              <a:t>visit</a:t>
            </a:r>
            <a:r>
              <a:rPr lang="zh-CN" altLang="en-US" sz="1801" dirty="0" smtClean="0"/>
              <a:t>，并设</a:t>
            </a:r>
            <a:r>
              <a:rPr lang="en-US" altLang="zh-CN" sz="1801" dirty="0" smtClean="0"/>
              <a:t>seen</a:t>
            </a:r>
            <a:r>
              <a:rPr lang="zh-CN" altLang="en-US" sz="1801" dirty="0" smtClean="0"/>
              <a:t>对应位为</a:t>
            </a:r>
            <a:r>
              <a:rPr lang="en-US" altLang="zh-CN" sz="1801" dirty="0" smtClean="0"/>
              <a:t>true</a:t>
            </a:r>
            <a:endParaRPr lang="en-US" sz="1801" dirty="0"/>
          </a:p>
        </p:txBody>
      </p:sp>
      <p:cxnSp>
        <p:nvCxnSpPr>
          <p:cNvPr id="125" name="Straight Arrow Connector 124"/>
          <p:cNvCxnSpPr>
            <a:stCxn id="121" idx="2"/>
            <a:endCxn id="124" idx="0"/>
          </p:cNvCxnSpPr>
          <p:nvPr/>
        </p:nvCxnSpPr>
        <p:spPr>
          <a:xfrm>
            <a:off x="8906382" y="3791127"/>
            <a:ext cx="0" cy="400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906381" y="375812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124" idx="2"/>
            <a:endCxn id="115" idx="0"/>
          </p:cNvCxnSpPr>
          <p:nvPr/>
        </p:nvCxnSpPr>
        <p:spPr>
          <a:xfrm flipH="1">
            <a:off x="8906379" y="4788171"/>
            <a:ext cx="3" cy="509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21" idx="1"/>
            <a:endCxn id="115" idx="0"/>
          </p:cNvCxnSpPr>
          <p:nvPr/>
        </p:nvCxnSpPr>
        <p:spPr>
          <a:xfrm rot="10800000" flipH="1" flipV="1">
            <a:off x="7442473" y="3364591"/>
            <a:ext cx="1463905" cy="1932989"/>
          </a:xfrm>
          <a:prstGeom prst="bentConnector4">
            <a:avLst>
              <a:gd name="adj1" fmla="val -15616"/>
              <a:gd name="adj2" fmla="val 868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276491" y="30333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Y</a:t>
            </a:r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>
            <a:off x="11095998" y="6432081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41" name="Elbow Connector 140"/>
          <p:cNvCxnSpPr>
            <a:stCxn id="124" idx="3"/>
            <a:endCxn id="140" idx="0"/>
          </p:cNvCxnSpPr>
          <p:nvPr/>
        </p:nvCxnSpPr>
        <p:spPr>
          <a:xfrm>
            <a:off x="10153334" y="4490060"/>
            <a:ext cx="1439621" cy="194202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0161373" y="4120727"/>
            <a:ext cx="15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返回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？</a:t>
            </a:r>
            <a:endParaRPr lang="en-US" dirty="0"/>
          </a:p>
        </p:txBody>
      </p:sp>
      <p:cxnSp>
        <p:nvCxnSpPr>
          <p:cNvPr id="147" name="Elbow Connector 146"/>
          <p:cNvCxnSpPr>
            <a:stCxn id="111" idx="1"/>
            <a:endCxn id="106" idx="0"/>
          </p:cNvCxnSpPr>
          <p:nvPr/>
        </p:nvCxnSpPr>
        <p:spPr>
          <a:xfrm rot="10800000" flipV="1">
            <a:off x="5869055" y="1994208"/>
            <a:ext cx="1532643" cy="20937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7138298" y="164901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1258758" y="197621"/>
            <a:ext cx="2732006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ALGraph.BFSTraverse</a:t>
            </a:r>
            <a:r>
              <a:rPr lang="en-US" altLang="zh-CN" sz="1801" dirty="0" smtClean="0"/>
              <a:t>(visit)</a:t>
            </a:r>
            <a:endParaRPr lang="en-US" sz="1801" dirty="0"/>
          </a:p>
        </p:txBody>
      </p:sp>
      <p:sp>
        <p:nvSpPr>
          <p:cNvPr id="57" name="Rectangle 56"/>
          <p:cNvSpPr/>
          <p:nvPr/>
        </p:nvSpPr>
        <p:spPr>
          <a:xfrm>
            <a:off x="1355674" y="1164979"/>
            <a:ext cx="2538173" cy="902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smtClean="0"/>
              <a:t>seen</a:t>
            </a:r>
            <a:r>
              <a:rPr lang="zh-CN" altLang="en-US" sz="1801" dirty="0" smtClean="0"/>
              <a:t>为大小为</a:t>
            </a:r>
            <a:r>
              <a:rPr lang="en-US" altLang="zh-CN" sz="1801" dirty="0" err="1" smtClean="0"/>
              <a:t>vexnum</a:t>
            </a:r>
            <a:r>
              <a:rPr lang="zh-CN" altLang="en-US" sz="1801" dirty="0" smtClean="0"/>
              <a:t>的布尔型数组，并初始化所有位为</a:t>
            </a:r>
            <a:r>
              <a:rPr lang="en-US" altLang="zh-CN" sz="1801" dirty="0" smtClean="0"/>
              <a:t>false</a:t>
            </a:r>
            <a:endParaRPr lang="en-US" sz="1801" dirty="0"/>
          </a:p>
        </p:txBody>
      </p:sp>
      <p:cxnSp>
        <p:nvCxnSpPr>
          <p:cNvPr id="58" name="Straight Arrow Connector 57"/>
          <p:cNvCxnSpPr>
            <a:stCxn id="54" idx="2"/>
            <a:endCxn id="57" idx="0"/>
          </p:cNvCxnSpPr>
          <p:nvPr/>
        </p:nvCxnSpPr>
        <p:spPr>
          <a:xfrm>
            <a:off x="2624761" y="714455"/>
            <a:ext cx="0" cy="450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731581" y="2516504"/>
            <a:ext cx="1786357" cy="9148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初始化用于存储</a:t>
            </a:r>
            <a:r>
              <a:rPr lang="zh-CN" altLang="en-US" sz="1801" smtClean="0"/>
              <a:t>当前遍历位置的队列</a:t>
            </a:r>
            <a:r>
              <a:rPr lang="en-US" altLang="zh-CN" sz="1801" dirty="0" smtClean="0"/>
              <a:t>outskirt</a:t>
            </a:r>
            <a:endParaRPr lang="en-US" sz="1801" dirty="0"/>
          </a:p>
        </p:txBody>
      </p:sp>
      <p:cxnSp>
        <p:nvCxnSpPr>
          <p:cNvPr id="62" name="Straight Arrow Connector 61"/>
          <p:cNvCxnSpPr>
            <a:stCxn id="57" idx="2"/>
            <a:endCxn id="61" idx="0"/>
          </p:cNvCxnSpPr>
          <p:nvPr/>
        </p:nvCxnSpPr>
        <p:spPr>
          <a:xfrm flipH="1">
            <a:off x="2624760" y="2067648"/>
            <a:ext cx="1" cy="448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Decision 62"/>
          <p:cNvSpPr/>
          <p:nvPr/>
        </p:nvSpPr>
        <p:spPr>
          <a:xfrm>
            <a:off x="871479" y="3823818"/>
            <a:ext cx="3506561" cy="8594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遍历</a:t>
            </a:r>
            <a:r>
              <a:rPr lang="en-US" altLang="zh-CN" sz="1801" dirty="0" err="1" smtClean="0"/>
              <a:t>ALGraph.vertices</a:t>
            </a:r>
            <a:r>
              <a:rPr lang="zh-CN" altLang="en-US" sz="1801" dirty="0" smtClean="0"/>
              <a:t>结束？</a:t>
            </a:r>
            <a:endParaRPr lang="en-US" sz="1801" dirty="0"/>
          </a:p>
        </p:txBody>
      </p:sp>
      <p:sp>
        <p:nvSpPr>
          <p:cNvPr id="64" name="Decision 63"/>
          <p:cNvSpPr/>
          <p:nvPr/>
        </p:nvSpPr>
        <p:spPr>
          <a:xfrm>
            <a:off x="1120073" y="5132050"/>
            <a:ext cx="3009372" cy="87110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seen</a:t>
            </a:r>
            <a:r>
              <a:rPr lang="zh-CN" altLang="en-US" sz="1801" dirty="0" smtClean="0"/>
              <a:t>中当前顶点对应位为</a:t>
            </a:r>
            <a:r>
              <a:rPr lang="en-US" altLang="zh-CN" sz="1801" dirty="0" smtClean="0"/>
              <a:t>false</a:t>
            </a:r>
            <a:r>
              <a:rPr lang="zh-CN" altLang="en-US" sz="1801" dirty="0" smtClean="0"/>
              <a:t>？</a:t>
            </a:r>
            <a:endParaRPr lang="en-US" sz="1801" dirty="0"/>
          </a:p>
        </p:txBody>
      </p:sp>
      <p:cxnSp>
        <p:nvCxnSpPr>
          <p:cNvPr id="65" name="Straight Arrow Connector 64"/>
          <p:cNvCxnSpPr>
            <a:stCxn id="63" idx="2"/>
            <a:endCxn id="64" idx="0"/>
          </p:cNvCxnSpPr>
          <p:nvPr/>
        </p:nvCxnSpPr>
        <p:spPr>
          <a:xfrm flipH="1">
            <a:off x="2624759" y="4683312"/>
            <a:ext cx="1" cy="448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624758" y="59957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624758" y="463992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cxnSp>
        <p:nvCxnSpPr>
          <p:cNvPr id="72" name="Elbow Connector 71"/>
          <p:cNvCxnSpPr>
            <a:stCxn id="63" idx="1"/>
            <a:endCxn id="179" idx="0"/>
          </p:cNvCxnSpPr>
          <p:nvPr/>
        </p:nvCxnSpPr>
        <p:spPr>
          <a:xfrm rot="10800000" flipV="1">
            <a:off x="71905" y="4253565"/>
            <a:ext cx="799575" cy="3863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87146" y="394238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61" idx="2"/>
            <a:endCxn id="63" idx="0"/>
          </p:cNvCxnSpPr>
          <p:nvPr/>
        </p:nvCxnSpPr>
        <p:spPr>
          <a:xfrm>
            <a:off x="2624760" y="3431403"/>
            <a:ext cx="0" cy="392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858084" y="6375147"/>
            <a:ext cx="1533348" cy="357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smtClean="0"/>
              <a:t>seen[v] = true</a:t>
            </a:r>
            <a:endParaRPr lang="en-US" sz="1801" dirty="0"/>
          </a:p>
        </p:txBody>
      </p:sp>
      <p:cxnSp>
        <p:nvCxnSpPr>
          <p:cNvPr id="89" name="Straight Arrow Connector 88"/>
          <p:cNvCxnSpPr>
            <a:stCxn id="64" idx="2"/>
            <a:endCxn id="88" idx="0"/>
          </p:cNvCxnSpPr>
          <p:nvPr/>
        </p:nvCxnSpPr>
        <p:spPr>
          <a:xfrm flipH="1">
            <a:off x="2624758" y="6003152"/>
            <a:ext cx="1" cy="371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505236" y="7119635"/>
            <a:ext cx="2239044" cy="322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对当前顶点调用</a:t>
            </a:r>
            <a:r>
              <a:rPr lang="en-US" altLang="zh-CN" sz="1801" dirty="0" smtClean="0"/>
              <a:t>visit</a:t>
            </a:r>
            <a:endParaRPr lang="en-US" sz="1801" dirty="0"/>
          </a:p>
        </p:txBody>
      </p:sp>
      <p:cxnSp>
        <p:nvCxnSpPr>
          <p:cNvPr id="93" name="Straight Arrow Connector 92"/>
          <p:cNvCxnSpPr>
            <a:stCxn id="88" idx="2"/>
            <a:endCxn id="91" idx="0"/>
          </p:cNvCxnSpPr>
          <p:nvPr/>
        </p:nvCxnSpPr>
        <p:spPr>
          <a:xfrm>
            <a:off x="2624758" y="6732164"/>
            <a:ext cx="0" cy="387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702752" y="7860093"/>
            <a:ext cx="1844012" cy="391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</a:t>
            </a:r>
            <a:r>
              <a:rPr lang="zh-CN" altLang="en-US" sz="1801" smtClean="0"/>
              <a:t>顶点入队列</a:t>
            </a:r>
            <a:endParaRPr lang="en-US" sz="1801" dirty="0"/>
          </a:p>
        </p:txBody>
      </p:sp>
      <p:cxnSp>
        <p:nvCxnSpPr>
          <p:cNvPr id="98" name="Straight Arrow Connector 97"/>
          <p:cNvCxnSpPr>
            <a:stCxn id="91" idx="2"/>
            <a:endCxn id="97" idx="0"/>
          </p:cNvCxnSpPr>
          <p:nvPr/>
        </p:nvCxnSpPr>
        <p:spPr>
          <a:xfrm>
            <a:off x="2624758" y="7442266"/>
            <a:ext cx="0" cy="417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0461" y="6897297"/>
            <a:ext cx="15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返回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？</a:t>
            </a:r>
            <a:endParaRPr lang="en-US" dirty="0"/>
          </a:p>
        </p:txBody>
      </p:sp>
      <p:cxnSp>
        <p:nvCxnSpPr>
          <p:cNvPr id="102" name="Elbow Connector 101"/>
          <p:cNvCxnSpPr>
            <a:stCxn id="64" idx="3"/>
            <a:endCxn id="106" idx="2"/>
          </p:cNvCxnSpPr>
          <p:nvPr/>
        </p:nvCxnSpPr>
        <p:spPr>
          <a:xfrm flipV="1">
            <a:off x="4129445" y="4419151"/>
            <a:ext cx="1739609" cy="11484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040528" y="525579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4975875" y="4087978"/>
            <a:ext cx="1786357" cy="331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遍历下一个顶点</a:t>
            </a:r>
            <a:endParaRPr lang="en-US" sz="1801" dirty="0"/>
          </a:p>
        </p:txBody>
      </p:sp>
      <p:sp>
        <p:nvSpPr>
          <p:cNvPr id="130" name="Decision 129"/>
          <p:cNvSpPr/>
          <p:nvPr/>
        </p:nvSpPr>
        <p:spPr>
          <a:xfrm>
            <a:off x="1259867" y="8655177"/>
            <a:ext cx="2730897" cy="82131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队列</a:t>
            </a:r>
            <a:r>
              <a:rPr lang="en-US" altLang="zh-CN" sz="1801" dirty="0" smtClean="0"/>
              <a:t>outskirt</a:t>
            </a:r>
            <a:r>
              <a:rPr lang="zh-CN" altLang="en-US" sz="1801" dirty="0" smtClean="0"/>
              <a:t>非空？</a:t>
            </a:r>
            <a:endParaRPr lang="en-US" sz="1801" dirty="0"/>
          </a:p>
        </p:txBody>
      </p:sp>
      <p:cxnSp>
        <p:nvCxnSpPr>
          <p:cNvPr id="131" name="Straight Arrow Connector 130"/>
          <p:cNvCxnSpPr>
            <a:stCxn id="97" idx="2"/>
            <a:endCxn id="130" idx="0"/>
          </p:cNvCxnSpPr>
          <p:nvPr/>
        </p:nvCxnSpPr>
        <p:spPr>
          <a:xfrm>
            <a:off x="2624758" y="8251205"/>
            <a:ext cx="558" cy="403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634098" y="9868088"/>
            <a:ext cx="1981320" cy="596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smtClean="0"/>
              <a:t>center</a:t>
            </a:r>
            <a:r>
              <a:rPr lang="zh-CN" altLang="en-US" sz="1801" dirty="0" smtClean="0"/>
              <a:t>为</a:t>
            </a:r>
            <a:r>
              <a:rPr lang="en-US" altLang="zh-CN" sz="1801" dirty="0" smtClean="0"/>
              <a:t>outskirt</a:t>
            </a:r>
            <a:r>
              <a:rPr lang="zh-CN" altLang="en-US" sz="1801" dirty="0" smtClean="0"/>
              <a:t>弹出的顶点</a:t>
            </a:r>
            <a:endParaRPr lang="en-US" sz="1801" dirty="0"/>
          </a:p>
        </p:txBody>
      </p:sp>
      <p:cxnSp>
        <p:nvCxnSpPr>
          <p:cNvPr id="133" name="Straight Arrow Connector 132"/>
          <p:cNvCxnSpPr>
            <a:stCxn id="130" idx="2"/>
            <a:endCxn id="132" idx="0"/>
          </p:cNvCxnSpPr>
          <p:nvPr/>
        </p:nvCxnSpPr>
        <p:spPr>
          <a:xfrm flipH="1">
            <a:off x="2624758" y="9476493"/>
            <a:ext cx="558" cy="391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04654" y="94210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cxnSp>
        <p:nvCxnSpPr>
          <p:cNvPr id="136" name="Elbow Connector 135"/>
          <p:cNvCxnSpPr>
            <a:stCxn id="130" idx="3"/>
            <a:endCxn id="106" idx="2"/>
          </p:cNvCxnSpPr>
          <p:nvPr/>
        </p:nvCxnSpPr>
        <p:spPr>
          <a:xfrm flipV="1">
            <a:off x="3990764" y="4419151"/>
            <a:ext cx="1878290" cy="46466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906275" y="873699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-425055" y="7762729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52" name="Elbow Connector 151"/>
          <p:cNvCxnSpPr>
            <a:stCxn id="91" idx="1"/>
            <a:endCxn id="150" idx="0"/>
          </p:cNvCxnSpPr>
          <p:nvPr/>
        </p:nvCxnSpPr>
        <p:spPr>
          <a:xfrm rot="10800000" flipV="1">
            <a:off x="71902" y="7280951"/>
            <a:ext cx="1433334" cy="48177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32" idx="2"/>
          </p:cNvCxnSpPr>
          <p:nvPr/>
        </p:nvCxnSpPr>
        <p:spPr>
          <a:xfrm>
            <a:off x="2624758" y="10464259"/>
            <a:ext cx="0" cy="391595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8" name="Rounded Rectangle 177"/>
          <p:cNvSpPr/>
          <p:nvPr/>
        </p:nvSpPr>
        <p:spPr>
          <a:xfrm>
            <a:off x="-425055" y="5345284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179" name="Rectangle 178"/>
          <p:cNvSpPr/>
          <p:nvPr/>
        </p:nvSpPr>
        <p:spPr>
          <a:xfrm>
            <a:off x="-582481" y="4639921"/>
            <a:ext cx="1308770" cy="336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smtClean="0"/>
              <a:t>delete seen</a:t>
            </a:r>
            <a:endParaRPr lang="en-US" sz="1801" dirty="0"/>
          </a:p>
        </p:txBody>
      </p:sp>
      <p:cxnSp>
        <p:nvCxnSpPr>
          <p:cNvPr id="180" name="Straight Arrow Connector 179"/>
          <p:cNvCxnSpPr/>
          <p:nvPr/>
        </p:nvCxnSpPr>
        <p:spPr>
          <a:xfrm flipH="1">
            <a:off x="71902" y="4976297"/>
            <a:ext cx="2" cy="368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06" idx="1"/>
            <a:endCxn id="63" idx="3"/>
          </p:cNvCxnSpPr>
          <p:nvPr/>
        </p:nvCxnSpPr>
        <p:spPr>
          <a:xfrm flipH="1">
            <a:off x="4378040" y="4253565"/>
            <a:ext cx="5978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968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11828" y="1293584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1631042" y="1778905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79170" y="2229754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4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99871" y="2719613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5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133600" y="320946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>
                <a:solidFill>
                  <a:schemeClr val="dk1"/>
                </a:solidFill>
              </a:rPr>
              <a:t>6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22386" y="320946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smtClean="0">
                <a:solidFill>
                  <a:schemeClr val="dk1"/>
                </a:solidFill>
              </a:rPr>
              <a:t>7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21740" y="3741057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>
                <a:solidFill>
                  <a:schemeClr val="dk1"/>
                </a:solidFill>
              </a:rPr>
              <a:t>8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77556" y="3741057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smtClean="0">
                <a:solidFill>
                  <a:schemeClr val="dk1"/>
                </a:solidFill>
              </a:rPr>
              <a:t>9</a:t>
            </a:r>
            <a:endParaRPr lang="en-US" sz="1801" dirty="0">
              <a:solidFill>
                <a:schemeClr val="dk1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  <a:endCxn id="5" idx="0"/>
          </p:cNvCxnSpPr>
          <p:nvPr/>
        </p:nvCxnSpPr>
        <p:spPr>
          <a:xfrm flipH="1">
            <a:off x="1789792" y="1564587"/>
            <a:ext cx="368533" cy="21431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7" idx="0"/>
          </p:cNvCxnSpPr>
          <p:nvPr/>
        </p:nvCxnSpPr>
        <p:spPr>
          <a:xfrm>
            <a:off x="1902045" y="2049908"/>
            <a:ext cx="335875" cy="17984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0"/>
            <a:endCxn id="7" idx="5"/>
          </p:cNvCxnSpPr>
          <p:nvPr/>
        </p:nvCxnSpPr>
        <p:spPr>
          <a:xfrm flipH="1" flipV="1">
            <a:off x="2350173" y="2500757"/>
            <a:ext cx="408448" cy="21885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0" idx="0"/>
          </p:cNvCxnSpPr>
          <p:nvPr/>
        </p:nvCxnSpPr>
        <p:spPr>
          <a:xfrm flipH="1">
            <a:off x="2292350" y="2990616"/>
            <a:ext cx="354018" cy="2188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5"/>
            <a:endCxn id="11" idx="0"/>
          </p:cNvCxnSpPr>
          <p:nvPr/>
        </p:nvCxnSpPr>
        <p:spPr>
          <a:xfrm>
            <a:off x="2870874" y="2990616"/>
            <a:ext cx="410262" cy="2188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2" idx="0"/>
          </p:cNvCxnSpPr>
          <p:nvPr/>
        </p:nvCxnSpPr>
        <p:spPr>
          <a:xfrm flipH="1">
            <a:off x="1780490" y="3480471"/>
            <a:ext cx="399607" cy="26058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0"/>
          </p:cNvCxnSpPr>
          <p:nvPr/>
        </p:nvCxnSpPr>
        <p:spPr>
          <a:xfrm>
            <a:off x="3393389" y="3480471"/>
            <a:ext cx="442917" cy="26058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998028" y="1461405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6475185" y="1946726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  <a:endParaRPr lang="en-US" sz="1801" dirty="0">
              <a:solidFill>
                <a:schemeClr val="dk1"/>
              </a:solidFill>
            </a:endParaRPr>
          </a:p>
        </p:txBody>
      </p:sp>
      <p:cxnSp>
        <p:nvCxnSpPr>
          <p:cNvPr id="20" name="Straight Arrow Connector 19"/>
          <p:cNvCxnSpPr>
            <a:stCxn id="17" idx="5"/>
            <a:endCxn id="19" idx="0"/>
          </p:cNvCxnSpPr>
          <p:nvPr/>
        </p:nvCxnSpPr>
        <p:spPr>
          <a:xfrm>
            <a:off x="6269031" y="1732408"/>
            <a:ext cx="364904" cy="21431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621740" y="5703209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0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122386" y="5703209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1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1621740" y="7169254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</a:p>
        </p:txBody>
      </p:sp>
      <p:sp>
        <p:nvSpPr>
          <p:cNvPr id="59" name="Oval 58"/>
          <p:cNvSpPr/>
          <p:nvPr/>
        </p:nvSpPr>
        <p:spPr>
          <a:xfrm>
            <a:off x="3122386" y="7169254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3</a:t>
            </a:r>
          </a:p>
        </p:txBody>
      </p:sp>
      <p:cxnSp>
        <p:nvCxnSpPr>
          <p:cNvPr id="60" name="Straight Arrow Connector 59"/>
          <p:cNvCxnSpPr>
            <a:stCxn id="56" idx="6"/>
            <a:endCxn id="57" idx="2"/>
          </p:cNvCxnSpPr>
          <p:nvPr/>
        </p:nvCxnSpPr>
        <p:spPr>
          <a:xfrm>
            <a:off x="1939240" y="5861959"/>
            <a:ext cx="1183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6" idx="4"/>
            <a:endCxn id="58" idx="0"/>
          </p:cNvCxnSpPr>
          <p:nvPr/>
        </p:nvCxnSpPr>
        <p:spPr>
          <a:xfrm>
            <a:off x="1780490" y="6020709"/>
            <a:ext cx="0" cy="1148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8" idx="6"/>
            <a:endCxn id="59" idx="2"/>
          </p:cNvCxnSpPr>
          <p:nvPr/>
        </p:nvCxnSpPr>
        <p:spPr>
          <a:xfrm>
            <a:off x="1939240" y="7328004"/>
            <a:ext cx="1183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9" idx="1"/>
            <a:endCxn id="56" idx="5"/>
          </p:cNvCxnSpPr>
          <p:nvPr/>
        </p:nvCxnSpPr>
        <p:spPr>
          <a:xfrm flipH="1" flipV="1">
            <a:off x="1892743" y="5974212"/>
            <a:ext cx="1276140" cy="1241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5406455" y="5703209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0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6907101" y="5703209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1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5406455" y="7169254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</a:p>
        </p:txBody>
      </p:sp>
      <p:sp>
        <p:nvSpPr>
          <p:cNvPr id="86" name="Oval 85"/>
          <p:cNvSpPr/>
          <p:nvPr/>
        </p:nvSpPr>
        <p:spPr>
          <a:xfrm>
            <a:off x="6907101" y="7169254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3</a:t>
            </a:r>
          </a:p>
        </p:txBody>
      </p:sp>
      <p:cxnSp>
        <p:nvCxnSpPr>
          <p:cNvPr id="87" name="Straight Arrow Connector 86"/>
          <p:cNvCxnSpPr>
            <a:stCxn id="83" idx="6"/>
            <a:endCxn id="84" idx="2"/>
          </p:cNvCxnSpPr>
          <p:nvPr/>
        </p:nvCxnSpPr>
        <p:spPr>
          <a:xfrm>
            <a:off x="5723955" y="5861959"/>
            <a:ext cx="1183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3" idx="4"/>
            <a:endCxn id="85" idx="0"/>
          </p:cNvCxnSpPr>
          <p:nvPr/>
        </p:nvCxnSpPr>
        <p:spPr>
          <a:xfrm>
            <a:off x="5565205" y="6020709"/>
            <a:ext cx="0" cy="1148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5" idx="6"/>
            <a:endCxn id="86" idx="2"/>
          </p:cNvCxnSpPr>
          <p:nvPr/>
        </p:nvCxnSpPr>
        <p:spPr>
          <a:xfrm>
            <a:off x="5723955" y="7328004"/>
            <a:ext cx="1183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6" idx="1"/>
            <a:endCxn id="83" idx="5"/>
          </p:cNvCxnSpPr>
          <p:nvPr/>
        </p:nvCxnSpPr>
        <p:spPr>
          <a:xfrm flipH="1" flipV="1">
            <a:off x="5677458" y="5974212"/>
            <a:ext cx="1276140" cy="1241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644028" y="6436231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4</a:t>
            </a:r>
          </a:p>
        </p:txBody>
      </p:sp>
      <p:sp>
        <p:nvSpPr>
          <p:cNvPr id="101" name="Oval 100"/>
          <p:cNvSpPr/>
          <p:nvPr/>
        </p:nvSpPr>
        <p:spPr>
          <a:xfrm>
            <a:off x="1631042" y="8476549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0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3131688" y="8476549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1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1631042" y="9942594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</a:p>
        </p:txBody>
      </p:sp>
      <p:cxnSp>
        <p:nvCxnSpPr>
          <p:cNvPr id="105" name="Straight Arrow Connector 104"/>
          <p:cNvCxnSpPr>
            <a:stCxn id="101" idx="6"/>
            <a:endCxn id="102" idx="2"/>
          </p:cNvCxnSpPr>
          <p:nvPr/>
        </p:nvCxnSpPr>
        <p:spPr>
          <a:xfrm>
            <a:off x="1948542" y="8635299"/>
            <a:ext cx="1183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1" idx="4"/>
            <a:endCxn id="103" idx="0"/>
          </p:cNvCxnSpPr>
          <p:nvPr/>
        </p:nvCxnSpPr>
        <p:spPr>
          <a:xfrm>
            <a:off x="1789792" y="8794049"/>
            <a:ext cx="0" cy="1148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131691" y="9940373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4</a:t>
            </a:r>
          </a:p>
        </p:txBody>
      </p:sp>
      <p:sp>
        <p:nvSpPr>
          <p:cNvPr id="114" name="Oval 113"/>
          <p:cNvSpPr/>
          <p:nvPr/>
        </p:nvSpPr>
        <p:spPr>
          <a:xfrm>
            <a:off x="5406455" y="847432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0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6907101" y="847432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1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5406455" y="9940373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</a:p>
        </p:txBody>
      </p:sp>
      <p:cxnSp>
        <p:nvCxnSpPr>
          <p:cNvPr id="117" name="Straight Arrow Connector 116"/>
          <p:cNvCxnSpPr>
            <a:stCxn id="114" idx="6"/>
            <a:endCxn id="115" idx="2"/>
          </p:cNvCxnSpPr>
          <p:nvPr/>
        </p:nvCxnSpPr>
        <p:spPr>
          <a:xfrm>
            <a:off x="5723955" y="8633078"/>
            <a:ext cx="1183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4" idx="4"/>
            <a:endCxn id="116" idx="0"/>
          </p:cNvCxnSpPr>
          <p:nvPr/>
        </p:nvCxnSpPr>
        <p:spPr>
          <a:xfrm>
            <a:off x="5565205" y="8791828"/>
            <a:ext cx="0" cy="1148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6907101" y="9935942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4</a:t>
            </a:r>
          </a:p>
        </p:txBody>
      </p:sp>
      <p:cxnSp>
        <p:nvCxnSpPr>
          <p:cNvPr id="124" name="Straight Arrow Connector 123"/>
          <p:cNvCxnSpPr>
            <a:stCxn id="115" idx="4"/>
            <a:endCxn id="119" idx="0"/>
          </p:cNvCxnSpPr>
          <p:nvPr/>
        </p:nvCxnSpPr>
        <p:spPr>
          <a:xfrm>
            <a:off x="7065851" y="8791828"/>
            <a:ext cx="0" cy="1144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720864" y="847432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0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10221510" y="847432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1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10221510" y="9935942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</a:p>
        </p:txBody>
      </p:sp>
      <p:cxnSp>
        <p:nvCxnSpPr>
          <p:cNvPr id="130" name="Straight Arrow Connector 129"/>
          <p:cNvCxnSpPr>
            <a:stCxn id="127" idx="6"/>
            <a:endCxn id="128" idx="2"/>
          </p:cNvCxnSpPr>
          <p:nvPr/>
        </p:nvCxnSpPr>
        <p:spPr>
          <a:xfrm>
            <a:off x="9038364" y="8633078"/>
            <a:ext cx="1183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5"/>
            <a:endCxn id="129" idx="1"/>
          </p:cNvCxnSpPr>
          <p:nvPr/>
        </p:nvCxnSpPr>
        <p:spPr>
          <a:xfrm>
            <a:off x="8991867" y="8745331"/>
            <a:ext cx="1276140" cy="1237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8720864" y="9942594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4</a:t>
            </a:r>
          </a:p>
        </p:txBody>
      </p:sp>
      <p:cxnSp>
        <p:nvCxnSpPr>
          <p:cNvPr id="133" name="Straight Arrow Connector 132"/>
          <p:cNvCxnSpPr>
            <a:stCxn id="128" idx="3"/>
            <a:endCxn id="132" idx="7"/>
          </p:cNvCxnSpPr>
          <p:nvPr/>
        </p:nvCxnSpPr>
        <p:spPr>
          <a:xfrm flipH="1">
            <a:off x="8991867" y="8745331"/>
            <a:ext cx="1276140" cy="124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7" idx="4"/>
            <a:endCxn id="132" idx="0"/>
          </p:cNvCxnSpPr>
          <p:nvPr/>
        </p:nvCxnSpPr>
        <p:spPr>
          <a:xfrm>
            <a:off x="8879614" y="8791828"/>
            <a:ext cx="0" cy="1150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11717773" y="847432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0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3218419" y="847432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1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3218419" y="9935942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</a:p>
        </p:txBody>
      </p:sp>
      <p:cxnSp>
        <p:nvCxnSpPr>
          <p:cNvPr id="156" name="Straight Arrow Connector 155"/>
          <p:cNvCxnSpPr>
            <a:stCxn id="153" idx="6"/>
            <a:endCxn id="154" idx="2"/>
          </p:cNvCxnSpPr>
          <p:nvPr/>
        </p:nvCxnSpPr>
        <p:spPr>
          <a:xfrm>
            <a:off x="12035273" y="8633078"/>
            <a:ext cx="1183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11717773" y="9942594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4</a:t>
            </a:r>
          </a:p>
        </p:txBody>
      </p:sp>
      <p:cxnSp>
        <p:nvCxnSpPr>
          <p:cNvPr id="159" name="Straight Arrow Connector 158"/>
          <p:cNvCxnSpPr>
            <a:stCxn id="154" idx="3"/>
            <a:endCxn id="158" idx="7"/>
          </p:cNvCxnSpPr>
          <p:nvPr/>
        </p:nvCxnSpPr>
        <p:spPr>
          <a:xfrm flipH="1">
            <a:off x="11988776" y="8745331"/>
            <a:ext cx="1276140" cy="124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3" idx="4"/>
            <a:endCxn id="158" idx="0"/>
          </p:cNvCxnSpPr>
          <p:nvPr/>
        </p:nvCxnSpPr>
        <p:spPr>
          <a:xfrm>
            <a:off x="11876523" y="8791828"/>
            <a:ext cx="0" cy="1150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Oval 166"/>
          <p:cNvSpPr/>
          <p:nvPr/>
        </p:nvSpPr>
        <p:spPr>
          <a:xfrm>
            <a:off x="14448062" y="847432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0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14448062" y="9937254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1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15948708" y="9935942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</a:p>
        </p:txBody>
      </p:sp>
      <p:cxnSp>
        <p:nvCxnSpPr>
          <p:cNvPr id="170" name="Straight Arrow Connector 169"/>
          <p:cNvCxnSpPr>
            <a:stCxn id="167" idx="4"/>
            <a:endCxn id="168" idx="0"/>
          </p:cNvCxnSpPr>
          <p:nvPr/>
        </p:nvCxnSpPr>
        <p:spPr>
          <a:xfrm>
            <a:off x="14606812" y="8791828"/>
            <a:ext cx="0" cy="1145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15948708" y="847432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4</a:t>
            </a:r>
          </a:p>
        </p:txBody>
      </p:sp>
      <p:cxnSp>
        <p:nvCxnSpPr>
          <p:cNvPr id="172" name="Straight Arrow Connector 171"/>
          <p:cNvCxnSpPr>
            <a:stCxn id="168" idx="7"/>
            <a:endCxn id="171" idx="3"/>
          </p:cNvCxnSpPr>
          <p:nvPr/>
        </p:nvCxnSpPr>
        <p:spPr>
          <a:xfrm flipV="1">
            <a:off x="14719065" y="8745331"/>
            <a:ext cx="1276140" cy="1238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7" idx="6"/>
            <a:endCxn id="171" idx="2"/>
          </p:cNvCxnSpPr>
          <p:nvPr/>
        </p:nvCxnSpPr>
        <p:spPr>
          <a:xfrm>
            <a:off x="14765562" y="8633078"/>
            <a:ext cx="1183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93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420" y="4420201"/>
            <a:ext cx="1168400" cy="440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演示系统</a:t>
            </a:r>
            <a:endParaRPr lang="en-US" sz="1801" dirty="0"/>
          </a:p>
        </p:txBody>
      </p:sp>
      <p:sp>
        <p:nvSpPr>
          <p:cNvPr id="3" name="Rectangle 2"/>
          <p:cNvSpPr/>
          <p:nvPr/>
        </p:nvSpPr>
        <p:spPr>
          <a:xfrm>
            <a:off x="1922208" y="2351405"/>
            <a:ext cx="897466" cy="643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用户操作界面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922208" y="6385154"/>
            <a:ext cx="1132539" cy="409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功能调用</a:t>
            </a:r>
            <a:endParaRPr lang="en-US" sz="1801" dirty="0"/>
          </a:p>
        </p:txBody>
      </p:sp>
      <p:sp>
        <p:nvSpPr>
          <p:cNvPr id="11" name="Rectangle 10"/>
          <p:cNvSpPr/>
          <p:nvPr/>
        </p:nvSpPr>
        <p:spPr>
          <a:xfrm>
            <a:off x="3225027" y="1608291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菜单显示</a:t>
            </a:r>
            <a:endParaRPr lang="en-US" sz="1801" dirty="0"/>
          </a:p>
        </p:txBody>
      </p:sp>
      <p:sp>
        <p:nvSpPr>
          <p:cNvPr id="12" name="Rectangle 11"/>
          <p:cNvSpPr/>
          <p:nvPr/>
        </p:nvSpPr>
        <p:spPr>
          <a:xfrm>
            <a:off x="3225027" y="2186465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用户输入</a:t>
            </a:r>
            <a:endParaRPr lang="en-US" sz="1801" dirty="0"/>
          </a:p>
        </p:txBody>
      </p:sp>
      <p:sp>
        <p:nvSpPr>
          <p:cNvPr id="13" name="Rectangle 12"/>
          <p:cNvSpPr/>
          <p:nvPr/>
        </p:nvSpPr>
        <p:spPr>
          <a:xfrm>
            <a:off x="3225027" y="2764640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结果输出</a:t>
            </a:r>
            <a:endParaRPr lang="en-US" sz="1801" dirty="0"/>
          </a:p>
        </p:txBody>
      </p:sp>
      <p:sp>
        <p:nvSpPr>
          <p:cNvPr id="14" name="Rectangle 13"/>
          <p:cNvSpPr/>
          <p:nvPr/>
        </p:nvSpPr>
        <p:spPr>
          <a:xfrm>
            <a:off x="3225027" y="3342814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错误提示</a:t>
            </a:r>
            <a:endParaRPr lang="en-US" sz="1801" dirty="0"/>
          </a:p>
        </p:txBody>
      </p:sp>
      <p:sp>
        <p:nvSpPr>
          <p:cNvPr id="30" name="Left Brace 29"/>
          <p:cNvSpPr/>
          <p:nvPr/>
        </p:nvSpPr>
        <p:spPr>
          <a:xfrm>
            <a:off x="3117191" y="4044119"/>
            <a:ext cx="241315" cy="50919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Left Brace 31"/>
          <p:cNvSpPr/>
          <p:nvPr/>
        </p:nvSpPr>
        <p:spPr>
          <a:xfrm>
            <a:off x="1547844" y="2673138"/>
            <a:ext cx="311923" cy="39343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Left Brace 36"/>
          <p:cNvSpPr/>
          <p:nvPr/>
        </p:nvSpPr>
        <p:spPr>
          <a:xfrm>
            <a:off x="2882116" y="1636981"/>
            <a:ext cx="274255" cy="20723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Rectangle 37"/>
          <p:cNvSpPr/>
          <p:nvPr/>
        </p:nvSpPr>
        <p:spPr>
          <a:xfrm>
            <a:off x="3428623" y="3998530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1.</a:t>
            </a:r>
            <a:r>
              <a:rPr lang="zh-CN" altLang="en-US" sz="1801" dirty="0"/>
              <a:t> 创建新</a:t>
            </a:r>
            <a:r>
              <a:rPr lang="zh-CN" altLang="en-US" sz="1801" dirty="0" smtClean="0"/>
              <a:t>的图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3428622" y="4576704"/>
            <a:ext cx="1187308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2.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销毁图</a:t>
            </a:r>
            <a:endParaRPr lang="en-US" sz="1801" dirty="0"/>
          </a:p>
        </p:txBody>
      </p:sp>
      <p:sp>
        <p:nvSpPr>
          <p:cNvPr id="40" name="Rectangle 39"/>
          <p:cNvSpPr/>
          <p:nvPr/>
        </p:nvSpPr>
        <p:spPr>
          <a:xfrm>
            <a:off x="3428621" y="5154878"/>
            <a:ext cx="18227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3.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获取顶点位置</a:t>
            </a:r>
            <a:endParaRPr lang="en-US" sz="1801" dirty="0"/>
          </a:p>
        </p:txBody>
      </p:sp>
      <p:sp>
        <p:nvSpPr>
          <p:cNvPr id="41" name="Rectangle 40"/>
          <p:cNvSpPr/>
          <p:nvPr/>
        </p:nvSpPr>
        <p:spPr>
          <a:xfrm>
            <a:off x="3428622" y="5733051"/>
            <a:ext cx="1606768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4.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获取顶点值</a:t>
            </a:r>
            <a:endParaRPr lang="en-US" sz="1801" dirty="0"/>
          </a:p>
        </p:txBody>
      </p:sp>
      <p:sp>
        <p:nvSpPr>
          <p:cNvPr id="42" name="Rectangle 41"/>
          <p:cNvSpPr/>
          <p:nvPr/>
        </p:nvSpPr>
        <p:spPr>
          <a:xfrm>
            <a:off x="3428622" y="6311225"/>
            <a:ext cx="160676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5.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修改顶点值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3428622" y="6889400"/>
            <a:ext cx="340044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6.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获取某顶点的第一个邻接顶点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3428620" y="7467574"/>
            <a:ext cx="2496117" cy="57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7.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获取某顶点相对另一顶点的下一个邻接顶点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3428621" y="8260691"/>
            <a:ext cx="1333988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8.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插入顶点</a:t>
            </a:r>
            <a:endParaRPr lang="en-US" sz="1801" dirty="0"/>
          </a:p>
        </p:txBody>
      </p:sp>
      <p:sp>
        <p:nvSpPr>
          <p:cNvPr id="46" name="Rectangle 45"/>
          <p:cNvSpPr/>
          <p:nvPr/>
        </p:nvSpPr>
        <p:spPr>
          <a:xfrm>
            <a:off x="3428620" y="8842118"/>
            <a:ext cx="1354234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9.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删除顶点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7149922" y="3998530"/>
            <a:ext cx="1247998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10.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插入弧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7149921" y="4576702"/>
            <a:ext cx="124799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11.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删除弧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7149918" y="5154875"/>
            <a:ext cx="216842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12.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深度优先遍历图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7149920" y="5733049"/>
            <a:ext cx="2168428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13.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广度优先遍历图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7149917" y="6311225"/>
            <a:ext cx="2356320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14.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将图保存到文件中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7149916" y="6888835"/>
            <a:ext cx="2168431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15.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从文件中读取图</a:t>
            </a:r>
            <a:endParaRPr lang="en-US" sz="1801" dirty="0"/>
          </a:p>
        </p:txBody>
      </p:sp>
      <p:sp>
        <p:nvSpPr>
          <p:cNvPr id="53" name="Rectangle 52"/>
          <p:cNvSpPr/>
          <p:nvPr/>
        </p:nvSpPr>
        <p:spPr>
          <a:xfrm>
            <a:off x="7149915" y="8020694"/>
            <a:ext cx="135423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0.</a:t>
            </a:r>
            <a:r>
              <a:rPr lang="zh-CN" altLang="en-US" sz="1801" dirty="0"/>
              <a:t> 退出系统</a:t>
            </a:r>
            <a:endParaRPr lang="en-US" sz="1801" dirty="0"/>
          </a:p>
        </p:txBody>
      </p:sp>
      <p:sp>
        <p:nvSpPr>
          <p:cNvPr id="28" name="Rectangle 27"/>
          <p:cNvSpPr/>
          <p:nvPr/>
        </p:nvSpPr>
        <p:spPr>
          <a:xfrm>
            <a:off x="7149915" y="7443084"/>
            <a:ext cx="1687841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16.</a:t>
            </a:r>
            <a:r>
              <a:rPr lang="zh-CN" altLang="en-US" sz="1801" dirty="0" smtClean="0"/>
              <a:t> 切换工作图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135453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373219" y="7275447"/>
            <a:ext cx="5108713" cy="260653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486399" y="357809"/>
            <a:ext cx="2643809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ListInsert</a:t>
            </a:r>
            <a:r>
              <a:rPr lang="en-US" altLang="zh-CN" sz="1801" dirty="0"/>
              <a:t>(&amp;L, key, 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431731" y="1292089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L-&gt;</a:t>
            </a:r>
            <a:r>
              <a:rPr lang="en-US" sz="1801" dirty="0" err="1"/>
              <a:t>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874644" y="11757305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55362" y="2922107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sp>
        <p:nvSpPr>
          <p:cNvPr id="3" name="Diamond 2"/>
          <p:cNvSpPr/>
          <p:nvPr/>
        </p:nvSpPr>
        <p:spPr>
          <a:xfrm>
            <a:off x="5431730" y="4552125"/>
            <a:ext cx="2753143" cy="1133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</a:t>
            </a:r>
            <a:r>
              <a:rPr lang="zh-CN" altLang="en-US" sz="1801"/>
              <a:t>是否还有剩余容量？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868558" y="4790662"/>
            <a:ext cx="3061250" cy="655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重新分配</a:t>
            </a:r>
            <a:r>
              <a:rPr lang="zh-CN" altLang="en-US" sz="1801" dirty="0"/>
              <a:t>大小为</a:t>
            </a:r>
            <a:r>
              <a:rPr lang="en-US" altLang="zh-CN" sz="1801" dirty="0"/>
              <a:t> L-&gt;</a:t>
            </a:r>
            <a:r>
              <a:rPr lang="en-US" altLang="zh-CN" sz="1801" dirty="0" err="1"/>
              <a:t>list_size</a:t>
            </a:r>
            <a:r>
              <a:rPr lang="en-US" altLang="zh-CN" sz="1801" dirty="0"/>
              <a:t> + LIST_INC_SIZE </a:t>
            </a:r>
            <a:r>
              <a:rPr lang="zh-CN" altLang="en-US" sz="1801" dirty="0"/>
              <a:t>单位的空间</a:t>
            </a:r>
            <a:endParaRPr lang="en-US" sz="1801" dirty="0"/>
          </a:p>
        </p:txBody>
      </p:sp>
      <p:sp>
        <p:nvSpPr>
          <p:cNvPr id="8" name="Diamond 7"/>
          <p:cNvSpPr/>
          <p:nvPr/>
        </p:nvSpPr>
        <p:spPr>
          <a:xfrm>
            <a:off x="2266120" y="6047963"/>
            <a:ext cx="2266122" cy="96906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空间分配成功？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6808302" y="874645"/>
            <a:ext cx="2" cy="417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808302" y="2464905"/>
            <a:ext cx="2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3" idx="0"/>
          </p:cNvCxnSpPr>
          <p:nvPr/>
        </p:nvCxnSpPr>
        <p:spPr>
          <a:xfrm flipH="1">
            <a:off x="6808302" y="4094924"/>
            <a:ext cx="2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1371602" y="1878496"/>
            <a:ext cx="4060130" cy="98788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1371601" y="3508515"/>
            <a:ext cx="4283760" cy="82487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1"/>
            <a:endCxn id="6" idx="0"/>
          </p:cNvCxnSpPr>
          <p:nvPr/>
        </p:nvCxnSpPr>
        <p:spPr>
          <a:xfrm rot="10800000" flipV="1">
            <a:off x="1371601" y="6532494"/>
            <a:ext cx="894519" cy="52248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" idx="1"/>
            <a:endCxn id="7" idx="3"/>
          </p:cNvCxnSpPr>
          <p:nvPr/>
        </p:nvCxnSpPr>
        <p:spPr>
          <a:xfrm flipH="1" flipV="1">
            <a:off x="4929805" y="5118656"/>
            <a:ext cx="501922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8" idx="0"/>
          </p:cNvCxnSpPr>
          <p:nvPr/>
        </p:nvCxnSpPr>
        <p:spPr>
          <a:xfrm flipH="1">
            <a:off x="3399182" y="5446647"/>
            <a:ext cx="2" cy="601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480180" y="6323770"/>
            <a:ext cx="2656244" cy="417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/>
              <a:t> </a:t>
            </a:r>
            <a:r>
              <a:rPr lang="en-US" altLang="zh-CN" sz="1801" dirty="0" err="1"/>
              <a:t>bak_ptr</a:t>
            </a:r>
            <a:r>
              <a:rPr lang="en-US" altLang="zh-CN" sz="1801" dirty="0"/>
              <a:t> = L-&gt;length - 1</a:t>
            </a:r>
            <a:endParaRPr lang="en-US" sz="1801" dirty="0"/>
          </a:p>
        </p:txBody>
      </p:sp>
      <p:cxnSp>
        <p:nvCxnSpPr>
          <p:cNvPr id="44" name="Straight Arrow Connector 43"/>
          <p:cNvCxnSpPr>
            <a:stCxn id="8" idx="3"/>
            <a:endCxn id="43" idx="1"/>
          </p:cNvCxnSpPr>
          <p:nvPr/>
        </p:nvCxnSpPr>
        <p:spPr>
          <a:xfrm>
            <a:off x="4532241" y="6532494"/>
            <a:ext cx="9479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" idx="2"/>
            <a:endCxn id="43" idx="0"/>
          </p:cNvCxnSpPr>
          <p:nvPr/>
        </p:nvCxnSpPr>
        <p:spPr>
          <a:xfrm>
            <a:off x="6808302" y="5685186"/>
            <a:ext cx="2" cy="638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Diamond 54"/>
          <p:cNvSpPr/>
          <p:nvPr/>
        </p:nvSpPr>
        <p:spPr>
          <a:xfrm>
            <a:off x="5057338" y="7494106"/>
            <a:ext cx="3501923" cy="6659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bak_ptr</a:t>
            </a:r>
            <a:r>
              <a:rPr lang="en-US" sz="1801" dirty="0"/>
              <a:t> &gt;= </a:t>
            </a:r>
            <a:r>
              <a:rPr lang="en-US" sz="1801" dirty="0" err="1"/>
              <a:t>i</a:t>
            </a:r>
            <a:r>
              <a:rPr lang="en-US" sz="1801" dirty="0"/>
              <a:t> - 1 ?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715487" y="8524057"/>
            <a:ext cx="4185626" cy="377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L-</a:t>
            </a:r>
            <a:r>
              <a:rPr lang="en-US" sz="1801" dirty="0"/>
              <a:t>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 + 1] = L-&gt;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]</a:t>
            </a:r>
          </a:p>
        </p:txBody>
      </p:sp>
      <p:cxnSp>
        <p:nvCxnSpPr>
          <p:cNvPr id="57" name="Straight Arrow Connector 56"/>
          <p:cNvCxnSpPr>
            <a:stCxn id="43" idx="2"/>
            <a:endCxn id="55" idx="0"/>
          </p:cNvCxnSpPr>
          <p:nvPr/>
        </p:nvCxnSpPr>
        <p:spPr>
          <a:xfrm flipH="1">
            <a:off x="6808301" y="6741222"/>
            <a:ext cx="2" cy="75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2"/>
            <a:endCxn id="56" idx="0"/>
          </p:cNvCxnSpPr>
          <p:nvPr/>
        </p:nvCxnSpPr>
        <p:spPr>
          <a:xfrm>
            <a:off x="6808302" y="8160029"/>
            <a:ext cx="2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7" idx="3"/>
            <a:endCxn id="55" idx="3"/>
          </p:cNvCxnSpPr>
          <p:nvPr/>
        </p:nvCxnSpPr>
        <p:spPr>
          <a:xfrm flipV="1">
            <a:off x="7409936" y="7827069"/>
            <a:ext cx="1149328" cy="1637091"/>
          </a:xfrm>
          <a:prstGeom prst="bentConnector3">
            <a:avLst>
              <a:gd name="adj1" fmla="val 1527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08910" y="6900240"/>
            <a:ext cx="364715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（插入位置后元素依次后移一位）</a:t>
            </a:r>
            <a:endParaRPr lang="en-US" sz="1801" dirty="0"/>
          </a:p>
        </p:txBody>
      </p:sp>
      <p:sp>
        <p:nvSpPr>
          <p:cNvPr id="27" name="Rectangle 26"/>
          <p:cNvSpPr/>
          <p:nvPr/>
        </p:nvSpPr>
        <p:spPr>
          <a:xfrm>
            <a:off x="6206669" y="9265779"/>
            <a:ext cx="1203265" cy="396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bak_ptr</a:t>
            </a:r>
            <a:r>
              <a:rPr lang="en-US" altLang="zh-CN" sz="1801" dirty="0"/>
              <a:t>--</a:t>
            </a:r>
            <a:endParaRPr lang="en-US" sz="1801" dirty="0"/>
          </a:p>
        </p:txBody>
      </p:sp>
      <p:cxnSp>
        <p:nvCxnSpPr>
          <p:cNvPr id="28" name="Straight Arrow Connector 27"/>
          <p:cNvCxnSpPr>
            <a:stCxn id="56" idx="2"/>
            <a:endCxn id="27" idx="0"/>
          </p:cNvCxnSpPr>
          <p:nvPr/>
        </p:nvCxnSpPr>
        <p:spPr>
          <a:xfrm>
            <a:off x="6808300" y="8901749"/>
            <a:ext cx="0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123842" y="10214942"/>
            <a:ext cx="1368916" cy="624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将 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 存放在 </a:t>
            </a:r>
            <a:r>
              <a:rPr lang="en-US" altLang="zh-CN" sz="1801" dirty="0" err="1"/>
              <a:t>i</a:t>
            </a:r>
            <a:r>
              <a:rPr lang="en-US" altLang="zh-CN" sz="1801" dirty="0"/>
              <a:t> </a:t>
            </a:r>
            <a:r>
              <a:rPr lang="mr-IN" altLang="zh-CN" sz="1801" dirty="0"/>
              <a:t>–</a:t>
            </a:r>
            <a:r>
              <a:rPr lang="en-US" altLang="zh-CN" sz="1801" dirty="0"/>
              <a:t> 1</a:t>
            </a:r>
            <a:r>
              <a:rPr lang="zh-CN" altLang="en-US" sz="1801" dirty="0"/>
              <a:t> 处</a:t>
            </a:r>
            <a:endParaRPr lang="en-US" sz="1801" dirty="0"/>
          </a:p>
        </p:txBody>
      </p:sp>
      <p:cxnSp>
        <p:nvCxnSpPr>
          <p:cNvPr id="54" name="Elbow Connector 53"/>
          <p:cNvCxnSpPr>
            <a:stCxn id="55" idx="1"/>
            <a:endCxn id="33" idx="1"/>
          </p:cNvCxnSpPr>
          <p:nvPr/>
        </p:nvCxnSpPr>
        <p:spPr>
          <a:xfrm rot="10800000" flipH="1" flipV="1">
            <a:off x="5057337" y="7827067"/>
            <a:ext cx="1066504" cy="2700140"/>
          </a:xfrm>
          <a:prstGeom prst="bentConnector3">
            <a:avLst>
              <a:gd name="adj1" fmla="val -9039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6307018" y="11976478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67" name="TextBox 66"/>
          <p:cNvSpPr txBox="1"/>
          <p:nvPr/>
        </p:nvSpPr>
        <p:spPr>
          <a:xfrm>
            <a:off x="5098233" y="150916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813907" y="246225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58484" y="318142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0" name="TextBox 69"/>
          <p:cNvSpPr txBox="1"/>
          <p:nvPr/>
        </p:nvSpPr>
        <p:spPr>
          <a:xfrm>
            <a:off x="6803974" y="564217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1" name="TextBox 70"/>
          <p:cNvSpPr txBox="1"/>
          <p:nvPr/>
        </p:nvSpPr>
        <p:spPr>
          <a:xfrm>
            <a:off x="6813907" y="816094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6810355" y="410328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3" name="TextBox 72"/>
          <p:cNvSpPr txBox="1"/>
          <p:nvPr/>
        </p:nvSpPr>
        <p:spPr>
          <a:xfrm>
            <a:off x="5146433" y="477992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4" name="TextBox 73"/>
          <p:cNvSpPr txBox="1"/>
          <p:nvPr/>
        </p:nvSpPr>
        <p:spPr>
          <a:xfrm>
            <a:off x="2019963" y="616316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8" name="TextBox 77"/>
          <p:cNvSpPr txBox="1"/>
          <p:nvPr/>
        </p:nvSpPr>
        <p:spPr>
          <a:xfrm>
            <a:off x="4762933" y="745773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9" name="TextBox 78"/>
          <p:cNvSpPr txBox="1"/>
          <p:nvPr/>
        </p:nvSpPr>
        <p:spPr>
          <a:xfrm>
            <a:off x="4481521" y="616564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6119517" y="11224198"/>
            <a:ext cx="1368916" cy="368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L-</a:t>
            </a:r>
            <a:r>
              <a:rPr lang="en-US" altLang="zh-CN" sz="1801"/>
              <a:t>&gt;length++</a:t>
            </a:r>
            <a:endParaRPr lang="en-US" sz="1801" dirty="0"/>
          </a:p>
        </p:txBody>
      </p:sp>
      <p:cxnSp>
        <p:nvCxnSpPr>
          <p:cNvPr id="46" name="Straight Arrow Connector 45"/>
          <p:cNvCxnSpPr>
            <a:stCxn id="33" idx="2"/>
            <a:endCxn id="45" idx="0"/>
          </p:cNvCxnSpPr>
          <p:nvPr/>
        </p:nvCxnSpPr>
        <p:spPr>
          <a:xfrm flipH="1">
            <a:off x="6803976" y="10839473"/>
            <a:ext cx="4325" cy="38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2"/>
            <a:endCxn id="61" idx="0"/>
          </p:cNvCxnSpPr>
          <p:nvPr/>
        </p:nvCxnSpPr>
        <p:spPr>
          <a:xfrm>
            <a:off x="6803975" y="11593185"/>
            <a:ext cx="0" cy="38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344471" y="6484197"/>
            <a:ext cx="5108713" cy="260653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290561" y="-800949"/>
            <a:ext cx="2989198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ListDelete</a:t>
            </a:r>
            <a:r>
              <a:rPr lang="en-US" altLang="zh-CN" sz="1801" dirty="0"/>
              <a:t>(&amp;L, key, &amp;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411854" y="178905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L-&gt;</a:t>
            </a:r>
            <a:r>
              <a:rPr lang="en-US" sz="1801" dirty="0" err="1"/>
              <a:t>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2678283" y="12212961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35485" y="1808924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6785161" y="-284114"/>
            <a:ext cx="3264" cy="4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788424" y="1351724"/>
            <a:ext cx="2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3175242" y="765313"/>
            <a:ext cx="2236614" cy="114476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3175242" y="2395332"/>
            <a:ext cx="2460242" cy="98176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65494" y="5694444"/>
            <a:ext cx="639337" cy="31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i</a:t>
            </a:r>
            <a:r>
              <a:rPr lang="en-US" altLang="zh-CN" sz="1801" dirty="0"/>
              <a:t>--</a:t>
            </a:r>
            <a:endParaRPr lang="en-US" sz="1801" dirty="0"/>
          </a:p>
        </p:txBody>
      </p:sp>
      <p:sp>
        <p:nvSpPr>
          <p:cNvPr id="55" name="Diamond 54"/>
          <p:cNvSpPr/>
          <p:nvPr/>
        </p:nvSpPr>
        <p:spPr>
          <a:xfrm>
            <a:off x="5028591" y="6702856"/>
            <a:ext cx="3501923" cy="6659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i</a:t>
            </a:r>
            <a:r>
              <a:rPr lang="zh-CN" altLang="en-US" sz="1801" dirty="0"/>
              <a:t> </a:t>
            </a:r>
            <a:r>
              <a:rPr lang="en-US" altLang="zh-CN" sz="1801" dirty="0"/>
              <a:t>&lt;</a:t>
            </a:r>
            <a:r>
              <a:rPr lang="en-US" sz="1801" dirty="0"/>
              <a:t> L-&gt;length ?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686741" y="7732807"/>
            <a:ext cx="4185626" cy="377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L-</a:t>
            </a:r>
            <a:r>
              <a:rPr lang="en-US" sz="1801" dirty="0"/>
              <a:t>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 + 1] = L-&gt;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]</a:t>
            </a:r>
          </a:p>
        </p:txBody>
      </p:sp>
      <p:cxnSp>
        <p:nvCxnSpPr>
          <p:cNvPr id="57" name="Straight Arrow Connector 56"/>
          <p:cNvCxnSpPr>
            <a:stCxn id="43" idx="2"/>
            <a:endCxn id="55" idx="0"/>
          </p:cNvCxnSpPr>
          <p:nvPr/>
        </p:nvCxnSpPr>
        <p:spPr>
          <a:xfrm flipH="1">
            <a:off x="6779553" y="6006689"/>
            <a:ext cx="5609" cy="696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2"/>
            <a:endCxn id="56" idx="0"/>
          </p:cNvCxnSpPr>
          <p:nvPr/>
        </p:nvCxnSpPr>
        <p:spPr>
          <a:xfrm>
            <a:off x="6779555" y="7368779"/>
            <a:ext cx="2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7" idx="3"/>
            <a:endCxn id="55" idx="3"/>
          </p:cNvCxnSpPr>
          <p:nvPr/>
        </p:nvCxnSpPr>
        <p:spPr>
          <a:xfrm flipV="1">
            <a:off x="7381188" y="7035819"/>
            <a:ext cx="1149328" cy="1637091"/>
          </a:xfrm>
          <a:prstGeom prst="bentConnector3">
            <a:avLst>
              <a:gd name="adj1" fmla="val 1527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80165" y="6108990"/>
            <a:ext cx="364715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（插入位置后元素依次后移一位）</a:t>
            </a:r>
            <a:endParaRPr lang="en-US" sz="1801" dirty="0"/>
          </a:p>
        </p:txBody>
      </p:sp>
      <p:sp>
        <p:nvSpPr>
          <p:cNvPr id="27" name="Rectangle 26"/>
          <p:cNvSpPr/>
          <p:nvPr/>
        </p:nvSpPr>
        <p:spPr>
          <a:xfrm>
            <a:off x="6177921" y="8474529"/>
            <a:ext cx="1203265" cy="396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bak_ptr</a:t>
            </a:r>
            <a:r>
              <a:rPr lang="en-US" altLang="zh-CN" sz="1801" dirty="0"/>
              <a:t>--</a:t>
            </a:r>
            <a:endParaRPr lang="en-US" sz="1801" dirty="0"/>
          </a:p>
        </p:txBody>
      </p:sp>
      <p:cxnSp>
        <p:nvCxnSpPr>
          <p:cNvPr id="28" name="Straight Arrow Connector 27"/>
          <p:cNvCxnSpPr>
            <a:stCxn id="56" idx="2"/>
            <a:endCxn id="27" idx="0"/>
          </p:cNvCxnSpPr>
          <p:nvPr/>
        </p:nvCxnSpPr>
        <p:spPr>
          <a:xfrm>
            <a:off x="6779554" y="8110499"/>
            <a:ext cx="0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5" idx="1"/>
            <a:endCxn id="75" idx="0"/>
          </p:cNvCxnSpPr>
          <p:nvPr/>
        </p:nvCxnSpPr>
        <p:spPr>
          <a:xfrm rot="10800000" flipH="1" flipV="1">
            <a:off x="5028591" y="7035818"/>
            <a:ext cx="1746636" cy="2488137"/>
          </a:xfrm>
          <a:prstGeom prst="bentConnector4">
            <a:avLst>
              <a:gd name="adj1" fmla="val -57473"/>
              <a:gd name="adj2" fmla="val 8864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6278268" y="12322547"/>
            <a:ext cx="993913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67" name="TextBox 66"/>
          <p:cNvSpPr txBox="1"/>
          <p:nvPr/>
        </p:nvSpPr>
        <p:spPr>
          <a:xfrm>
            <a:off x="5078354" y="39598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794030" y="134907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38608" y="20682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0" name="TextBox 69"/>
          <p:cNvSpPr txBox="1"/>
          <p:nvPr/>
        </p:nvSpPr>
        <p:spPr>
          <a:xfrm>
            <a:off x="6775227" y="2982709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1" name="TextBox 70"/>
          <p:cNvSpPr txBox="1"/>
          <p:nvPr/>
        </p:nvSpPr>
        <p:spPr>
          <a:xfrm>
            <a:off x="6785161" y="736969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8" name="TextBox 77"/>
          <p:cNvSpPr txBox="1"/>
          <p:nvPr/>
        </p:nvSpPr>
        <p:spPr>
          <a:xfrm>
            <a:off x="4734187" y="666648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5548463" y="4521621"/>
            <a:ext cx="2473399" cy="719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要删除的</a:t>
            </a:r>
            <a:r>
              <a:rPr lang="zh-CN" altLang="en-US" sz="1801"/>
              <a:t>元素值带出：</a:t>
            </a:r>
            <a:endParaRPr lang="en-US" altLang="zh-CN" sz="1801" dirty="0"/>
          </a:p>
          <a:p>
            <a:pPr algn="ctr"/>
            <a:r>
              <a:rPr lang="zh-CN" altLang="en-US" sz="1801" dirty="0"/>
              <a:t>*</a:t>
            </a:r>
            <a:r>
              <a:rPr lang="en-US" altLang="zh-CN" sz="1801" dirty="0"/>
              <a:t>e = L-&gt;</a:t>
            </a:r>
            <a:r>
              <a:rPr lang="en-US" altLang="zh-CN" sz="1801" dirty="0" err="1"/>
              <a:t>elem</a:t>
            </a:r>
            <a:r>
              <a:rPr lang="en-US" altLang="zh-CN" sz="1801" dirty="0"/>
              <a:t>[key - 1]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5713281" y="3444763"/>
            <a:ext cx="2143759" cy="613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修改记录的表长：</a:t>
            </a:r>
            <a:endParaRPr lang="en-US" altLang="zh-CN" sz="1801" dirty="0"/>
          </a:p>
          <a:p>
            <a:pPr algn="ctr"/>
            <a:r>
              <a:rPr lang="en-US" altLang="zh-CN" sz="1801" dirty="0"/>
              <a:t>L-&gt;length--</a:t>
            </a:r>
            <a:endParaRPr lang="en-US" sz="1801" dirty="0"/>
          </a:p>
        </p:txBody>
      </p:sp>
      <p:cxnSp>
        <p:nvCxnSpPr>
          <p:cNvPr id="58" name="Straight Arrow Connector 57"/>
          <p:cNvCxnSpPr>
            <a:stCxn id="2" idx="2"/>
            <a:endCxn id="50" idx="0"/>
          </p:cNvCxnSpPr>
          <p:nvPr/>
        </p:nvCxnSpPr>
        <p:spPr>
          <a:xfrm flipH="1">
            <a:off x="6785162" y="2981743"/>
            <a:ext cx="3262" cy="4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2"/>
            <a:endCxn id="48" idx="0"/>
          </p:cNvCxnSpPr>
          <p:nvPr/>
        </p:nvCxnSpPr>
        <p:spPr>
          <a:xfrm>
            <a:off x="6785161" y="4058602"/>
            <a:ext cx="0" cy="4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8" idx="2"/>
            <a:endCxn id="43" idx="0"/>
          </p:cNvCxnSpPr>
          <p:nvPr/>
        </p:nvCxnSpPr>
        <p:spPr>
          <a:xfrm flipH="1">
            <a:off x="6785163" y="5240792"/>
            <a:ext cx="2" cy="453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Diamond 74"/>
          <p:cNvSpPr/>
          <p:nvPr/>
        </p:nvSpPr>
        <p:spPr>
          <a:xfrm>
            <a:off x="5137562" y="9523955"/>
            <a:ext cx="327533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是否可以分配更</a:t>
            </a:r>
            <a:r>
              <a:rPr lang="zh-CN" altLang="en-US" sz="1801"/>
              <a:t>小的空间？</a:t>
            </a:r>
            <a:endParaRPr lang="en-US" sz="1801" dirty="0"/>
          </a:p>
        </p:txBody>
      </p:sp>
      <p:sp>
        <p:nvSpPr>
          <p:cNvPr id="82" name="Diamond 81"/>
          <p:cNvSpPr/>
          <p:nvPr/>
        </p:nvSpPr>
        <p:spPr>
          <a:xfrm>
            <a:off x="5446490" y="11090348"/>
            <a:ext cx="2657473" cy="7753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分配新空间</a:t>
            </a:r>
            <a:endParaRPr lang="en-US" sz="1801" dirty="0"/>
          </a:p>
        </p:txBody>
      </p:sp>
      <p:cxnSp>
        <p:nvCxnSpPr>
          <p:cNvPr id="83" name="Straight Arrow Connector 82"/>
          <p:cNvCxnSpPr>
            <a:stCxn id="75" idx="2"/>
            <a:endCxn id="82" idx="0"/>
          </p:cNvCxnSpPr>
          <p:nvPr/>
        </p:nvCxnSpPr>
        <p:spPr>
          <a:xfrm>
            <a:off x="6775227" y="10696774"/>
            <a:ext cx="0" cy="393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2" idx="2"/>
            <a:endCxn id="61" idx="0"/>
          </p:cNvCxnSpPr>
          <p:nvPr/>
        </p:nvCxnSpPr>
        <p:spPr>
          <a:xfrm flipH="1">
            <a:off x="6775226" y="11865730"/>
            <a:ext cx="2" cy="456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5" idx="3"/>
            <a:endCxn id="61" idx="3"/>
          </p:cNvCxnSpPr>
          <p:nvPr/>
        </p:nvCxnSpPr>
        <p:spPr>
          <a:xfrm flipH="1">
            <a:off x="7272183" y="10110364"/>
            <a:ext cx="1140710" cy="2460406"/>
          </a:xfrm>
          <a:prstGeom prst="bentConnector3">
            <a:avLst>
              <a:gd name="adj1" fmla="val -3920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782355" y="11902879"/>
            <a:ext cx="11079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/>
              <a:t>分配成功</a:t>
            </a:r>
            <a:endParaRPr lang="en-US" sz="1801" dirty="0"/>
          </a:p>
        </p:txBody>
      </p:sp>
      <p:cxnSp>
        <p:nvCxnSpPr>
          <p:cNvPr id="96" name="Elbow Connector 95"/>
          <p:cNvCxnSpPr>
            <a:stCxn id="82" idx="1"/>
            <a:endCxn id="6" idx="0"/>
          </p:cNvCxnSpPr>
          <p:nvPr/>
        </p:nvCxnSpPr>
        <p:spPr>
          <a:xfrm rot="10800000" flipV="1">
            <a:off x="3175243" y="11478037"/>
            <a:ext cx="2271249" cy="7349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412892" y="974103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04" name="TextBox 103"/>
          <p:cNvSpPr txBox="1"/>
          <p:nvPr/>
        </p:nvSpPr>
        <p:spPr>
          <a:xfrm>
            <a:off x="6794030" y="1069677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/>
              <a:t>Y</a:t>
            </a:r>
            <a:endParaRPr lang="en-US" sz="1801" dirty="0"/>
          </a:p>
        </p:txBody>
      </p:sp>
      <p:sp>
        <p:nvSpPr>
          <p:cNvPr id="105" name="TextBox 104"/>
          <p:cNvSpPr txBox="1"/>
          <p:nvPr/>
        </p:nvSpPr>
        <p:spPr>
          <a:xfrm>
            <a:off x="4347202" y="11108706"/>
            <a:ext cx="11079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/>
              <a:t>分配失败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2759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5164" y="568403"/>
            <a:ext cx="2989198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PriorElem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pre_e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2825816" y="1407631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L.elem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1385733" y="10042647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4199763" y="1085239"/>
            <a:ext cx="2626" cy="322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49" idx="0"/>
          </p:cNvCxnSpPr>
          <p:nvPr/>
        </p:nvCxnSpPr>
        <p:spPr>
          <a:xfrm flipH="1">
            <a:off x="4199763" y="2580447"/>
            <a:ext cx="2624" cy="456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1882693" y="1994039"/>
            <a:ext cx="943125" cy="80486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15513" y="167164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4181326" y="253507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2379647" y="47721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2805727" y="3036998"/>
            <a:ext cx="2788071" cy="96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调用</a:t>
            </a:r>
            <a:r>
              <a:rPr lang="en-US" altLang="zh-CN" sz="1801" dirty="0" err="1"/>
              <a:t>LocateElem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)</a:t>
            </a:r>
            <a:r>
              <a:rPr lang="zh-CN" altLang="en-US" sz="1801" dirty="0"/>
              <a:t>获取值为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在线性表中的位序，结果存入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中</a:t>
            </a:r>
            <a:endParaRPr lang="en-US" sz="1801" dirty="0"/>
          </a:p>
        </p:txBody>
      </p:sp>
      <p:sp>
        <p:nvSpPr>
          <p:cNvPr id="64" name="Decision 63"/>
          <p:cNvSpPr/>
          <p:nvPr/>
        </p:nvSpPr>
        <p:spPr>
          <a:xfrm>
            <a:off x="2615513" y="4354251"/>
            <a:ext cx="3168499" cy="15744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的元素是否存在于线性表中？</a:t>
            </a:r>
            <a:endParaRPr lang="en-US" sz="1801" dirty="0"/>
          </a:p>
        </p:txBody>
      </p:sp>
      <p:sp>
        <p:nvSpPr>
          <p:cNvPr id="65" name="Decision 64"/>
          <p:cNvSpPr/>
          <p:nvPr/>
        </p:nvSpPr>
        <p:spPr>
          <a:xfrm>
            <a:off x="2505023" y="6310755"/>
            <a:ext cx="3389480" cy="19568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的元素是否是线性表中的第一个元素？</a:t>
            </a:r>
            <a:endParaRPr lang="en-US" sz="1801" dirty="0"/>
          </a:p>
        </p:txBody>
      </p:sp>
      <p:cxnSp>
        <p:nvCxnSpPr>
          <p:cNvPr id="66" name="Straight Arrow Connector 65"/>
          <p:cNvCxnSpPr>
            <a:stCxn id="49" idx="2"/>
            <a:endCxn id="64" idx="0"/>
          </p:cNvCxnSpPr>
          <p:nvPr/>
        </p:nvCxnSpPr>
        <p:spPr>
          <a:xfrm>
            <a:off x="4199763" y="3997920"/>
            <a:ext cx="0" cy="356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4" idx="2"/>
            <a:endCxn id="65" idx="0"/>
          </p:cNvCxnSpPr>
          <p:nvPr/>
        </p:nvCxnSpPr>
        <p:spPr>
          <a:xfrm flipH="1">
            <a:off x="4199762" y="5928698"/>
            <a:ext cx="2" cy="382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4" idx="1"/>
            <a:endCxn id="6" idx="0"/>
          </p:cNvCxnSpPr>
          <p:nvPr/>
        </p:nvCxnSpPr>
        <p:spPr>
          <a:xfrm rot="10800000" flipV="1">
            <a:off x="1882692" y="5141472"/>
            <a:ext cx="732821" cy="49011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5" idx="1"/>
            <a:endCxn id="6" idx="0"/>
          </p:cNvCxnSpPr>
          <p:nvPr/>
        </p:nvCxnSpPr>
        <p:spPr>
          <a:xfrm rot="10800000" flipV="1">
            <a:off x="1882691" y="7289156"/>
            <a:ext cx="622330" cy="2753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193286" y="821030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7" name="Rectangle 76"/>
          <p:cNvSpPr/>
          <p:nvPr/>
        </p:nvSpPr>
        <p:spPr>
          <a:xfrm>
            <a:off x="2862039" y="8579642"/>
            <a:ext cx="2675448" cy="1260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根据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获取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的前驱的位置，并将前驱的值存入</a:t>
            </a:r>
            <a:r>
              <a:rPr lang="en-US" altLang="zh-CN" sz="1801" dirty="0" err="1"/>
              <a:t>pre_e</a:t>
            </a:r>
            <a:r>
              <a:rPr lang="zh-CN" altLang="en-US" sz="1801" dirty="0"/>
              <a:t>中带回：</a:t>
            </a:r>
            <a:endParaRPr lang="en-US" altLang="zh-CN" sz="1801" dirty="0"/>
          </a:p>
          <a:p>
            <a:pPr algn="ctr"/>
            <a:r>
              <a:rPr lang="zh-CN" altLang="en-US" sz="1801" dirty="0"/>
              <a:t>*</a:t>
            </a:r>
            <a:r>
              <a:rPr lang="en-US" altLang="zh-CN" sz="1801" dirty="0" err="1"/>
              <a:t>pre_e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L.elem</a:t>
            </a:r>
            <a:r>
              <a:rPr lang="en-US" altLang="zh-CN" sz="1801" dirty="0"/>
              <a:t>[</a:t>
            </a:r>
            <a:r>
              <a:rPr lang="en-US" altLang="zh-CN" sz="1801" dirty="0" err="1"/>
              <a:t>idx</a:t>
            </a:r>
            <a:r>
              <a:rPr lang="en-US" altLang="zh-CN" sz="1801" dirty="0"/>
              <a:t> </a:t>
            </a:r>
            <a:r>
              <a:rPr lang="mr-IN" altLang="zh-CN" sz="1801" dirty="0"/>
              <a:t>-</a:t>
            </a:r>
            <a:r>
              <a:rPr lang="en-US" altLang="zh-CN" sz="1801" dirty="0"/>
              <a:t> 2]</a:t>
            </a:r>
            <a:endParaRPr lang="en-US" sz="1801" dirty="0"/>
          </a:p>
        </p:txBody>
      </p:sp>
      <p:cxnSp>
        <p:nvCxnSpPr>
          <p:cNvPr id="79" name="Straight Arrow Connector 78"/>
          <p:cNvCxnSpPr>
            <a:stCxn id="65" idx="2"/>
            <a:endCxn id="77" idx="0"/>
          </p:cNvCxnSpPr>
          <p:nvPr/>
        </p:nvCxnSpPr>
        <p:spPr>
          <a:xfrm>
            <a:off x="4199762" y="8267556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99761" y="588063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4" name="TextBox 83"/>
          <p:cNvSpPr txBox="1"/>
          <p:nvPr/>
        </p:nvSpPr>
        <p:spPr>
          <a:xfrm>
            <a:off x="2297985" y="696099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5" name="Rounded Rectangle 84"/>
          <p:cNvSpPr/>
          <p:nvPr/>
        </p:nvSpPr>
        <p:spPr>
          <a:xfrm>
            <a:off x="3702804" y="10152234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87" name="Straight Arrow Connector 86"/>
          <p:cNvCxnSpPr>
            <a:stCxn id="77" idx="2"/>
            <a:endCxn id="85" idx="0"/>
          </p:cNvCxnSpPr>
          <p:nvPr/>
        </p:nvCxnSpPr>
        <p:spPr>
          <a:xfrm flipH="1">
            <a:off x="4199762" y="9840149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5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5164" y="568403"/>
            <a:ext cx="2989198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NextElem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next_e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2825816" y="1407631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L.elem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1385733" y="10042647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4199763" y="1085239"/>
            <a:ext cx="2626" cy="322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49" idx="0"/>
          </p:cNvCxnSpPr>
          <p:nvPr/>
        </p:nvCxnSpPr>
        <p:spPr>
          <a:xfrm flipH="1">
            <a:off x="4199763" y="2580447"/>
            <a:ext cx="2624" cy="456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1882693" y="1994039"/>
            <a:ext cx="943125" cy="80486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15513" y="167164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4181326" y="253507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2379647" y="47721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2805727" y="3036998"/>
            <a:ext cx="2788071" cy="96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调用</a:t>
            </a:r>
            <a:r>
              <a:rPr lang="en-US" altLang="zh-CN" sz="1801" dirty="0" err="1"/>
              <a:t>LocateElem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)</a:t>
            </a:r>
            <a:r>
              <a:rPr lang="zh-CN" altLang="en-US" sz="1801" dirty="0"/>
              <a:t>获取值为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在线性表中的位序，结果存入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中</a:t>
            </a:r>
            <a:endParaRPr lang="en-US" sz="1801" dirty="0"/>
          </a:p>
        </p:txBody>
      </p:sp>
      <p:sp>
        <p:nvSpPr>
          <p:cNvPr id="64" name="Decision 63"/>
          <p:cNvSpPr/>
          <p:nvPr/>
        </p:nvSpPr>
        <p:spPr>
          <a:xfrm>
            <a:off x="2615513" y="4354251"/>
            <a:ext cx="3168499" cy="15744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的元素是否存在于线性表中？</a:t>
            </a:r>
            <a:endParaRPr lang="en-US" sz="1801" dirty="0"/>
          </a:p>
        </p:txBody>
      </p:sp>
      <p:sp>
        <p:nvSpPr>
          <p:cNvPr id="65" name="Decision 64"/>
          <p:cNvSpPr/>
          <p:nvPr/>
        </p:nvSpPr>
        <p:spPr>
          <a:xfrm>
            <a:off x="2505023" y="6310755"/>
            <a:ext cx="3389480" cy="19568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的元素是否是线性表中的最后一个元素？</a:t>
            </a:r>
            <a:endParaRPr lang="en-US" sz="1801" dirty="0"/>
          </a:p>
        </p:txBody>
      </p:sp>
      <p:cxnSp>
        <p:nvCxnSpPr>
          <p:cNvPr id="66" name="Straight Arrow Connector 65"/>
          <p:cNvCxnSpPr>
            <a:stCxn id="49" idx="2"/>
            <a:endCxn id="64" idx="0"/>
          </p:cNvCxnSpPr>
          <p:nvPr/>
        </p:nvCxnSpPr>
        <p:spPr>
          <a:xfrm>
            <a:off x="4199763" y="3997920"/>
            <a:ext cx="0" cy="356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4" idx="2"/>
            <a:endCxn id="65" idx="0"/>
          </p:cNvCxnSpPr>
          <p:nvPr/>
        </p:nvCxnSpPr>
        <p:spPr>
          <a:xfrm flipH="1">
            <a:off x="4199762" y="5928698"/>
            <a:ext cx="2" cy="382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4" idx="1"/>
            <a:endCxn id="6" idx="0"/>
          </p:cNvCxnSpPr>
          <p:nvPr/>
        </p:nvCxnSpPr>
        <p:spPr>
          <a:xfrm rot="10800000" flipV="1">
            <a:off x="1882692" y="5141472"/>
            <a:ext cx="732821" cy="49011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5" idx="1"/>
            <a:endCxn id="6" idx="0"/>
          </p:cNvCxnSpPr>
          <p:nvPr/>
        </p:nvCxnSpPr>
        <p:spPr>
          <a:xfrm rot="10800000" flipV="1">
            <a:off x="1882691" y="7289156"/>
            <a:ext cx="622330" cy="2753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193286" y="821030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7" name="Rectangle 76"/>
          <p:cNvSpPr/>
          <p:nvPr/>
        </p:nvSpPr>
        <p:spPr>
          <a:xfrm>
            <a:off x="2862039" y="8579642"/>
            <a:ext cx="2675448" cy="1260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根据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获取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的前驱的位置，并将前驱的值存入</a:t>
            </a:r>
            <a:r>
              <a:rPr lang="en-US" altLang="zh-CN" sz="1801" dirty="0" err="1"/>
              <a:t>next_e</a:t>
            </a:r>
            <a:r>
              <a:rPr lang="zh-CN" altLang="en-US" sz="1801" dirty="0"/>
              <a:t>中带回：</a:t>
            </a:r>
            <a:endParaRPr lang="en-US" altLang="zh-CN" sz="1801" dirty="0"/>
          </a:p>
          <a:p>
            <a:pPr algn="ctr"/>
            <a:r>
              <a:rPr lang="zh-CN" altLang="en-US" sz="1801" dirty="0"/>
              <a:t>*</a:t>
            </a:r>
            <a:r>
              <a:rPr lang="en-US" altLang="zh-CN" sz="1801" dirty="0" err="1"/>
              <a:t>next_e</a:t>
            </a:r>
            <a:r>
              <a:rPr lang="en-US" altLang="zh-CN" sz="1801"/>
              <a:t> = </a:t>
            </a:r>
            <a:r>
              <a:rPr lang="en-US" altLang="zh-CN" sz="1801" dirty="0" err="1"/>
              <a:t>L.elem</a:t>
            </a:r>
            <a:r>
              <a:rPr lang="en-US" altLang="zh-CN" sz="1801" dirty="0"/>
              <a:t>[</a:t>
            </a:r>
            <a:r>
              <a:rPr lang="en-US" altLang="zh-CN" sz="1801" dirty="0" err="1"/>
              <a:t>idx</a:t>
            </a:r>
            <a:r>
              <a:rPr lang="en-US" altLang="zh-CN" sz="1801" dirty="0"/>
              <a:t>]</a:t>
            </a:r>
            <a:endParaRPr lang="en-US" sz="1801" dirty="0"/>
          </a:p>
        </p:txBody>
      </p:sp>
      <p:cxnSp>
        <p:nvCxnSpPr>
          <p:cNvPr id="79" name="Straight Arrow Connector 78"/>
          <p:cNvCxnSpPr>
            <a:stCxn id="65" idx="2"/>
            <a:endCxn id="77" idx="0"/>
          </p:cNvCxnSpPr>
          <p:nvPr/>
        </p:nvCxnSpPr>
        <p:spPr>
          <a:xfrm>
            <a:off x="4199762" y="8267556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99761" y="588063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4" name="TextBox 83"/>
          <p:cNvSpPr txBox="1"/>
          <p:nvPr/>
        </p:nvSpPr>
        <p:spPr>
          <a:xfrm>
            <a:off x="2297985" y="696099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5" name="Rounded Rectangle 84"/>
          <p:cNvSpPr/>
          <p:nvPr/>
        </p:nvSpPr>
        <p:spPr>
          <a:xfrm>
            <a:off x="3702804" y="10152234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87" name="Straight Arrow Connector 86"/>
          <p:cNvCxnSpPr>
            <a:stCxn id="77" idx="2"/>
            <a:endCxn id="85" idx="0"/>
          </p:cNvCxnSpPr>
          <p:nvPr/>
        </p:nvCxnSpPr>
        <p:spPr>
          <a:xfrm flipH="1">
            <a:off x="4199762" y="9840149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1765986" y="4325810"/>
            <a:ext cx="3939605" cy="4784713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2825325" y="971423"/>
            <a:ext cx="1791473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DestroyList</a:t>
            </a:r>
            <a:r>
              <a:rPr lang="en-US" altLang="zh-CN" sz="1801" dirty="0"/>
              <a:t>(&amp;L)</a:t>
            </a:r>
            <a:endParaRPr lang="en-US" sz="1801" dirty="0"/>
          </a:p>
        </p:txBody>
      </p:sp>
      <p:cxnSp>
        <p:nvCxnSpPr>
          <p:cNvPr id="23" name="Elbow Connector 22"/>
          <p:cNvCxnSpPr>
            <a:stCxn id="33" idx="1"/>
            <a:endCxn id="37" idx="0"/>
          </p:cNvCxnSpPr>
          <p:nvPr/>
        </p:nvCxnSpPr>
        <p:spPr>
          <a:xfrm rot="10800000" flipV="1">
            <a:off x="1384552" y="3188159"/>
            <a:ext cx="1167042" cy="68573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600891" y="3991093"/>
            <a:ext cx="203132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</a:t>
            </a:r>
            <a:r>
              <a:rPr lang="zh-CN" altLang="en-US" sz="1801"/>
              <a:t>遍历清空链表）</a:t>
            </a:r>
            <a:endParaRPr lang="en-US" sz="1801" dirty="0"/>
          </a:p>
        </p:txBody>
      </p:sp>
      <p:sp>
        <p:nvSpPr>
          <p:cNvPr id="27" name="Rectangle 26"/>
          <p:cNvSpPr/>
          <p:nvPr/>
        </p:nvSpPr>
        <p:spPr>
          <a:xfrm>
            <a:off x="2940114" y="1841651"/>
            <a:ext cx="1561894" cy="438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LkList</a:t>
            </a:r>
            <a:r>
              <a:rPr lang="en-US" altLang="zh-CN" sz="1801" dirty="0"/>
              <a:t> cur = *L</a:t>
            </a:r>
            <a:endParaRPr lang="en-US" sz="1801" dirty="0"/>
          </a:p>
        </p:txBody>
      </p:sp>
      <p:cxnSp>
        <p:nvCxnSpPr>
          <p:cNvPr id="29" name="Straight Arrow Connector 28"/>
          <p:cNvCxnSpPr>
            <a:stCxn id="4" idx="2"/>
            <a:endCxn id="27" idx="0"/>
          </p:cNvCxnSpPr>
          <p:nvPr/>
        </p:nvCxnSpPr>
        <p:spPr>
          <a:xfrm flipH="1">
            <a:off x="3721060" y="1488256"/>
            <a:ext cx="2" cy="353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Decision 32"/>
          <p:cNvSpPr/>
          <p:nvPr/>
        </p:nvSpPr>
        <p:spPr>
          <a:xfrm>
            <a:off x="2551592" y="2639232"/>
            <a:ext cx="2338935" cy="109785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cur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cxnSp>
        <p:nvCxnSpPr>
          <p:cNvPr id="34" name="Straight Arrow Connector 33"/>
          <p:cNvCxnSpPr>
            <a:stCxn id="27" idx="2"/>
            <a:endCxn id="33" idx="0"/>
          </p:cNvCxnSpPr>
          <p:nvPr/>
        </p:nvCxnSpPr>
        <p:spPr>
          <a:xfrm flipH="1">
            <a:off x="3721060" y="2279772"/>
            <a:ext cx="2" cy="359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887593" y="10045482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40" name="Rectangle 39"/>
          <p:cNvSpPr/>
          <p:nvPr/>
        </p:nvSpPr>
        <p:spPr>
          <a:xfrm>
            <a:off x="2585025" y="4580932"/>
            <a:ext cx="2272069" cy="438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LkList</a:t>
            </a:r>
            <a:r>
              <a:rPr lang="en-US" altLang="zh-CN" sz="1801" dirty="0"/>
              <a:t> </a:t>
            </a:r>
            <a:r>
              <a:rPr lang="en-US" altLang="zh-CN" sz="1801" dirty="0" err="1"/>
              <a:t>nxt</a:t>
            </a:r>
            <a:r>
              <a:rPr lang="en-US" altLang="zh-CN" sz="1801" dirty="0"/>
              <a:t> = cur-&gt;next</a:t>
            </a:r>
            <a:endParaRPr lang="en-US" sz="1801" dirty="0"/>
          </a:p>
        </p:txBody>
      </p:sp>
      <p:cxnSp>
        <p:nvCxnSpPr>
          <p:cNvPr id="41" name="Straight Arrow Connector 40"/>
          <p:cNvCxnSpPr>
            <a:stCxn id="33" idx="2"/>
            <a:endCxn id="40" idx="0"/>
          </p:cNvCxnSpPr>
          <p:nvPr/>
        </p:nvCxnSpPr>
        <p:spPr>
          <a:xfrm>
            <a:off x="3721060" y="3737083"/>
            <a:ext cx="0" cy="843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Decision 43"/>
          <p:cNvSpPr/>
          <p:nvPr/>
        </p:nvSpPr>
        <p:spPr>
          <a:xfrm>
            <a:off x="2344489" y="5346668"/>
            <a:ext cx="2753142" cy="7872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nxt</a:t>
            </a:r>
            <a:r>
              <a:rPr lang="en-US" sz="1801" dirty="0"/>
              <a:t> != NULL?</a:t>
            </a:r>
          </a:p>
        </p:txBody>
      </p:sp>
      <p:cxnSp>
        <p:nvCxnSpPr>
          <p:cNvPr id="45" name="Straight Arrow Connector 44"/>
          <p:cNvCxnSpPr>
            <a:stCxn id="40" idx="2"/>
            <a:endCxn id="44" idx="0"/>
          </p:cNvCxnSpPr>
          <p:nvPr/>
        </p:nvCxnSpPr>
        <p:spPr>
          <a:xfrm>
            <a:off x="3721060" y="5019052"/>
            <a:ext cx="2" cy="327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165701" y="6495167"/>
            <a:ext cx="1110718" cy="437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free(cur)</a:t>
            </a:r>
            <a:endParaRPr lang="en-US" sz="1801" dirty="0"/>
          </a:p>
        </p:txBody>
      </p:sp>
      <p:cxnSp>
        <p:nvCxnSpPr>
          <p:cNvPr id="51" name="Straight Arrow Connector 50"/>
          <p:cNvCxnSpPr>
            <a:stCxn id="44" idx="2"/>
            <a:endCxn id="50" idx="0"/>
          </p:cNvCxnSpPr>
          <p:nvPr/>
        </p:nvCxnSpPr>
        <p:spPr>
          <a:xfrm flipH="1">
            <a:off x="3721060" y="6133892"/>
            <a:ext cx="2" cy="361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909265" y="7282393"/>
            <a:ext cx="1623589" cy="582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cur = </a:t>
            </a:r>
            <a:r>
              <a:rPr lang="en-US" sz="1801" dirty="0" err="1"/>
              <a:t>nxt</a:t>
            </a:r>
            <a:r>
              <a:rPr lang="en-US" sz="1801" dirty="0"/>
              <a:t>, </a:t>
            </a:r>
          </a:p>
          <a:p>
            <a:pPr algn="ctr"/>
            <a:r>
              <a:rPr lang="en-US" sz="1801" dirty="0" err="1"/>
              <a:t>nxt</a:t>
            </a:r>
            <a:r>
              <a:rPr lang="en-US" sz="1801" dirty="0"/>
              <a:t> = </a:t>
            </a:r>
            <a:r>
              <a:rPr lang="en-US" sz="1801" dirty="0" err="1"/>
              <a:t>nxt</a:t>
            </a:r>
            <a:r>
              <a:rPr lang="en-US" sz="1801" dirty="0"/>
              <a:t>-&gt;next</a:t>
            </a:r>
          </a:p>
        </p:txBody>
      </p:sp>
      <p:cxnSp>
        <p:nvCxnSpPr>
          <p:cNvPr id="54" name="Straight Arrow Connector 53"/>
          <p:cNvCxnSpPr>
            <a:stCxn id="50" idx="2"/>
            <a:endCxn id="53" idx="0"/>
          </p:cNvCxnSpPr>
          <p:nvPr/>
        </p:nvCxnSpPr>
        <p:spPr>
          <a:xfrm flipH="1">
            <a:off x="3721059" y="6932345"/>
            <a:ext cx="2" cy="350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3"/>
            <a:endCxn id="44" idx="3"/>
          </p:cNvCxnSpPr>
          <p:nvPr/>
        </p:nvCxnSpPr>
        <p:spPr>
          <a:xfrm flipV="1">
            <a:off x="4532854" y="5740281"/>
            <a:ext cx="564777" cy="1833171"/>
          </a:xfrm>
          <a:prstGeom prst="bentConnector3">
            <a:avLst>
              <a:gd name="adj1" fmla="val 1531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076571" y="8349861"/>
            <a:ext cx="1288978" cy="582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释放表尾：</a:t>
            </a:r>
            <a:endParaRPr lang="en-US" altLang="zh-CN" sz="1801" dirty="0"/>
          </a:p>
          <a:p>
            <a:pPr algn="ctr"/>
            <a:r>
              <a:rPr lang="en-US" sz="1801" dirty="0"/>
              <a:t>free(cur)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54360" y="286583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5" name="TextBox 74"/>
          <p:cNvSpPr txBox="1"/>
          <p:nvPr/>
        </p:nvSpPr>
        <p:spPr>
          <a:xfrm>
            <a:off x="3708910" y="37072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8" name="Rectangle 77"/>
          <p:cNvSpPr/>
          <p:nvPr/>
        </p:nvSpPr>
        <p:spPr>
          <a:xfrm>
            <a:off x="3165701" y="9438140"/>
            <a:ext cx="1110718" cy="360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*L = NULL</a:t>
            </a:r>
            <a:endParaRPr lang="en-US" sz="1801" dirty="0"/>
          </a:p>
        </p:txBody>
      </p:sp>
      <p:cxnSp>
        <p:nvCxnSpPr>
          <p:cNvPr id="80" name="Elbow Connector 79"/>
          <p:cNvCxnSpPr>
            <a:stCxn id="44" idx="1"/>
            <a:endCxn id="61" idx="0"/>
          </p:cNvCxnSpPr>
          <p:nvPr/>
        </p:nvCxnSpPr>
        <p:spPr>
          <a:xfrm rot="10800000" flipH="1" flipV="1">
            <a:off x="2344489" y="5740279"/>
            <a:ext cx="1376571" cy="2609579"/>
          </a:xfrm>
          <a:prstGeom prst="bentConnector4">
            <a:avLst>
              <a:gd name="adj1" fmla="val -23871"/>
              <a:gd name="adj2" fmla="val 909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721058" y="606798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6" name="TextBox 85"/>
          <p:cNvSpPr txBox="1"/>
          <p:nvPr/>
        </p:nvSpPr>
        <p:spPr>
          <a:xfrm>
            <a:off x="2129370" y="539445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/>
              <a:t>Y</a:t>
            </a:r>
            <a:endParaRPr lang="en-US" sz="1801" dirty="0"/>
          </a:p>
        </p:txBody>
      </p:sp>
      <p:cxnSp>
        <p:nvCxnSpPr>
          <p:cNvPr id="89" name="Straight Arrow Connector 88"/>
          <p:cNvCxnSpPr>
            <a:stCxn id="61" idx="2"/>
            <a:endCxn id="78" idx="0"/>
          </p:cNvCxnSpPr>
          <p:nvPr/>
        </p:nvCxnSpPr>
        <p:spPr>
          <a:xfrm>
            <a:off x="3721060" y="8931978"/>
            <a:ext cx="0" cy="506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3225832" y="10155070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99" name="Straight Arrow Connector 98"/>
          <p:cNvCxnSpPr>
            <a:stCxn id="78" idx="2"/>
            <a:endCxn id="94" idx="0"/>
          </p:cNvCxnSpPr>
          <p:nvPr/>
        </p:nvCxnSpPr>
        <p:spPr>
          <a:xfrm>
            <a:off x="3721060" y="9798985"/>
            <a:ext cx="1730" cy="356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6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2223632" y="4876715"/>
            <a:ext cx="2548395" cy="1981290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cxnSp>
        <p:nvCxnSpPr>
          <p:cNvPr id="23" name="Elbow Connector 22"/>
          <p:cNvCxnSpPr>
            <a:stCxn id="35" idx="1"/>
            <a:endCxn id="65" idx="0"/>
          </p:cNvCxnSpPr>
          <p:nvPr/>
        </p:nvCxnSpPr>
        <p:spPr>
          <a:xfrm rot="10800000" flipV="1">
            <a:off x="1667833" y="2259478"/>
            <a:ext cx="705563" cy="59735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35" idx="0"/>
          </p:cNvCxnSpPr>
          <p:nvPr/>
        </p:nvCxnSpPr>
        <p:spPr>
          <a:xfrm>
            <a:off x="3407178" y="1448183"/>
            <a:ext cx="0" cy="329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910221" y="8342616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99" name="Straight Arrow Connector 98"/>
          <p:cNvCxnSpPr>
            <a:stCxn id="68" idx="2"/>
            <a:endCxn id="94" idx="0"/>
          </p:cNvCxnSpPr>
          <p:nvPr/>
        </p:nvCxnSpPr>
        <p:spPr>
          <a:xfrm flipH="1">
            <a:off x="3407180" y="7971395"/>
            <a:ext cx="3383" cy="371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271025" y="931349"/>
            <a:ext cx="227230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GetElem</a:t>
            </a:r>
            <a:r>
              <a:rPr lang="en-US" altLang="zh-CN" sz="1801" dirty="0"/>
              <a:t>(L, key, &amp;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35" name="Decision 34"/>
          <p:cNvSpPr/>
          <p:nvPr/>
        </p:nvSpPr>
        <p:spPr>
          <a:xfrm>
            <a:off x="2373394" y="1777574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38" name="Decision 37"/>
          <p:cNvSpPr/>
          <p:nvPr/>
        </p:nvSpPr>
        <p:spPr>
          <a:xfrm>
            <a:off x="2158382" y="3142208"/>
            <a:ext cx="2497592" cy="109785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位序值</a:t>
            </a:r>
            <a:r>
              <a:rPr lang="en-US" altLang="zh-CN" sz="1801" dirty="0"/>
              <a:t>key</a:t>
            </a:r>
            <a:r>
              <a:rPr lang="zh-CN" altLang="en-US" sz="1801" dirty="0"/>
              <a:t>是否合法？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2756752" y="5991705"/>
            <a:ext cx="1300852" cy="667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 = L-&gt;next,</a:t>
            </a:r>
          </a:p>
          <a:p>
            <a:pPr algn="ctr"/>
            <a:r>
              <a:rPr lang="en-US" sz="1801" dirty="0" err="1"/>
              <a:t>idx</a:t>
            </a:r>
            <a:r>
              <a:rPr lang="en-US" sz="1801" dirty="0"/>
              <a:t>--</a:t>
            </a:r>
          </a:p>
        </p:txBody>
      </p:sp>
      <p:cxnSp>
        <p:nvCxnSpPr>
          <p:cNvPr id="42" name="Straight Arrow Connector 41"/>
          <p:cNvCxnSpPr>
            <a:stCxn id="35" idx="2"/>
            <a:endCxn id="38" idx="0"/>
          </p:cNvCxnSpPr>
          <p:nvPr/>
        </p:nvCxnSpPr>
        <p:spPr>
          <a:xfrm>
            <a:off x="3407178" y="2741378"/>
            <a:ext cx="0" cy="400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Decision 42"/>
          <p:cNvSpPr/>
          <p:nvPr/>
        </p:nvSpPr>
        <p:spPr>
          <a:xfrm>
            <a:off x="2586959" y="5061917"/>
            <a:ext cx="1640438" cy="60899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idx</a:t>
            </a:r>
            <a:r>
              <a:rPr lang="en-US" altLang="zh-CN" sz="1801" dirty="0"/>
              <a:t> &gt; 0?</a:t>
            </a:r>
            <a:endParaRPr lang="en-US" sz="1801" dirty="0"/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3407177" y="4240060"/>
            <a:ext cx="2" cy="821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  <a:endCxn id="39" idx="0"/>
          </p:cNvCxnSpPr>
          <p:nvPr/>
        </p:nvCxnSpPr>
        <p:spPr>
          <a:xfrm>
            <a:off x="3407176" y="5670906"/>
            <a:ext cx="0" cy="320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9" idx="3"/>
            <a:endCxn id="43" idx="3"/>
          </p:cNvCxnSpPr>
          <p:nvPr/>
        </p:nvCxnSpPr>
        <p:spPr>
          <a:xfrm flipV="1">
            <a:off x="4057602" y="5366414"/>
            <a:ext cx="169793" cy="959281"/>
          </a:xfrm>
          <a:prstGeom prst="bentConnector3">
            <a:avLst>
              <a:gd name="adj1" fmla="val 23463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88050" y="4540338"/>
            <a:ext cx="351410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（遍历链表，使</a:t>
            </a:r>
            <a:r>
              <a:rPr lang="en-US" altLang="zh-CN" sz="1801" dirty="0"/>
              <a:t>L</a:t>
            </a:r>
            <a:r>
              <a:rPr lang="zh-CN" altLang="en-US" sz="1801" dirty="0"/>
              <a:t>指向目标节点）</a:t>
            </a:r>
            <a:endParaRPr lang="en-US" sz="1801" dirty="0"/>
          </a:p>
        </p:txBody>
      </p:sp>
      <p:sp>
        <p:nvSpPr>
          <p:cNvPr id="58" name="TextBox 57"/>
          <p:cNvSpPr txBox="1"/>
          <p:nvPr/>
        </p:nvSpPr>
        <p:spPr>
          <a:xfrm>
            <a:off x="1889885" y="335239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59" name="TextBox 58"/>
          <p:cNvSpPr txBox="1"/>
          <p:nvPr/>
        </p:nvSpPr>
        <p:spPr>
          <a:xfrm>
            <a:off x="3377434" y="269675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0" name="TextBox 59"/>
          <p:cNvSpPr txBox="1"/>
          <p:nvPr/>
        </p:nvSpPr>
        <p:spPr>
          <a:xfrm>
            <a:off x="3395869" y="418125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2" name="TextBox 61"/>
          <p:cNvSpPr txBox="1"/>
          <p:nvPr/>
        </p:nvSpPr>
        <p:spPr>
          <a:xfrm>
            <a:off x="2131472" y="192586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3" name="TextBox 62"/>
          <p:cNvSpPr txBox="1"/>
          <p:nvPr/>
        </p:nvSpPr>
        <p:spPr>
          <a:xfrm>
            <a:off x="3392682" y="562995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4" name="TextBox 63"/>
          <p:cNvSpPr txBox="1"/>
          <p:nvPr/>
        </p:nvSpPr>
        <p:spPr>
          <a:xfrm>
            <a:off x="2314465" y="503243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5" name="Rounded Rectangle 64"/>
          <p:cNvSpPr/>
          <p:nvPr/>
        </p:nvSpPr>
        <p:spPr>
          <a:xfrm>
            <a:off x="1170873" y="8233029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66" name="Elbow Connector 65"/>
          <p:cNvCxnSpPr>
            <a:stCxn id="38" idx="1"/>
            <a:endCxn id="65" idx="0"/>
          </p:cNvCxnSpPr>
          <p:nvPr/>
        </p:nvCxnSpPr>
        <p:spPr>
          <a:xfrm rot="10800000" flipV="1">
            <a:off x="1667831" y="3691134"/>
            <a:ext cx="490550" cy="45418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705865" y="7373427"/>
            <a:ext cx="1409391" cy="597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L-&gt;data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69" name="Elbow Connector 68"/>
          <p:cNvCxnSpPr>
            <a:stCxn id="43" idx="1"/>
            <a:endCxn id="68" idx="0"/>
          </p:cNvCxnSpPr>
          <p:nvPr/>
        </p:nvCxnSpPr>
        <p:spPr>
          <a:xfrm rot="10800000" flipH="1" flipV="1">
            <a:off x="2586957" y="5366413"/>
            <a:ext cx="823605" cy="2007014"/>
          </a:xfrm>
          <a:prstGeom prst="bentConnector4">
            <a:avLst>
              <a:gd name="adj1" fmla="val -72860"/>
              <a:gd name="adj2" fmla="val 8748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88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1217</TotalTime>
  <Words>3356</Words>
  <Application>Microsoft Macintosh PowerPoint</Application>
  <PresentationFormat>Custom</PresentationFormat>
  <Paragraphs>752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Calibri Light</vt:lpstr>
      <vt:lpstr>Mangal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朱晓光</dc:creator>
  <cp:lastModifiedBy>朱晓光</cp:lastModifiedBy>
  <cp:revision>386</cp:revision>
  <dcterms:created xsi:type="dcterms:W3CDTF">2017-11-16T10:47:40Z</dcterms:created>
  <dcterms:modified xsi:type="dcterms:W3CDTF">2018-01-02T09:03:50Z</dcterms:modified>
</cp:coreProperties>
</file>